
<file path=[Content_Types].xml><?xml version="1.0" encoding="utf-8"?>
<Types xmlns="http://schemas.openxmlformats.org/package/2006/content-types">
  <Default Extension="xml" ContentType="application/xml"/>
  <Default Extension="bmp" ContentType="image/bmp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22"/>
  </p:handoutMasterIdLst>
  <p:sldIdLst>
    <p:sldId id="268" r:id="rId2"/>
    <p:sldId id="320" r:id="rId3"/>
    <p:sldId id="321" r:id="rId4"/>
    <p:sldId id="311" r:id="rId5"/>
    <p:sldId id="299" r:id="rId6"/>
    <p:sldId id="361" r:id="rId7"/>
    <p:sldId id="364" r:id="rId8"/>
    <p:sldId id="365" r:id="rId9"/>
    <p:sldId id="341" r:id="rId10"/>
    <p:sldId id="317" r:id="rId11"/>
    <p:sldId id="339" r:id="rId12"/>
    <p:sldId id="349" r:id="rId13"/>
    <p:sldId id="366" r:id="rId14"/>
    <p:sldId id="292" r:id="rId15"/>
    <p:sldId id="374" r:id="rId16"/>
    <p:sldId id="377" r:id="rId17"/>
    <p:sldId id="382" r:id="rId18"/>
    <p:sldId id="378" r:id="rId19"/>
    <p:sldId id="380" r:id="rId20"/>
    <p:sldId id="381" r:id="rId21"/>
  </p:sldIdLst>
  <p:sldSz cx="9144000" cy="6858000" type="screen4x3"/>
  <p:notesSz cx="70358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CCCC"/>
    <a:srgbClr val="FFCCFF"/>
    <a:srgbClr val="FFFFCC"/>
    <a:srgbClr val="CCCCFF"/>
    <a:srgbClr val="A50021"/>
    <a:srgbClr val="99CCFF"/>
    <a:srgbClr val="AF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8" autoAdjust="0"/>
    <p:restoredTop sz="90929"/>
  </p:normalViewPr>
  <p:slideViewPr>
    <p:cSldViewPr>
      <p:cViewPr>
        <p:scale>
          <a:sx n="110" d="100"/>
          <a:sy n="110" d="100"/>
        </p:scale>
        <p:origin x="-4928" y="-2000"/>
      </p:cViewPr>
      <p:guideLst>
        <p:guide orient="horz" pos="2304"/>
        <p:guide pos="5759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4" Type="http://schemas.openxmlformats.org/officeDocument/2006/relationships/slide" Target="slides/slide9.xml"/><Relationship Id="rId5" Type="http://schemas.openxmlformats.org/officeDocument/2006/relationships/slide" Target="slides/slide10.xml"/><Relationship Id="rId6" Type="http://schemas.openxmlformats.org/officeDocument/2006/relationships/slide" Target="slides/slide15.xml"/><Relationship Id="rId7" Type="http://schemas.openxmlformats.org/officeDocument/2006/relationships/slide" Target="slides/slide17.xml"/><Relationship Id="rId8" Type="http://schemas.openxmlformats.org/officeDocument/2006/relationships/slide" Target="slides/slide18.xml"/><Relationship Id="rId9" Type="http://schemas.openxmlformats.org/officeDocument/2006/relationships/slide" Target="slides/slide19.xml"/><Relationship Id="rId1" Type="http://schemas.openxmlformats.org/officeDocument/2006/relationships/slide" Target="slides/slide1.xml"/><Relationship Id="rId2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198" tIns="45597" rIns="91198" bIns="45597" numCol="1" anchor="t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2563" y="0"/>
            <a:ext cx="3068637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198" tIns="45597" rIns="91198" bIns="45597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endParaRPr lang="en-US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6650"/>
            <a:ext cx="3070225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198" tIns="45597" rIns="91198" bIns="45597" numCol="1" anchor="b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endParaRPr lang="en-US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2563" y="8756650"/>
            <a:ext cx="3068637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198" tIns="45597" rIns="91198" bIns="45597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fld id="{BA4BE203-98AA-4447-9156-2BCA73C1FE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12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1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3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0675" y="247650"/>
            <a:ext cx="2084388" cy="6197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247650"/>
            <a:ext cx="6100762" cy="6197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8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0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37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7513" y="1371600"/>
            <a:ext cx="40767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371600"/>
            <a:ext cx="4078287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5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9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15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731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665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7513" y="1371600"/>
            <a:ext cx="8307387" cy="507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247650"/>
            <a:ext cx="82804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1">
          <a:solidFill>
            <a:schemeClr val="bg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1">
          <a:solidFill>
            <a:schemeClr val="bg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1">
          <a:solidFill>
            <a:schemeClr val="bg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1">
          <a:solidFill>
            <a:schemeClr val="bg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b="1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wmf"/><Relationship Id="rId5" Type="http://schemas.openxmlformats.org/officeDocument/2006/relationships/image" Target="../media/image2.bmp"/><Relationship Id="rId6" Type="http://schemas.openxmlformats.org/officeDocument/2006/relationships/image" Target="../media/image3.bmp"/><Relationship Id="rId7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bmp"/><Relationship Id="rId12" Type="http://schemas.openxmlformats.org/officeDocument/2006/relationships/image" Target="../media/image15.b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bmp"/><Relationship Id="rId3" Type="http://schemas.openxmlformats.org/officeDocument/2006/relationships/image" Target="../media/image8.bmp"/><Relationship Id="rId4" Type="http://schemas.openxmlformats.org/officeDocument/2006/relationships/image" Target="../media/image2.bmp"/><Relationship Id="rId5" Type="http://schemas.openxmlformats.org/officeDocument/2006/relationships/image" Target="../media/image3.bmp"/><Relationship Id="rId6" Type="http://schemas.openxmlformats.org/officeDocument/2006/relationships/image" Target="../media/image9.bmp"/><Relationship Id="rId7" Type="http://schemas.openxmlformats.org/officeDocument/2006/relationships/image" Target="../media/image10.bmp"/><Relationship Id="rId8" Type="http://schemas.openxmlformats.org/officeDocument/2006/relationships/image" Target="../media/image11.bmp"/><Relationship Id="rId9" Type="http://schemas.openxmlformats.org/officeDocument/2006/relationships/image" Target="../media/image12.bmp"/><Relationship Id="rId10" Type="http://schemas.openxmlformats.org/officeDocument/2006/relationships/image" Target="../media/image13.b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bmp"/><Relationship Id="rId4" Type="http://schemas.openxmlformats.org/officeDocument/2006/relationships/image" Target="../media/image12.bmp"/><Relationship Id="rId5" Type="http://schemas.openxmlformats.org/officeDocument/2006/relationships/image" Target="../media/image2.bmp"/><Relationship Id="rId6" Type="http://schemas.openxmlformats.org/officeDocument/2006/relationships/image" Target="../media/image13.bmp"/><Relationship Id="rId7" Type="http://schemas.openxmlformats.org/officeDocument/2006/relationships/image" Target="../media/image14.bmp"/><Relationship Id="rId8" Type="http://schemas.openxmlformats.org/officeDocument/2006/relationships/image" Target="../media/image15.b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b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7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8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1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772400" cy="1676400"/>
          </a:xfrm>
        </p:spPr>
        <p:txBody>
          <a:bodyPr/>
          <a:lstStyle/>
          <a:p>
            <a:r>
              <a:rPr lang="en-US" dirty="0" smtClean="0">
                <a:solidFill>
                  <a:srgbClr val="000090"/>
                </a:solidFill>
              </a:rPr>
              <a:t>LEACH: An Application</a:t>
            </a:r>
            <a:r>
              <a:rPr lang="en-US" dirty="0">
                <a:solidFill>
                  <a:srgbClr val="000090"/>
                </a:solidFill>
              </a:rPr>
              <a:t>-Specific </a:t>
            </a:r>
            <a:r>
              <a:rPr lang="en-US" dirty="0" smtClean="0">
                <a:solidFill>
                  <a:srgbClr val="000090"/>
                </a:solidFill>
              </a:rPr>
              <a:t>Protocol Architecture </a:t>
            </a:r>
            <a:r>
              <a:rPr lang="en-US" dirty="0">
                <a:solidFill>
                  <a:srgbClr val="000090"/>
                </a:solidFill>
              </a:rPr>
              <a:t>for Wireless </a:t>
            </a:r>
            <a:r>
              <a:rPr lang="en-US" dirty="0" err="1" smtClean="0">
                <a:solidFill>
                  <a:srgbClr val="000090"/>
                </a:solidFill>
              </a:rPr>
              <a:t>Microsensor</a:t>
            </a:r>
            <a:r>
              <a:rPr lang="en-US" dirty="0" smtClean="0">
                <a:solidFill>
                  <a:srgbClr val="000090"/>
                </a:solidFill>
              </a:rPr>
              <a:t> Networks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7675" y="3505200"/>
            <a:ext cx="8440738" cy="2425700"/>
          </a:xfrm>
        </p:spPr>
        <p:txBody>
          <a:bodyPr/>
          <a:lstStyle/>
          <a:p>
            <a:r>
              <a:rPr lang="en-US" sz="2400" dirty="0">
                <a:solidFill>
                  <a:srgbClr val="008000"/>
                </a:solidFill>
              </a:rPr>
              <a:t>Wendi </a:t>
            </a:r>
            <a:r>
              <a:rPr lang="en-US" sz="2400" dirty="0" err="1" smtClean="0">
                <a:solidFill>
                  <a:srgbClr val="008000"/>
                </a:solidFill>
              </a:rPr>
              <a:t>Heinzelman</a:t>
            </a:r>
            <a:r>
              <a:rPr lang="en-US" sz="2400" dirty="0">
                <a:solidFill>
                  <a:srgbClr val="008000"/>
                </a:solidFill>
              </a:rPr>
              <a:t/>
            </a:r>
            <a:br>
              <a:rPr lang="en-US" sz="2400" dirty="0">
                <a:solidFill>
                  <a:srgbClr val="008000"/>
                </a:solidFill>
              </a:rPr>
            </a:br>
            <a:r>
              <a:rPr lang="en-US" sz="2400" dirty="0" err="1" smtClean="0">
                <a:solidFill>
                  <a:srgbClr val="008000"/>
                </a:solidFill>
              </a:rPr>
              <a:t>Anantha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Chandrakasan</a:t>
            </a:r>
            <a:r>
              <a:rPr lang="en-US" sz="2400" dirty="0">
                <a:solidFill>
                  <a:srgbClr val="008000"/>
                </a:solidFill>
              </a:rPr>
              <a:t>	</a:t>
            </a:r>
            <a:r>
              <a:rPr lang="en-US" sz="2400" dirty="0" smtClean="0">
                <a:solidFill>
                  <a:srgbClr val="008000"/>
                </a:solidFill>
              </a:rPr>
              <a:t>    Hari Balakrishnan</a:t>
            </a:r>
            <a:endParaRPr lang="en-US" sz="2400" dirty="0">
              <a:solidFill>
                <a:srgbClr val="008000"/>
              </a:solidFill>
            </a:endParaRPr>
          </a:p>
          <a:p>
            <a:endParaRPr lang="en-US" sz="2400" dirty="0" smtClean="0">
              <a:solidFill>
                <a:srgbClr val="800000"/>
              </a:solidFill>
            </a:endParaRPr>
          </a:p>
          <a:p>
            <a:r>
              <a:rPr lang="en-US" sz="2400" dirty="0" smtClean="0">
                <a:solidFill>
                  <a:srgbClr val="800000"/>
                </a:solidFill>
              </a:rPr>
              <a:t>Massachusetts </a:t>
            </a:r>
            <a:r>
              <a:rPr lang="en-US" sz="2400" dirty="0">
                <a:solidFill>
                  <a:srgbClr val="800000"/>
                </a:solidFill>
              </a:rPr>
              <a:t>Institute of Technology</a:t>
            </a:r>
            <a:endParaRPr lang="en-US" sz="3200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342900"/>
            <a:ext cx="7772400" cy="1143000"/>
          </a:xfrm>
        </p:spPr>
        <p:txBody>
          <a:bodyPr/>
          <a:lstStyle/>
          <a:p>
            <a:r>
              <a:rPr lang="en-US" sz="3200"/>
              <a:t>Dynamic Clusters</a:t>
            </a:r>
            <a:endParaRPr lang="en-US"/>
          </a:p>
        </p:txBody>
      </p:sp>
      <p:sp>
        <p:nvSpPr>
          <p:cNvPr id="103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458200" cy="1143000"/>
          </a:xfrm>
        </p:spPr>
        <p:txBody>
          <a:bodyPr/>
          <a:lstStyle/>
          <a:p>
            <a:r>
              <a:rPr lang="en-US"/>
              <a:t>Adaptive clusters</a:t>
            </a:r>
          </a:p>
          <a:p>
            <a:r>
              <a:rPr lang="en-US"/>
              <a:t>Rotation to evenly distribute energy load</a:t>
            </a:r>
          </a:p>
        </p:txBody>
      </p:sp>
      <p:sp>
        <p:nvSpPr>
          <p:cNvPr id="103431" name="Text Box 7"/>
          <p:cNvSpPr txBox="1">
            <a:spLocks noChangeArrowheads="1"/>
          </p:cNvSpPr>
          <p:nvPr/>
        </p:nvSpPr>
        <p:spPr bwMode="auto">
          <a:xfrm>
            <a:off x="3657600" y="5867400"/>
            <a:ext cx="178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Cluster-heads = </a:t>
            </a:r>
            <a:r>
              <a:rPr lang="en-US" sz="2400">
                <a:solidFill>
                  <a:srgbClr val="FF0000"/>
                </a:solidFill>
                <a:cs typeface="Arial" charset="0"/>
              </a:rPr>
              <a:t>•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03432" name="Text Box 8"/>
          <p:cNvSpPr txBox="1">
            <a:spLocks noChangeArrowheads="1"/>
          </p:cNvSpPr>
          <p:nvPr/>
        </p:nvSpPr>
        <p:spPr bwMode="auto">
          <a:xfrm>
            <a:off x="2057400" y="3124200"/>
            <a:ext cx="4911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Clusters during different rounds in LEACH</a:t>
            </a:r>
          </a:p>
        </p:txBody>
      </p:sp>
      <p:pic>
        <p:nvPicPr>
          <p:cNvPr id="1034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63" y="3619500"/>
            <a:ext cx="3208337" cy="240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34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9500"/>
            <a:ext cx="3208338" cy="240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34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3619500"/>
            <a:ext cx="3208337" cy="240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76" name="Line 24"/>
          <p:cNvSpPr>
            <a:spLocks noChangeShapeType="1"/>
          </p:cNvSpPr>
          <p:nvPr/>
        </p:nvSpPr>
        <p:spPr bwMode="auto">
          <a:xfrm flipV="1">
            <a:off x="533400" y="132715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77" name="Text Box 25"/>
          <p:cNvSpPr txBox="1">
            <a:spLocks noChangeArrowheads="1"/>
          </p:cNvSpPr>
          <p:nvPr/>
        </p:nvSpPr>
        <p:spPr bwMode="auto">
          <a:xfrm>
            <a:off x="930275" y="1143000"/>
            <a:ext cx="782638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Set-up</a:t>
            </a:r>
          </a:p>
        </p:txBody>
      </p:sp>
      <p:sp>
        <p:nvSpPr>
          <p:cNvPr id="125978" name="Rectangle 26"/>
          <p:cNvSpPr>
            <a:spLocks noChangeArrowheads="1"/>
          </p:cNvSpPr>
          <p:nvPr/>
        </p:nvSpPr>
        <p:spPr bwMode="auto">
          <a:xfrm>
            <a:off x="533400" y="1447800"/>
            <a:ext cx="1828800" cy="60960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4" name="Line 2"/>
          <p:cNvSpPr>
            <a:spLocks noChangeShapeType="1"/>
          </p:cNvSpPr>
          <p:nvPr/>
        </p:nvSpPr>
        <p:spPr bwMode="auto">
          <a:xfrm flipH="1" flipV="1">
            <a:off x="2362200" y="1327150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3932238" y="1143000"/>
            <a:ext cx="1325562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Steady-state</a:t>
            </a:r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4724400" y="1447800"/>
            <a:ext cx="2362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2362200" y="1447800"/>
            <a:ext cx="2362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3200"/>
              <a:t>LEACH Steady-State</a:t>
            </a:r>
            <a:endParaRPr lang="en-US"/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04800" y="2514600"/>
            <a:ext cx="8077200" cy="4038600"/>
          </a:xfrm>
        </p:spPr>
        <p:txBody>
          <a:bodyPr/>
          <a:lstStyle/>
          <a:p>
            <a:r>
              <a:rPr lang="en-US" dirty="0"/>
              <a:t>Cluster-head coordinates transmissions</a:t>
            </a:r>
          </a:p>
          <a:p>
            <a:pPr lvl="1"/>
            <a:r>
              <a:rPr lang="en-US" b="0" dirty="0">
                <a:solidFill>
                  <a:srgbClr val="CC0000"/>
                </a:solidFill>
              </a:rPr>
              <a:t>TDMA schedule</a:t>
            </a:r>
          </a:p>
          <a:p>
            <a:pPr lvl="1"/>
            <a:r>
              <a:rPr lang="en-US" b="0" dirty="0">
                <a:solidFill>
                  <a:srgbClr val="CC0000"/>
                </a:solidFill>
              </a:rPr>
              <a:t>Node </a:t>
            </a:r>
            <a:r>
              <a:rPr lang="en-US" b="0" i="1" dirty="0" err="1">
                <a:solidFill>
                  <a:srgbClr val="CC0000"/>
                </a:solidFill>
              </a:rPr>
              <a:t>i</a:t>
            </a:r>
            <a:r>
              <a:rPr lang="en-US" b="0" dirty="0">
                <a:solidFill>
                  <a:srgbClr val="CC0000"/>
                </a:solidFill>
              </a:rPr>
              <a:t> transmits once per frame</a:t>
            </a:r>
            <a:endParaRPr lang="en-US" b="0" dirty="0"/>
          </a:p>
          <a:p>
            <a:r>
              <a:rPr lang="en-US" dirty="0"/>
              <a:t>Low-energy approach</a:t>
            </a:r>
          </a:p>
          <a:p>
            <a:pPr lvl="1"/>
            <a:r>
              <a:rPr lang="en-US" b="0" dirty="0"/>
              <a:t>No collisions</a:t>
            </a:r>
          </a:p>
          <a:p>
            <a:pPr lvl="1"/>
            <a:r>
              <a:rPr lang="en-US" b="0" dirty="0" smtClean="0"/>
              <a:t>Maximize sleep time</a:t>
            </a:r>
            <a:endParaRPr lang="en-US" b="0" dirty="0"/>
          </a:p>
        </p:txBody>
      </p:sp>
      <p:sp>
        <p:nvSpPr>
          <p:cNvPr id="125960" name="Line 8"/>
          <p:cNvSpPr>
            <a:spLocks noChangeShapeType="1"/>
          </p:cNvSpPr>
          <p:nvPr/>
        </p:nvSpPr>
        <p:spPr bwMode="auto">
          <a:xfrm>
            <a:off x="533400" y="1676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3" name="Line 11"/>
          <p:cNvSpPr>
            <a:spLocks noChangeShapeType="1"/>
          </p:cNvSpPr>
          <p:nvPr/>
        </p:nvSpPr>
        <p:spPr bwMode="auto">
          <a:xfrm>
            <a:off x="2362200" y="1676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4" name="Line 12"/>
          <p:cNvSpPr>
            <a:spLocks noChangeShapeType="1"/>
          </p:cNvSpPr>
          <p:nvPr/>
        </p:nvSpPr>
        <p:spPr bwMode="auto">
          <a:xfrm>
            <a:off x="4724400" y="1676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5" name="Line 13"/>
          <p:cNvSpPr>
            <a:spLocks noChangeShapeType="1"/>
          </p:cNvSpPr>
          <p:nvPr/>
        </p:nvSpPr>
        <p:spPr bwMode="auto">
          <a:xfrm>
            <a:off x="7086600" y="1676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6" name="Text Box 14"/>
          <p:cNvSpPr txBox="1">
            <a:spLocks noChangeArrowheads="1"/>
          </p:cNvSpPr>
          <p:nvPr/>
        </p:nvSpPr>
        <p:spPr bwMode="auto">
          <a:xfrm>
            <a:off x="609600" y="1600200"/>
            <a:ext cx="175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Clusters formed</a:t>
            </a:r>
          </a:p>
        </p:txBody>
      </p:sp>
      <p:sp>
        <p:nvSpPr>
          <p:cNvPr id="125969" name="Text Box 17"/>
          <p:cNvSpPr txBox="1">
            <a:spLocks noChangeArrowheads="1"/>
          </p:cNvSpPr>
          <p:nvPr/>
        </p:nvSpPr>
        <p:spPr bwMode="auto">
          <a:xfrm>
            <a:off x="7975600" y="1873250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125970" name="Rectangle 18"/>
          <p:cNvSpPr>
            <a:spLocks noChangeArrowheads="1"/>
          </p:cNvSpPr>
          <p:nvPr/>
        </p:nvSpPr>
        <p:spPr bwMode="auto">
          <a:xfrm>
            <a:off x="2971800" y="1676400"/>
            <a:ext cx="1524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1" name="Rectangle 19"/>
          <p:cNvSpPr>
            <a:spLocks noChangeArrowheads="1"/>
          </p:cNvSpPr>
          <p:nvPr/>
        </p:nvSpPr>
        <p:spPr bwMode="auto">
          <a:xfrm>
            <a:off x="5334000" y="1676400"/>
            <a:ext cx="1524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2" name="Text Box 20"/>
          <p:cNvSpPr txBox="1">
            <a:spLocks noChangeArrowheads="1"/>
          </p:cNvSpPr>
          <p:nvPr/>
        </p:nvSpPr>
        <p:spPr bwMode="auto">
          <a:xfrm>
            <a:off x="3124200" y="1447800"/>
            <a:ext cx="8858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Slot for </a:t>
            </a:r>
          </a:p>
          <a:p>
            <a:r>
              <a:rPr lang="en-US"/>
              <a:t>node i</a:t>
            </a:r>
          </a:p>
        </p:txBody>
      </p:sp>
      <p:sp>
        <p:nvSpPr>
          <p:cNvPr id="125973" name="Text Box 21"/>
          <p:cNvSpPr txBox="1">
            <a:spLocks noChangeArrowheads="1"/>
          </p:cNvSpPr>
          <p:nvPr/>
        </p:nvSpPr>
        <p:spPr bwMode="auto">
          <a:xfrm>
            <a:off x="5486400" y="1447800"/>
            <a:ext cx="8858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Slot for </a:t>
            </a:r>
          </a:p>
          <a:p>
            <a:r>
              <a:rPr lang="en-US"/>
              <a:t>node i</a:t>
            </a:r>
          </a:p>
        </p:txBody>
      </p:sp>
      <p:sp>
        <p:nvSpPr>
          <p:cNvPr id="125975" name="Text Box 23"/>
          <p:cNvSpPr txBox="1">
            <a:spLocks noChangeArrowheads="1"/>
          </p:cNvSpPr>
          <p:nvPr/>
        </p:nvSpPr>
        <p:spPr bwMode="auto">
          <a:xfrm>
            <a:off x="7162800" y="160020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cs typeface="Arial" charset="0"/>
              </a:rPr>
              <a:t>•••</a:t>
            </a:r>
            <a:endParaRPr lang="en-US" sz="2400"/>
          </a:p>
        </p:txBody>
      </p:sp>
      <p:sp>
        <p:nvSpPr>
          <p:cNvPr id="125979" name="Line 27"/>
          <p:cNvSpPr>
            <a:spLocks noChangeShapeType="1"/>
          </p:cNvSpPr>
          <p:nvPr/>
        </p:nvSpPr>
        <p:spPr bwMode="auto">
          <a:xfrm flipH="1" flipV="1">
            <a:off x="4800600" y="224155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80" name="Text Box 28"/>
          <p:cNvSpPr txBox="1">
            <a:spLocks noChangeArrowheads="1"/>
          </p:cNvSpPr>
          <p:nvPr/>
        </p:nvSpPr>
        <p:spPr bwMode="auto">
          <a:xfrm>
            <a:off x="5486400" y="2057400"/>
            <a:ext cx="771525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Frame</a:t>
            </a:r>
          </a:p>
        </p:txBody>
      </p:sp>
      <p:sp>
        <p:nvSpPr>
          <p:cNvPr id="125974" name="Line 22"/>
          <p:cNvSpPr>
            <a:spLocks noChangeShapeType="1"/>
          </p:cNvSpPr>
          <p:nvPr/>
        </p:nvSpPr>
        <p:spPr bwMode="auto">
          <a:xfrm>
            <a:off x="533400" y="2057400"/>
            <a:ext cx="746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Inter-Cluster Interference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191000"/>
            <a:ext cx="8307388" cy="2330450"/>
          </a:xfrm>
        </p:spPr>
        <p:txBody>
          <a:bodyPr/>
          <a:lstStyle/>
          <a:p>
            <a:r>
              <a:rPr lang="en-US"/>
              <a:t>Transmission in different clusters can collide</a:t>
            </a:r>
          </a:p>
          <a:p>
            <a:pPr lvl="1"/>
            <a:r>
              <a:rPr lang="en-US"/>
              <a:t>Nodes minimize transmission power</a:t>
            </a:r>
          </a:p>
          <a:p>
            <a:pPr lvl="1"/>
            <a:r>
              <a:rPr lang="en-US"/>
              <a:t>Each cluster has unique, orthogonal spreading code (e.g., CDMA codes)</a:t>
            </a:r>
          </a:p>
          <a:p>
            <a:pPr lvl="1"/>
            <a:r>
              <a:rPr lang="en-US"/>
              <a:t>Distributed solution to minimize interference</a:t>
            </a:r>
          </a:p>
        </p:txBody>
      </p:sp>
      <p:sp>
        <p:nvSpPr>
          <p:cNvPr id="138244" name="Oval 4"/>
          <p:cNvSpPr>
            <a:spLocks noChangeArrowheads="1"/>
          </p:cNvSpPr>
          <p:nvPr/>
        </p:nvSpPr>
        <p:spPr bwMode="auto">
          <a:xfrm>
            <a:off x="3733800" y="1219200"/>
            <a:ext cx="2209800" cy="21336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24314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5" name="Freeform 5"/>
          <p:cNvSpPr>
            <a:spLocks/>
          </p:cNvSpPr>
          <p:nvPr/>
        </p:nvSpPr>
        <p:spPr bwMode="auto">
          <a:xfrm>
            <a:off x="4995863" y="1689100"/>
            <a:ext cx="136525" cy="341313"/>
          </a:xfrm>
          <a:custGeom>
            <a:avLst/>
            <a:gdLst>
              <a:gd name="T0" fmla="*/ 0 w 192"/>
              <a:gd name="T1" fmla="*/ 336 h 336"/>
              <a:gd name="T2" fmla="*/ 144 w 192"/>
              <a:gd name="T3" fmla="*/ 192 h 336"/>
              <a:gd name="T4" fmla="*/ 0 w 192"/>
              <a:gd name="T5" fmla="*/ 192 h 336"/>
              <a:gd name="T6" fmla="*/ 192 w 192"/>
              <a:gd name="T7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" h="336">
                <a:moveTo>
                  <a:pt x="0" y="336"/>
                </a:moveTo>
                <a:lnTo>
                  <a:pt x="144" y="192"/>
                </a:lnTo>
                <a:lnTo>
                  <a:pt x="0" y="192"/>
                </a:lnTo>
                <a:lnTo>
                  <a:pt x="192" y="0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8246" name="Group 6"/>
          <p:cNvGrpSpPr>
            <a:grpSpLocks/>
          </p:cNvGrpSpPr>
          <p:nvPr/>
        </p:nvGrpSpPr>
        <p:grpSpPr bwMode="auto">
          <a:xfrm>
            <a:off x="4110038" y="2371725"/>
            <a:ext cx="90487" cy="169863"/>
            <a:chOff x="720" y="3168"/>
            <a:chExt cx="96" cy="192"/>
          </a:xfrm>
        </p:grpSpPr>
        <p:sp>
          <p:nvSpPr>
            <p:cNvPr id="138247" name="Line 7"/>
            <p:cNvSpPr>
              <a:spLocks noChangeShapeType="1"/>
            </p:cNvSpPr>
            <p:nvPr/>
          </p:nvSpPr>
          <p:spPr bwMode="auto">
            <a:xfrm>
              <a:off x="768" y="326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48" name="AutoShape 8"/>
            <p:cNvSpPr>
              <a:spLocks noChangeArrowheads="1"/>
            </p:cNvSpPr>
            <p:nvPr/>
          </p:nvSpPr>
          <p:spPr bwMode="auto">
            <a:xfrm flipV="1">
              <a:off x="720" y="3168"/>
              <a:ext cx="96" cy="9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8249" name="Group 9"/>
          <p:cNvGrpSpPr>
            <a:grpSpLocks/>
          </p:cNvGrpSpPr>
          <p:nvPr/>
        </p:nvGrpSpPr>
        <p:grpSpPr bwMode="auto">
          <a:xfrm>
            <a:off x="5176838" y="1689100"/>
            <a:ext cx="90487" cy="169863"/>
            <a:chOff x="720" y="3168"/>
            <a:chExt cx="96" cy="192"/>
          </a:xfrm>
        </p:grpSpPr>
        <p:sp>
          <p:nvSpPr>
            <p:cNvPr id="138250" name="Line 10"/>
            <p:cNvSpPr>
              <a:spLocks noChangeShapeType="1"/>
            </p:cNvSpPr>
            <p:nvPr/>
          </p:nvSpPr>
          <p:spPr bwMode="auto">
            <a:xfrm>
              <a:off x="768" y="326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51" name="AutoShape 11"/>
            <p:cNvSpPr>
              <a:spLocks noChangeArrowheads="1"/>
            </p:cNvSpPr>
            <p:nvPr/>
          </p:nvSpPr>
          <p:spPr bwMode="auto">
            <a:xfrm flipV="1">
              <a:off x="720" y="3168"/>
              <a:ext cx="96" cy="9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8252" name="Oval 12"/>
          <p:cNvSpPr>
            <a:spLocks noChangeArrowheads="1"/>
          </p:cNvSpPr>
          <p:nvPr/>
        </p:nvSpPr>
        <p:spPr bwMode="auto">
          <a:xfrm>
            <a:off x="5176838" y="1773238"/>
            <a:ext cx="360362" cy="3413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charset="0"/>
              </a:rPr>
              <a:t>B</a:t>
            </a:r>
          </a:p>
        </p:txBody>
      </p:sp>
      <p:grpSp>
        <p:nvGrpSpPr>
          <p:cNvPr id="138253" name="Group 13"/>
          <p:cNvGrpSpPr>
            <a:grpSpLocks/>
          </p:cNvGrpSpPr>
          <p:nvPr/>
        </p:nvGrpSpPr>
        <p:grpSpPr bwMode="auto">
          <a:xfrm>
            <a:off x="4646613" y="2082800"/>
            <a:ext cx="384175" cy="406400"/>
            <a:chOff x="2328" y="2544"/>
            <a:chExt cx="408" cy="456"/>
          </a:xfrm>
        </p:grpSpPr>
        <p:grpSp>
          <p:nvGrpSpPr>
            <p:cNvPr id="138254" name="Group 14"/>
            <p:cNvGrpSpPr>
              <a:grpSpLocks/>
            </p:cNvGrpSpPr>
            <p:nvPr/>
          </p:nvGrpSpPr>
          <p:grpSpPr bwMode="auto">
            <a:xfrm>
              <a:off x="2640" y="2544"/>
              <a:ext cx="96" cy="192"/>
              <a:chOff x="720" y="3168"/>
              <a:chExt cx="96" cy="192"/>
            </a:xfrm>
          </p:grpSpPr>
          <p:sp>
            <p:nvSpPr>
              <p:cNvPr id="138255" name="Line 15"/>
              <p:cNvSpPr>
                <a:spLocks noChangeShapeType="1"/>
              </p:cNvSpPr>
              <p:nvPr/>
            </p:nvSpPr>
            <p:spPr bwMode="auto">
              <a:xfrm>
                <a:off x="768" y="3264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256" name="AutoShape 16"/>
              <p:cNvSpPr>
                <a:spLocks noChangeArrowheads="1"/>
              </p:cNvSpPr>
              <p:nvPr/>
            </p:nvSpPr>
            <p:spPr bwMode="auto">
              <a:xfrm flipV="1">
                <a:off x="720" y="3168"/>
                <a:ext cx="96" cy="96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8257" name="Oval 17"/>
            <p:cNvSpPr>
              <a:spLocks noChangeArrowheads="1"/>
            </p:cNvSpPr>
            <p:nvPr/>
          </p:nvSpPr>
          <p:spPr bwMode="auto">
            <a:xfrm>
              <a:off x="2328" y="2616"/>
              <a:ext cx="384" cy="38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>
                  <a:latin typeface="Times New Roman" charset="0"/>
                </a:rPr>
                <a:t>A</a:t>
              </a:r>
            </a:p>
          </p:txBody>
        </p:sp>
      </p:grpSp>
      <p:sp>
        <p:nvSpPr>
          <p:cNvPr id="138258" name="Oval 18"/>
          <p:cNvSpPr>
            <a:spLocks noChangeArrowheads="1"/>
          </p:cNvSpPr>
          <p:nvPr/>
        </p:nvSpPr>
        <p:spPr bwMode="auto">
          <a:xfrm>
            <a:off x="3838575" y="2457450"/>
            <a:ext cx="361950" cy="3413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charset="0"/>
              </a:rPr>
              <a:t>C</a:t>
            </a:r>
          </a:p>
        </p:txBody>
      </p:sp>
      <p:sp>
        <p:nvSpPr>
          <p:cNvPr id="138261" name="Line 21"/>
          <p:cNvSpPr>
            <a:spLocks noChangeShapeType="1"/>
          </p:cNvSpPr>
          <p:nvPr/>
        </p:nvSpPr>
        <p:spPr bwMode="auto">
          <a:xfrm>
            <a:off x="3962400" y="1371600"/>
            <a:ext cx="13716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62" name="Text Box 22"/>
          <p:cNvSpPr txBox="1">
            <a:spLocks noChangeArrowheads="1"/>
          </p:cNvSpPr>
          <p:nvPr/>
        </p:nvSpPr>
        <p:spPr bwMode="auto">
          <a:xfrm>
            <a:off x="5562600" y="3200400"/>
            <a:ext cx="1019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Cluster B</a:t>
            </a:r>
          </a:p>
        </p:txBody>
      </p:sp>
      <p:sp>
        <p:nvSpPr>
          <p:cNvPr id="138263" name="Text Box 23"/>
          <p:cNvSpPr txBox="1">
            <a:spLocks noChangeArrowheads="1"/>
          </p:cNvSpPr>
          <p:nvPr/>
        </p:nvSpPr>
        <p:spPr bwMode="auto">
          <a:xfrm>
            <a:off x="3962400" y="3505200"/>
            <a:ext cx="1030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Cluster C</a:t>
            </a:r>
          </a:p>
        </p:txBody>
      </p:sp>
      <p:sp>
        <p:nvSpPr>
          <p:cNvPr id="138264" name="Line 24"/>
          <p:cNvSpPr>
            <a:spLocks noChangeShapeType="1"/>
          </p:cNvSpPr>
          <p:nvPr/>
        </p:nvSpPr>
        <p:spPr bwMode="auto">
          <a:xfrm flipH="1">
            <a:off x="4953000" y="33528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533400" y="1828800"/>
            <a:ext cx="35814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LEACH Medium Access</a:t>
            </a:r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2895600"/>
            <a:ext cx="2133600" cy="19050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sz="2400" u="sng"/>
              <a:t>ADV</a:t>
            </a:r>
          </a:p>
          <a:p>
            <a:pPr marL="0" indent="0">
              <a:buFontTx/>
              <a:buNone/>
            </a:pPr>
            <a:r>
              <a:rPr lang="en-US" sz="2400">
                <a:cs typeface="Arial" charset="0"/>
              </a:rPr>
              <a:t>• </a:t>
            </a:r>
            <a:r>
              <a:rPr lang="en-US" sz="2000"/>
              <a:t>CSMA</a:t>
            </a:r>
          </a:p>
          <a:p>
            <a:pPr marL="0" indent="0">
              <a:buFontTx/>
              <a:buNone/>
            </a:pPr>
            <a:r>
              <a:rPr lang="en-US" sz="2400">
                <a:cs typeface="Arial" charset="0"/>
              </a:rPr>
              <a:t>• </a:t>
            </a:r>
            <a:r>
              <a:rPr lang="en-US" sz="2000"/>
              <a:t>Large power, small messages</a:t>
            </a:r>
          </a:p>
        </p:txBody>
      </p:sp>
      <p:sp>
        <p:nvSpPr>
          <p:cNvPr id="159749" name="Line 5"/>
          <p:cNvSpPr>
            <a:spLocks noChangeShapeType="1"/>
          </p:cNvSpPr>
          <p:nvPr/>
        </p:nvSpPr>
        <p:spPr bwMode="auto">
          <a:xfrm>
            <a:off x="533400" y="1828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0" name="Line 6"/>
          <p:cNvSpPr>
            <a:spLocks noChangeShapeType="1"/>
          </p:cNvSpPr>
          <p:nvPr/>
        </p:nvSpPr>
        <p:spPr bwMode="auto">
          <a:xfrm>
            <a:off x="1143000" y="1828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1" name="Line 7"/>
          <p:cNvSpPr>
            <a:spLocks noChangeShapeType="1"/>
          </p:cNvSpPr>
          <p:nvPr/>
        </p:nvSpPr>
        <p:spPr bwMode="auto">
          <a:xfrm>
            <a:off x="4114800" y="1828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2" name="Line 8"/>
          <p:cNvSpPr>
            <a:spLocks noChangeShapeType="1"/>
          </p:cNvSpPr>
          <p:nvPr/>
        </p:nvSpPr>
        <p:spPr bwMode="auto">
          <a:xfrm>
            <a:off x="3429000" y="1828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533400" y="1844675"/>
            <a:ext cx="600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ADV</a:t>
            </a: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1674813" y="1828800"/>
            <a:ext cx="1063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Join-REQ</a:t>
            </a:r>
          </a:p>
        </p:txBody>
      </p:sp>
      <p:sp>
        <p:nvSpPr>
          <p:cNvPr id="159755" name="Text Box 11"/>
          <p:cNvSpPr txBox="1">
            <a:spLocks noChangeArrowheads="1"/>
          </p:cNvSpPr>
          <p:nvPr/>
        </p:nvSpPr>
        <p:spPr bwMode="auto">
          <a:xfrm>
            <a:off x="3471863" y="1828800"/>
            <a:ext cx="6111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SCH</a:t>
            </a:r>
          </a:p>
        </p:txBody>
      </p:sp>
      <p:sp>
        <p:nvSpPr>
          <p:cNvPr id="159756" name="Text Box 12"/>
          <p:cNvSpPr txBox="1">
            <a:spLocks noChangeArrowheads="1"/>
          </p:cNvSpPr>
          <p:nvPr/>
        </p:nvSpPr>
        <p:spPr bwMode="auto">
          <a:xfrm>
            <a:off x="7975600" y="2025650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159757" name="Line 13"/>
          <p:cNvSpPr>
            <a:spLocks noChangeShapeType="1"/>
          </p:cNvSpPr>
          <p:nvPr/>
        </p:nvSpPr>
        <p:spPr bwMode="auto">
          <a:xfrm flipH="1" flipV="1">
            <a:off x="4114800" y="1524000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8" name="Line 14"/>
          <p:cNvSpPr>
            <a:spLocks noChangeShapeType="1"/>
          </p:cNvSpPr>
          <p:nvPr/>
        </p:nvSpPr>
        <p:spPr bwMode="auto">
          <a:xfrm>
            <a:off x="533400" y="15240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9" name="Text Box 15"/>
          <p:cNvSpPr txBox="1">
            <a:spLocks noChangeArrowheads="1"/>
          </p:cNvSpPr>
          <p:nvPr/>
        </p:nvSpPr>
        <p:spPr bwMode="auto">
          <a:xfrm>
            <a:off x="5334000" y="1339850"/>
            <a:ext cx="132556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Steady-state</a:t>
            </a:r>
          </a:p>
        </p:txBody>
      </p:sp>
      <p:sp>
        <p:nvSpPr>
          <p:cNvPr id="159760" name="Text Box 16"/>
          <p:cNvSpPr txBox="1">
            <a:spLocks noChangeArrowheads="1"/>
          </p:cNvSpPr>
          <p:nvPr/>
        </p:nvSpPr>
        <p:spPr bwMode="auto">
          <a:xfrm>
            <a:off x="1905000" y="1339850"/>
            <a:ext cx="782638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Set-up</a:t>
            </a:r>
          </a:p>
        </p:txBody>
      </p:sp>
      <p:sp>
        <p:nvSpPr>
          <p:cNvPr id="159761" name="Rectangle 17"/>
          <p:cNvSpPr>
            <a:spLocks noChangeArrowheads="1"/>
          </p:cNvSpPr>
          <p:nvPr/>
        </p:nvSpPr>
        <p:spPr bwMode="auto">
          <a:xfrm>
            <a:off x="4114800" y="1828800"/>
            <a:ext cx="3657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762" name="Rectangle 18"/>
          <p:cNvSpPr>
            <a:spLocks noChangeArrowheads="1"/>
          </p:cNvSpPr>
          <p:nvPr/>
        </p:nvSpPr>
        <p:spPr bwMode="auto">
          <a:xfrm>
            <a:off x="3200400" y="2895600"/>
            <a:ext cx="2667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 u="sng"/>
              <a:t>Join-REQ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>
                <a:cs typeface="Arial" charset="0"/>
              </a:rPr>
              <a:t>• </a:t>
            </a:r>
            <a:r>
              <a:rPr lang="en-US" sz="2000" b="1"/>
              <a:t>CSMA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>
                <a:cs typeface="Arial" charset="0"/>
              </a:rPr>
              <a:t>• </a:t>
            </a:r>
            <a:r>
              <a:rPr lang="en-US" sz="2000" b="1"/>
              <a:t>Large power, small messages</a:t>
            </a:r>
          </a:p>
        </p:txBody>
      </p:sp>
      <p:sp>
        <p:nvSpPr>
          <p:cNvPr id="159763" name="Rectangle 19"/>
          <p:cNvSpPr>
            <a:spLocks noChangeArrowheads="1"/>
          </p:cNvSpPr>
          <p:nvPr/>
        </p:nvSpPr>
        <p:spPr bwMode="auto">
          <a:xfrm>
            <a:off x="6248400" y="2895600"/>
            <a:ext cx="2209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 u="sng"/>
              <a:t>SCH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>
                <a:cs typeface="Arial" charset="0"/>
              </a:rPr>
              <a:t>• </a:t>
            </a:r>
            <a:r>
              <a:rPr lang="en-US" sz="2000" b="1"/>
              <a:t>CDMA code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>
                <a:cs typeface="Arial" charset="0"/>
              </a:rPr>
              <a:t>• </a:t>
            </a:r>
            <a:r>
              <a:rPr lang="en-US" sz="2000" b="1"/>
              <a:t>Power to reach all members</a:t>
            </a:r>
          </a:p>
        </p:txBody>
      </p:sp>
      <p:sp>
        <p:nvSpPr>
          <p:cNvPr id="159764" name="Text Box 20"/>
          <p:cNvSpPr txBox="1">
            <a:spLocks noChangeArrowheads="1"/>
          </p:cNvSpPr>
          <p:nvPr/>
        </p:nvSpPr>
        <p:spPr bwMode="auto">
          <a:xfrm>
            <a:off x="590550" y="2178050"/>
            <a:ext cx="476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CH</a:t>
            </a:r>
          </a:p>
        </p:txBody>
      </p:sp>
      <p:sp>
        <p:nvSpPr>
          <p:cNvPr id="159765" name="Text Box 21"/>
          <p:cNvSpPr txBox="1">
            <a:spLocks noChangeArrowheads="1"/>
          </p:cNvSpPr>
          <p:nvPr/>
        </p:nvSpPr>
        <p:spPr bwMode="auto">
          <a:xfrm>
            <a:off x="3581400" y="2178050"/>
            <a:ext cx="476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CH</a:t>
            </a:r>
          </a:p>
        </p:txBody>
      </p:sp>
      <p:sp>
        <p:nvSpPr>
          <p:cNvPr id="159766" name="Text Box 22"/>
          <p:cNvSpPr txBox="1">
            <a:spLocks noChangeArrowheads="1"/>
          </p:cNvSpPr>
          <p:nvPr/>
        </p:nvSpPr>
        <p:spPr bwMode="auto">
          <a:xfrm>
            <a:off x="1752600" y="2178050"/>
            <a:ext cx="9159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Non-CH</a:t>
            </a:r>
          </a:p>
        </p:txBody>
      </p:sp>
      <p:sp>
        <p:nvSpPr>
          <p:cNvPr id="159767" name="Line 23"/>
          <p:cNvSpPr>
            <a:spLocks noChangeShapeType="1"/>
          </p:cNvSpPr>
          <p:nvPr/>
        </p:nvSpPr>
        <p:spPr bwMode="auto">
          <a:xfrm>
            <a:off x="533400" y="2209800"/>
            <a:ext cx="746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68" name="Line 24"/>
          <p:cNvSpPr>
            <a:spLocks noChangeShapeType="1"/>
          </p:cNvSpPr>
          <p:nvPr/>
        </p:nvSpPr>
        <p:spPr bwMode="auto">
          <a:xfrm>
            <a:off x="4876800" y="1828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69" name="Line 25"/>
          <p:cNvSpPr>
            <a:spLocks noChangeShapeType="1"/>
          </p:cNvSpPr>
          <p:nvPr/>
        </p:nvSpPr>
        <p:spPr bwMode="auto">
          <a:xfrm>
            <a:off x="5638800" y="1828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70" name="Line 26"/>
          <p:cNvSpPr>
            <a:spLocks noChangeShapeType="1"/>
          </p:cNvSpPr>
          <p:nvPr/>
        </p:nvSpPr>
        <p:spPr bwMode="auto">
          <a:xfrm>
            <a:off x="6400800" y="1828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71" name="Line 27"/>
          <p:cNvSpPr>
            <a:spLocks noChangeShapeType="1"/>
          </p:cNvSpPr>
          <p:nvPr/>
        </p:nvSpPr>
        <p:spPr bwMode="auto">
          <a:xfrm>
            <a:off x="7086600" y="1828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72" name="Rectangle 28"/>
          <p:cNvSpPr>
            <a:spLocks noChangeArrowheads="1"/>
          </p:cNvSpPr>
          <p:nvPr/>
        </p:nvSpPr>
        <p:spPr bwMode="auto">
          <a:xfrm>
            <a:off x="2057400" y="4953000"/>
            <a:ext cx="5181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 u="sng" dirty="0"/>
              <a:t>Data Transfer to CH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 dirty="0">
                <a:cs typeface="Arial" charset="0"/>
              </a:rPr>
              <a:t>• </a:t>
            </a:r>
            <a:r>
              <a:rPr lang="en-US" sz="2000" b="1" dirty="0"/>
              <a:t>TDMA (with CDMA code</a:t>
            </a:r>
            <a:r>
              <a:rPr lang="en-US" sz="2000" b="1" dirty="0" smtClean="0"/>
              <a:t>) – </a:t>
            </a:r>
            <a:r>
              <a:rPr lang="en-US" sz="2000" b="1" dirty="0"/>
              <a:t>no collisions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 dirty="0">
                <a:cs typeface="Arial" charset="0"/>
              </a:rPr>
              <a:t>• </a:t>
            </a:r>
            <a:r>
              <a:rPr lang="en-US" sz="2000" b="1" dirty="0"/>
              <a:t>Power to reach CH, large messages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458200" cy="1143000"/>
          </a:xfrm>
        </p:spPr>
        <p:txBody>
          <a:bodyPr/>
          <a:lstStyle/>
          <a:p>
            <a:r>
              <a:rPr lang="en-US"/>
              <a:t>Application-Specific Data Aggregation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3733800"/>
            <a:ext cx="8382000" cy="2857500"/>
          </a:xfrm>
        </p:spPr>
        <p:txBody>
          <a:bodyPr/>
          <a:lstStyle/>
          <a:p>
            <a:r>
              <a:rPr lang="en-US" dirty="0"/>
              <a:t>Local sensor data </a:t>
            </a:r>
            <a:r>
              <a:rPr lang="en-US" dirty="0" smtClean="0"/>
              <a:t>often correlated</a:t>
            </a:r>
            <a:endParaRPr lang="en-US" dirty="0"/>
          </a:p>
          <a:p>
            <a:r>
              <a:rPr lang="en-US" dirty="0"/>
              <a:t>Data aggregation</a:t>
            </a:r>
          </a:p>
          <a:p>
            <a:pPr lvl="1"/>
            <a:r>
              <a:rPr lang="en-US" dirty="0"/>
              <a:t>Common signal enhanced/noise reduced</a:t>
            </a:r>
          </a:p>
          <a:p>
            <a:pPr lvl="1"/>
            <a:r>
              <a:rPr lang="en-US" dirty="0"/>
              <a:t>Improved detection and classification</a:t>
            </a:r>
          </a:p>
          <a:p>
            <a:r>
              <a:rPr lang="en-US" dirty="0" smtClean="0">
                <a:solidFill>
                  <a:srgbClr val="CC0000"/>
                </a:solidFill>
              </a:rPr>
              <a:t>Compute to reduce communication energy </a:t>
            </a:r>
            <a:r>
              <a:rPr lang="en-US" dirty="0">
                <a:solidFill>
                  <a:srgbClr val="CC0000"/>
                </a:solidFill>
              </a:rPr>
              <a:t>at cluster-head</a:t>
            </a:r>
            <a:endParaRPr lang="en-US" dirty="0"/>
          </a:p>
        </p:txBody>
      </p:sp>
      <p:sp>
        <p:nvSpPr>
          <p:cNvPr id="55384" name="Text Box 88"/>
          <p:cNvSpPr txBox="1">
            <a:spLocks noChangeArrowheads="1"/>
          </p:cNvSpPr>
          <p:nvPr/>
        </p:nvSpPr>
        <p:spPr bwMode="auto">
          <a:xfrm>
            <a:off x="2236788" y="2411413"/>
            <a:ext cx="298450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25000"/>
              </a:lnSpc>
            </a:pPr>
            <a:r>
              <a:rPr lang="en-US" sz="3600" b="1">
                <a:latin typeface="Times New Roman" charset="0"/>
              </a:rPr>
              <a:t>.</a:t>
            </a:r>
          </a:p>
          <a:p>
            <a:pPr>
              <a:lnSpc>
                <a:spcPct val="25000"/>
              </a:lnSpc>
            </a:pPr>
            <a:r>
              <a:rPr lang="en-US" sz="3600" b="1">
                <a:latin typeface="Times New Roman" charset="0"/>
              </a:rPr>
              <a:t>.</a:t>
            </a:r>
          </a:p>
          <a:p>
            <a:pPr>
              <a:lnSpc>
                <a:spcPct val="25000"/>
              </a:lnSpc>
            </a:pPr>
            <a:r>
              <a:rPr lang="en-US" sz="3600" b="1">
                <a:latin typeface="Times New Roman" charset="0"/>
              </a:rPr>
              <a:t>.</a:t>
            </a:r>
          </a:p>
        </p:txBody>
      </p:sp>
      <p:sp>
        <p:nvSpPr>
          <p:cNvPr id="55385" name="Freeform 89"/>
          <p:cNvSpPr>
            <a:spLocks/>
          </p:cNvSpPr>
          <p:nvPr/>
        </p:nvSpPr>
        <p:spPr bwMode="auto">
          <a:xfrm>
            <a:off x="1722438" y="1219200"/>
            <a:ext cx="1395412" cy="563563"/>
          </a:xfrm>
          <a:custGeom>
            <a:avLst/>
            <a:gdLst>
              <a:gd name="T0" fmla="*/ 16 w 963"/>
              <a:gd name="T1" fmla="*/ 250 h 739"/>
              <a:gd name="T2" fmla="*/ 30 w 963"/>
              <a:gd name="T3" fmla="*/ 330 h 739"/>
              <a:gd name="T4" fmla="*/ 47 w 963"/>
              <a:gd name="T5" fmla="*/ 564 h 739"/>
              <a:gd name="T6" fmla="*/ 61 w 963"/>
              <a:gd name="T7" fmla="*/ 36 h 739"/>
              <a:gd name="T8" fmla="*/ 77 w 963"/>
              <a:gd name="T9" fmla="*/ 633 h 739"/>
              <a:gd name="T10" fmla="*/ 91 w 963"/>
              <a:gd name="T11" fmla="*/ 572 h 739"/>
              <a:gd name="T12" fmla="*/ 108 w 963"/>
              <a:gd name="T13" fmla="*/ 455 h 739"/>
              <a:gd name="T14" fmla="*/ 125 w 963"/>
              <a:gd name="T15" fmla="*/ 555 h 739"/>
              <a:gd name="T16" fmla="*/ 139 w 963"/>
              <a:gd name="T17" fmla="*/ 478 h 739"/>
              <a:gd name="T18" fmla="*/ 155 w 963"/>
              <a:gd name="T19" fmla="*/ 439 h 739"/>
              <a:gd name="T20" fmla="*/ 169 w 963"/>
              <a:gd name="T21" fmla="*/ 622 h 739"/>
              <a:gd name="T22" fmla="*/ 186 w 963"/>
              <a:gd name="T23" fmla="*/ 605 h 739"/>
              <a:gd name="T24" fmla="*/ 200 w 963"/>
              <a:gd name="T25" fmla="*/ 80 h 739"/>
              <a:gd name="T26" fmla="*/ 216 w 963"/>
              <a:gd name="T27" fmla="*/ 419 h 739"/>
              <a:gd name="T28" fmla="*/ 230 w 963"/>
              <a:gd name="T29" fmla="*/ 80 h 739"/>
              <a:gd name="T30" fmla="*/ 247 w 963"/>
              <a:gd name="T31" fmla="*/ 186 h 739"/>
              <a:gd name="T32" fmla="*/ 261 w 963"/>
              <a:gd name="T33" fmla="*/ 100 h 739"/>
              <a:gd name="T34" fmla="*/ 277 w 963"/>
              <a:gd name="T35" fmla="*/ 208 h 739"/>
              <a:gd name="T36" fmla="*/ 291 w 963"/>
              <a:gd name="T37" fmla="*/ 144 h 739"/>
              <a:gd name="T38" fmla="*/ 308 w 963"/>
              <a:gd name="T39" fmla="*/ 342 h 739"/>
              <a:gd name="T40" fmla="*/ 324 w 963"/>
              <a:gd name="T41" fmla="*/ 297 h 739"/>
              <a:gd name="T42" fmla="*/ 338 w 963"/>
              <a:gd name="T43" fmla="*/ 197 h 739"/>
              <a:gd name="T44" fmla="*/ 355 w 963"/>
              <a:gd name="T45" fmla="*/ 467 h 739"/>
              <a:gd name="T46" fmla="*/ 369 w 963"/>
              <a:gd name="T47" fmla="*/ 105 h 739"/>
              <a:gd name="T48" fmla="*/ 386 w 963"/>
              <a:gd name="T49" fmla="*/ 103 h 739"/>
              <a:gd name="T50" fmla="*/ 399 w 963"/>
              <a:gd name="T51" fmla="*/ 236 h 739"/>
              <a:gd name="T52" fmla="*/ 416 w 963"/>
              <a:gd name="T53" fmla="*/ 453 h 739"/>
              <a:gd name="T54" fmla="*/ 430 w 963"/>
              <a:gd name="T55" fmla="*/ 575 h 739"/>
              <a:gd name="T56" fmla="*/ 447 w 963"/>
              <a:gd name="T57" fmla="*/ 103 h 739"/>
              <a:gd name="T58" fmla="*/ 460 w 963"/>
              <a:gd name="T59" fmla="*/ 169 h 739"/>
              <a:gd name="T60" fmla="*/ 477 w 963"/>
              <a:gd name="T61" fmla="*/ 425 h 739"/>
              <a:gd name="T62" fmla="*/ 494 w 963"/>
              <a:gd name="T63" fmla="*/ 55 h 739"/>
              <a:gd name="T64" fmla="*/ 508 w 963"/>
              <a:gd name="T65" fmla="*/ 236 h 739"/>
              <a:gd name="T66" fmla="*/ 524 w 963"/>
              <a:gd name="T67" fmla="*/ 378 h 739"/>
              <a:gd name="T68" fmla="*/ 538 w 963"/>
              <a:gd name="T69" fmla="*/ 58 h 739"/>
              <a:gd name="T70" fmla="*/ 555 w 963"/>
              <a:gd name="T71" fmla="*/ 308 h 739"/>
              <a:gd name="T72" fmla="*/ 571 w 963"/>
              <a:gd name="T73" fmla="*/ 314 h 739"/>
              <a:gd name="T74" fmla="*/ 585 w 963"/>
              <a:gd name="T75" fmla="*/ 594 h 739"/>
              <a:gd name="T76" fmla="*/ 602 w 963"/>
              <a:gd name="T77" fmla="*/ 289 h 739"/>
              <a:gd name="T78" fmla="*/ 616 w 963"/>
              <a:gd name="T79" fmla="*/ 364 h 739"/>
              <a:gd name="T80" fmla="*/ 632 w 963"/>
              <a:gd name="T81" fmla="*/ 350 h 739"/>
              <a:gd name="T82" fmla="*/ 646 w 963"/>
              <a:gd name="T83" fmla="*/ 19 h 739"/>
              <a:gd name="T84" fmla="*/ 663 w 963"/>
              <a:gd name="T85" fmla="*/ 358 h 739"/>
              <a:gd name="T86" fmla="*/ 677 w 963"/>
              <a:gd name="T87" fmla="*/ 611 h 739"/>
              <a:gd name="T88" fmla="*/ 694 w 963"/>
              <a:gd name="T89" fmla="*/ 611 h 739"/>
              <a:gd name="T90" fmla="*/ 707 w 963"/>
              <a:gd name="T91" fmla="*/ 155 h 739"/>
              <a:gd name="T92" fmla="*/ 724 w 963"/>
              <a:gd name="T93" fmla="*/ 328 h 739"/>
              <a:gd name="T94" fmla="*/ 741 w 963"/>
              <a:gd name="T95" fmla="*/ 350 h 739"/>
              <a:gd name="T96" fmla="*/ 755 w 963"/>
              <a:gd name="T97" fmla="*/ 383 h 739"/>
              <a:gd name="T98" fmla="*/ 771 w 963"/>
              <a:gd name="T99" fmla="*/ 172 h 739"/>
              <a:gd name="T100" fmla="*/ 785 w 963"/>
              <a:gd name="T101" fmla="*/ 58 h 739"/>
              <a:gd name="T102" fmla="*/ 802 w 963"/>
              <a:gd name="T103" fmla="*/ 703 h 739"/>
              <a:gd name="T104" fmla="*/ 816 w 963"/>
              <a:gd name="T105" fmla="*/ 561 h 739"/>
              <a:gd name="T106" fmla="*/ 832 w 963"/>
              <a:gd name="T107" fmla="*/ 164 h 739"/>
              <a:gd name="T108" fmla="*/ 849 w 963"/>
              <a:gd name="T109" fmla="*/ 567 h 739"/>
              <a:gd name="T110" fmla="*/ 863 w 963"/>
              <a:gd name="T111" fmla="*/ 555 h 739"/>
              <a:gd name="T112" fmla="*/ 879 w 963"/>
              <a:gd name="T113" fmla="*/ 403 h 739"/>
              <a:gd name="T114" fmla="*/ 893 w 963"/>
              <a:gd name="T115" fmla="*/ 464 h 739"/>
              <a:gd name="T116" fmla="*/ 910 w 963"/>
              <a:gd name="T117" fmla="*/ 136 h 739"/>
              <a:gd name="T118" fmla="*/ 924 w 963"/>
              <a:gd name="T119" fmla="*/ 455 h 739"/>
              <a:gd name="T120" fmla="*/ 941 w 963"/>
              <a:gd name="T121" fmla="*/ 605 h 739"/>
              <a:gd name="T122" fmla="*/ 954 w 963"/>
              <a:gd name="T123" fmla="*/ 111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63" h="739">
                <a:moveTo>
                  <a:pt x="0" y="375"/>
                </a:moveTo>
                <a:lnTo>
                  <a:pt x="0" y="600"/>
                </a:lnTo>
                <a:lnTo>
                  <a:pt x="3" y="642"/>
                </a:lnTo>
                <a:lnTo>
                  <a:pt x="3" y="364"/>
                </a:lnTo>
                <a:lnTo>
                  <a:pt x="3" y="422"/>
                </a:lnTo>
                <a:lnTo>
                  <a:pt x="3" y="186"/>
                </a:lnTo>
                <a:lnTo>
                  <a:pt x="3" y="261"/>
                </a:lnTo>
                <a:lnTo>
                  <a:pt x="3" y="617"/>
                </a:lnTo>
                <a:lnTo>
                  <a:pt x="5" y="92"/>
                </a:lnTo>
                <a:lnTo>
                  <a:pt x="5" y="308"/>
                </a:lnTo>
                <a:lnTo>
                  <a:pt x="5" y="36"/>
                </a:lnTo>
                <a:lnTo>
                  <a:pt x="5" y="694"/>
                </a:lnTo>
                <a:lnTo>
                  <a:pt x="5" y="517"/>
                </a:lnTo>
                <a:lnTo>
                  <a:pt x="5" y="189"/>
                </a:lnTo>
                <a:lnTo>
                  <a:pt x="8" y="158"/>
                </a:lnTo>
                <a:lnTo>
                  <a:pt x="8" y="86"/>
                </a:lnTo>
                <a:lnTo>
                  <a:pt x="8" y="308"/>
                </a:lnTo>
                <a:lnTo>
                  <a:pt x="8" y="450"/>
                </a:lnTo>
                <a:lnTo>
                  <a:pt x="8" y="414"/>
                </a:lnTo>
                <a:lnTo>
                  <a:pt x="8" y="389"/>
                </a:lnTo>
                <a:lnTo>
                  <a:pt x="11" y="347"/>
                </a:lnTo>
                <a:lnTo>
                  <a:pt x="11" y="680"/>
                </a:lnTo>
                <a:lnTo>
                  <a:pt x="11" y="219"/>
                </a:lnTo>
                <a:lnTo>
                  <a:pt x="11" y="239"/>
                </a:lnTo>
                <a:lnTo>
                  <a:pt x="11" y="230"/>
                </a:lnTo>
                <a:lnTo>
                  <a:pt x="14" y="669"/>
                </a:lnTo>
                <a:lnTo>
                  <a:pt x="14" y="194"/>
                </a:lnTo>
                <a:lnTo>
                  <a:pt x="14" y="553"/>
                </a:lnTo>
                <a:lnTo>
                  <a:pt x="14" y="258"/>
                </a:lnTo>
                <a:lnTo>
                  <a:pt x="14" y="389"/>
                </a:lnTo>
                <a:lnTo>
                  <a:pt x="14" y="492"/>
                </a:lnTo>
                <a:lnTo>
                  <a:pt x="16" y="250"/>
                </a:lnTo>
                <a:lnTo>
                  <a:pt x="16" y="578"/>
                </a:lnTo>
                <a:lnTo>
                  <a:pt x="16" y="664"/>
                </a:lnTo>
                <a:lnTo>
                  <a:pt x="16" y="308"/>
                </a:lnTo>
                <a:lnTo>
                  <a:pt x="16" y="161"/>
                </a:lnTo>
                <a:lnTo>
                  <a:pt x="16" y="89"/>
                </a:lnTo>
                <a:lnTo>
                  <a:pt x="19" y="325"/>
                </a:lnTo>
                <a:lnTo>
                  <a:pt x="19" y="539"/>
                </a:lnTo>
                <a:lnTo>
                  <a:pt x="19" y="292"/>
                </a:lnTo>
                <a:lnTo>
                  <a:pt x="19" y="480"/>
                </a:lnTo>
                <a:lnTo>
                  <a:pt x="19" y="53"/>
                </a:lnTo>
                <a:lnTo>
                  <a:pt x="19" y="33"/>
                </a:lnTo>
                <a:lnTo>
                  <a:pt x="22" y="303"/>
                </a:lnTo>
                <a:lnTo>
                  <a:pt x="22" y="103"/>
                </a:lnTo>
                <a:lnTo>
                  <a:pt x="22" y="355"/>
                </a:lnTo>
                <a:lnTo>
                  <a:pt x="22" y="480"/>
                </a:lnTo>
                <a:lnTo>
                  <a:pt x="22" y="683"/>
                </a:lnTo>
                <a:lnTo>
                  <a:pt x="22" y="647"/>
                </a:lnTo>
                <a:lnTo>
                  <a:pt x="25" y="642"/>
                </a:lnTo>
                <a:lnTo>
                  <a:pt x="25" y="450"/>
                </a:lnTo>
                <a:lnTo>
                  <a:pt x="25" y="650"/>
                </a:lnTo>
                <a:lnTo>
                  <a:pt x="25" y="219"/>
                </a:lnTo>
                <a:lnTo>
                  <a:pt x="25" y="133"/>
                </a:lnTo>
                <a:lnTo>
                  <a:pt x="28" y="364"/>
                </a:lnTo>
                <a:lnTo>
                  <a:pt x="28" y="322"/>
                </a:lnTo>
                <a:lnTo>
                  <a:pt x="28" y="508"/>
                </a:lnTo>
                <a:lnTo>
                  <a:pt x="28" y="492"/>
                </a:lnTo>
                <a:lnTo>
                  <a:pt x="28" y="311"/>
                </a:lnTo>
                <a:lnTo>
                  <a:pt x="28" y="125"/>
                </a:lnTo>
                <a:lnTo>
                  <a:pt x="30" y="164"/>
                </a:lnTo>
                <a:lnTo>
                  <a:pt x="30" y="239"/>
                </a:lnTo>
                <a:lnTo>
                  <a:pt x="30" y="36"/>
                </a:lnTo>
                <a:lnTo>
                  <a:pt x="30" y="330"/>
                </a:lnTo>
                <a:lnTo>
                  <a:pt x="30" y="586"/>
                </a:lnTo>
                <a:lnTo>
                  <a:pt x="30" y="650"/>
                </a:lnTo>
                <a:lnTo>
                  <a:pt x="33" y="428"/>
                </a:lnTo>
                <a:lnTo>
                  <a:pt x="33" y="464"/>
                </a:lnTo>
                <a:lnTo>
                  <a:pt x="33" y="467"/>
                </a:lnTo>
                <a:lnTo>
                  <a:pt x="33" y="644"/>
                </a:lnTo>
                <a:lnTo>
                  <a:pt x="33" y="328"/>
                </a:lnTo>
                <a:lnTo>
                  <a:pt x="33" y="186"/>
                </a:lnTo>
                <a:lnTo>
                  <a:pt x="36" y="255"/>
                </a:lnTo>
                <a:lnTo>
                  <a:pt x="36" y="33"/>
                </a:lnTo>
                <a:lnTo>
                  <a:pt x="36" y="389"/>
                </a:lnTo>
                <a:lnTo>
                  <a:pt x="36" y="564"/>
                </a:lnTo>
                <a:lnTo>
                  <a:pt x="36" y="286"/>
                </a:lnTo>
                <a:lnTo>
                  <a:pt x="39" y="105"/>
                </a:lnTo>
                <a:lnTo>
                  <a:pt x="39" y="319"/>
                </a:lnTo>
                <a:lnTo>
                  <a:pt x="39" y="653"/>
                </a:lnTo>
                <a:lnTo>
                  <a:pt x="39" y="128"/>
                </a:lnTo>
                <a:lnTo>
                  <a:pt x="39" y="278"/>
                </a:lnTo>
                <a:lnTo>
                  <a:pt x="39" y="119"/>
                </a:lnTo>
                <a:lnTo>
                  <a:pt x="41" y="444"/>
                </a:lnTo>
                <a:lnTo>
                  <a:pt x="41" y="103"/>
                </a:lnTo>
                <a:lnTo>
                  <a:pt x="41" y="680"/>
                </a:lnTo>
                <a:lnTo>
                  <a:pt x="41" y="294"/>
                </a:lnTo>
                <a:lnTo>
                  <a:pt x="41" y="622"/>
                </a:lnTo>
                <a:lnTo>
                  <a:pt x="44" y="653"/>
                </a:lnTo>
                <a:lnTo>
                  <a:pt x="44" y="558"/>
                </a:lnTo>
                <a:lnTo>
                  <a:pt x="44" y="622"/>
                </a:lnTo>
                <a:lnTo>
                  <a:pt x="44" y="144"/>
                </a:lnTo>
                <a:lnTo>
                  <a:pt x="44" y="486"/>
                </a:lnTo>
                <a:lnTo>
                  <a:pt x="44" y="603"/>
                </a:lnTo>
                <a:lnTo>
                  <a:pt x="47" y="255"/>
                </a:lnTo>
                <a:lnTo>
                  <a:pt x="47" y="564"/>
                </a:lnTo>
                <a:lnTo>
                  <a:pt x="47" y="347"/>
                </a:lnTo>
                <a:lnTo>
                  <a:pt x="47" y="661"/>
                </a:lnTo>
                <a:lnTo>
                  <a:pt x="47" y="244"/>
                </a:lnTo>
                <a:lnTo>
                  <a:pt x="47" y="208"/>
                </a:lnTo>
                <a:lnTo>
                  <a:pt x="50" y="142"/>
                </a:lnTo>
                <a:lnTo>
                  <a:pt x="50" y="369"/>
                </a:lnTo>
                <a:lnTo>
                  <a:pt x="50" y="347"/>
                </a:lnTo>
                <a:lnTo>
                  <a:pt x="50" y="617"/>
                </a:lnTo>
                <a:lnTo>
                  <a:pt x="50" y="305"/>
                </a:lnTo>
                <a:lnTo>
                  <a:pt x="53" y="628"/>
                </a:lnTo>
                <a:lnTo>
                  <a:pt x="53" y="453"/>
                </a:lnTo>
                <a:lnTo>
                  <a:pt x="53" y="44"/>
                </a:lnTo>
                <a:lnTo>
                  <a:pt x="53" y="597"/>
                </a:lnTo>
                <a:lnTo>
                  <a:pt x="53" y="230"/>
                </a:lnTo>
                <a:lnTo>
                  <a:pt x="53" y="44"/>
                </a:lnTo>
                <a:lnTo>
                  <a:pt x="55" y="333"/>
                </a:lnTo>
                <a:lnTo>
                  <a:pt x="55" y="530"/>
                </a:lnTo>
                <a:lnTo>
                  <a:pt x="55" y="678"/>
                </a:lnTo>
                <a:lnTo>
                  <a:pt x="55" y="117"/>
                </a:lnTo>
                <a:lnTo>
                  <a:pt x="55" y="489"/>
                </a:lnTo>
                <a:lnTo>
                  <a:pt x="55" y="83"/>
                </a:lnTo>
                <a:lnTo>
                  <a:pt x="58" y="511"/>
                </a:lnTo>
                <a:lnTo>
                  <a:pt x="58" y="42"/>
                </a:lnTo>
                <a:lnTo>
                  <a:pt x="58" y="417"/>
                </a:lnTo>
                <a:lnTo>
                  <a:pt x="58" y="147"/>
                </a:lnTo>
                <a:lnTo>
                  <a:pt x="58" y="61"/>
                </a:lnTo>
                <a:lnTo>
                  <a:pt x="58" y="430"/>
                </a:lnTo>
                <a:lnTo>
                  <a:pt x="61" y="672"/>
                </a:lnTo>
                <a:lnTo>
                  <a:pt x="61" y="569"/>
                </a:lnTo>
                <a:lnTo>
                  <a:pt x="61" y="547"/>
                </a:lnTo>
                <a:lnTo>
                  <a:pt x="61" y="475"/>
                </a:lnTo>
                <a:lnTo>
                  <a:pt x="61" y="36"/>
                </a:lnTo>
                <a:lnTo>
                  <a:pt x="64" y="567"/>
                </a:lnTo>
                <a:lnTo>
                  <a:pt x="64" y="633"/>
                </a:lnTo>
                <a:lnTo>
                  <a:pt x="64" y="536"/>
                </a:lnTo>
                <a:lnTo>
                  <a:pt x="64" y="294"/>
                </a:lnTo>
                <a:lnTo>
                  <a:pt x="64" y="530"/>
                </a:lnTo>
                <a:lnTo>
                  <a:pt x="64" y="497"/>
                </a:lnTo>
                <a:lnTo>
                  <a:pt x="66" y="325"/>
                </a:lnTo>
                <a:lnTo>
                  <a:pt x="66" y="178"/>
                </a:lnTo>
                <a:lnTo>
                  <a:pt x="66" y="539"/>
                </a:lnTo>
                <a:lnTo>
                  <a:pt x="66" y="525"/>
                </a:lnTo>
                <a:lnTo>
                  <a:pt x="66" y="350"/>
                </a:lnTo>
                <a:lnTo>
                  <a:pt x="66" y="508"/>
                </a:lnTo>
                <a:lnTo>
                  <a:pt x="69" y="192"/>
                </a:lnTo>
                <a:lnTo>
                  <a:pt x="69" y="219"/>
                </a:lnTo>
                <a:lnTo>
                  <a:pt x="69" y="117"/>
                </a:lnTo>
                <a:lnTo>
                  <a:pt x="69" y="167"/>
                </a:lnTo>
                <a:lnTo>
                  <a:pt x="69" y="586"/>
                </a:lnTo>
                <a:lnTo>
                  <a:pt x="69" y="558"/>
                </a:lnTo>
                <a:lnTo>
                  <a:pt x="72" y="575"/>
                </a:lnTo>
                <a:lnTo>
                  <a:pt x="72" y="622"/>
                </a:lnTo>
                <a:lnTo>
                  <a:pt x="72" y="339"/>
                </a:lnTo>
                <a:lnTo>
                  <a:pt x="72" y="108"/>
                </a:lnTo>
                <a:lnTo>
                  <a:pt x="72" y="100"/>
                </a:lnTo>
                <a:lnTo>
                  <a:pt x="72" y="630"/>
                </a:lnTo>
                <a:lnTo>
                  <a:pt x="75" y="389"/>
                </a:lnTo>
                <a:lnTo>
                  <a:pt x="75" y="36"/>
                </a:lnTo>
                <a:lnTo>
                  <a:pt x="75" y="86"/>
                </a:lnTo>
                <a:lnTo>
                  <a:pt x="75" y="78"/>
                </a:lnTo>
                <a:lnTo>
                  <a:pt x="75" y="255"/>
                </a:lnTo>
                <a:lnTo>
                  <a:pt x="77" y="328"/>
                </a:lnTo>
                <a:lnTo>
                  <a:pt x="77" y="547"/>
                </a:lnTo>
                <a:lnTo>
                  <a:pt x="77" y="633"/>
                </a:lnTo>
                <a:lnTo>
                  <a:pt x="77" y="78"/>
                </a:lnTo>
                <a:lnTo>
                  <a:pt x="77" y="447"/>
                </a:lnTo>
                <a:lnTo>
                  <a:pt x="77" y="669"/>
                </a:lnTo>
                <a:lnTo>
                  <a:pt x="80" y="489"/>
                </a:lnTo>
                <a:lnTo>
                  <a:pt x="80" y="208"/>
                </a:lnTo>
                <a:lnTo>
                  <a:pt x="80" y="133"/>
                </a:lnTo>
                <a:lnTo>
                  <a:pt x="80" y="155"/>
                </a:lnTo>
                <a:lnTo>
                  <a:pt x="80" y="89"/>
                </a:lnTo>
                <a:lnTo>
                  <a:pt x="80" y="322"/>
                </a:lnTo>
                <a:lnTo>
                  <a:pt x="83" y="222"/>
                </a:lnTo>
                <a:lnTo>
                  <a:pt x="83" y="578"/>
                </a:lnTo>
                <a:lnTo>
                  <a:pt x="83" y="200"/>
                </a:lnTo>
                <a:lnTo>
                  <a:pt x="83" y="544"/>
                </a:lnTo>
                <a:lnTo>
                  <a:pt x="83" y="611"/>
                </a:lnTo>
                <a:lnTo>
                  <a:pt x="83" y="242"/>
                </a:lnTo>
                <a:lnTo>
                  <a:pt x="86" y="228"/>
                </a:lnTo>
                <a:lnTo>
                  <a:pt x="86" y="594"/>
                </a:lnTo>
                <a:lnTo>
                  <a:pt x="86" y="364"/>
                </a:lnTo>
                <a:lnTo>
                  <a:pt x="86" y="14"/>
                </a:lnTo>
                <a:lnTo>
                  <a:pt x="86" y="230"/>
                </a:lnTo>
                <a:lnTo>
                  <a:pt x="89" y="461"/>
                </a:lnTo>
                <a:lnTo>
                  <a:pt x="89" y="569"/>
                </a:lnTo>
                <a:lnTo>
                  <a:pt x="89" y="625"/>
                </a:lnTo>
                <a:lnTo>
                  <a:pt x="89" y="569"/>
                </a:lnTo>
                <a:lnTo>
                  <a:pt x="89" y="303"/>
                </a:lnTo>
                <a:lnTo>
                  <a:pt x="89" y="339"/>
                </a:lnTo>
                <a:lnTo>
                  <a:pt x="91" y="528"/>
                </a:lnTo>
                <a:lnTo>
                  <a:pt x="91" y="25"/>
                </a:lnTo>
                <a:lnTo>
                  <a:pt x="91" y="39"/>
                </a:lnTo>
                <a:lnTo>
                  <a:pt x="91" y="86"/>
                </a:lnTo>
                <a:lnTo>
                  <a:pt x="91" y="228"/>
                </a:lnTo>
                <a:lnTo>
                  <a:pt x="91" y="572"/>
                </a:lnTo>
                <a:lnTo>
                  <a:pt x="94" y="339"/>
                </a:lnTo>
                <a:lnTo>
                  <a:pt x="94" y="669"/>
                </a:lnTo>
                <a:lnTo>
                  <a:pt x="94" y="405"/>
                </a:lnTo>
                <a:lnTo>
                  <a:pt x="94" y="92"/>
                </a:lnTo>
                <a:lnTo>
                  <a:pt x="94" y="553"/>
                </a:lnTo>
                <a:lnTo>
                  <a:pt x="94" y="455"/>
                </a:lnTo>
                <a:lnTo>
                  <a:pt x="97" y="225"/>
                </a:lnTo>
                <a:lnTo>
                  <a:pt x="97" y="442"/>
                </a:lnTo>
                <a:lnTo>
                  <a:pt x="97" y="0"/>
                </a:lnTo>
                <a:lnTo>
                  <a:pt x="97" y="236"/>
                </a:lnTo>
                <a:lnTo>
                  <a:pt x="97" y="530"/>
                </a:lnTo>
                <a:lnTo>
                  <a:pt x="100" y="147"/>
                </a:lnTo>
                <a:lnTo>
                  <a:pt x="100" y="561"/>
                </a:lnTo>
                <a:lnTo>
                  <a:pt x="100" y="528"/>
                </a:lnTo>
                <a:lnTo>
                  <a:pt x="100" y="536"/>
                </a:lnTo>
                <a:lnTo>
                  <a:pt x="100" y="614"/>
                </a:lnTo>
                <a:lnTo>
                  <a:pt x="100" y="417"/>
                </a:lnTo>
                <a:lnTo>
                  <a:pt x="102" y="380"/>
                </a:lnTo>
                <a:lnTo>
                  <a:pt x="102" y="114"/>
                </a:lnTo>
                <a:lnTo>
                  <a:pt x="102" y="230"/>
                </a:lnTo>
                <a:lnTo>
                  <a:pt x="102" y="669"/>
                </a:lnTo>
                <a:lnTo>
                  <a:pt x="102" y="186"/>
                </a:lnTo>
                <a:lnTo>
                  <a:pt x="102" y="603"/>
                </a:lnTo>
                <a:lnTo>
                  <a:pt x="105" y="450"/>
                </a:lnTo>
                <a:lnTo>
                  <a:pt x="105" y="572"/>
                </a:lnTo>
                <a:lnTo>
                  <a:pt x="105" y="664"/>
                </a:lnTo>
                <a:lnTo>
                  <a:pt x="105" y="142"/>
                </a:lnTo>
                <a:lnTo>
                  <a:pt x="105" y="425"/>
                </a:lnTo>
                <a:lnTo>
                  <a:pt x="105" y="542"/>
                </a:lnTo>
                <a:lnTo>
                  <a:pt x="108" y="417"/>
                </a:lnTo>
                <a:lnTo>
                  <a:pt x="108" y="514"/>
                </a:lnTo>
                <a:lnTo>
                  <a:pt x="108" y="455"/>
                </a:lnTo>
                <a:lnTo>
                  <a:pt x="108" y="139"/>
                </a:lnTo>
                <a:lnTo>
                  <a:pt x="108" y="575"/>
                </a:lnTo>
                <a:lnTo>
                  <a:pt x="108" y="539"/>
                </a:lnTo>
                <a:lnTo>
                  <a:pt x="111" y="461"/>
                </a:lnTo>
                <a:lnTo>
                  <a:pt x="111" y="467"/>
                </a:lnTo>
                <a:lnTo>
                  <a:pt x="111" y="653"/>
                </a:lnTo>
                <a:lnTo>
                  <a:pt x="111" y="478"/>
                </a:lnTo>
                <a:lnTo>
                  <a:pt x="111" y="397"/>
                </a:lnTo>
                <a:lnTo>
                  <a:pt x="114" y="208"/>
                </a:lnTo>
                <a:lnTo>
                  <a:pt x="114" y="44"/>
                </a:lnTo>
                <a:lnTo>
                  <a:pt x="114" y="350"/>
                </a:lnTo>
                <a:lnTo>
                  <a:pt x="114" y="94"/>
                </a:lnTo>
                <a:lnTo>
                  <a:pt x="114" y="436"/>
                </a:lnTo>
                <a:lnTo>
                  <a:pt x="114" y="567"/>
                </a:lnTo>
                <a:lnTo>
                  <a:pt x="116" y="544"/>
                </a:lnTo>
                <a:lnTo>
                  <a:pt x="116" y="275"/>
                </a:lnTo>
                <a:lnTo>
                  <a:pt x="116" y="105"/>
                </a:lnTo>
                <a:lnTo>
                  <a:pt x="116" y="83"/>
                </a:lnTo>
                <a:lnTo>
                  <a:pt x="116" y="439"/>
                </a:lnTo>
                <a:lnTo>
                  <a:pt x="116" y="178"/>
                </a:lnTo>
                <a:lnTo>
                  <a:pt x="119" y="317"/>
                </a:lnTo>
                <a:lnTo>
                  <a:pt x="119" y="569"/>
                </a:lnTo>
                <a:lnTo>
                  <a:pt x="119" y="450"/>
                </a:lnTo>
                <a:lnTo>
                  <a:pt x="119" y="578"/>
                </a:lnTo>
                <a:lnTo>
                  <a:pt x="119" y="658"/>
                </a:lnTo>
                <a:lnTo>
                  <a:pt x="119" y="378"/>
                </a:lnTo>
                <a:lnTo>
                  <a:pt x="122" y="519"/>
                </a:lnTo>
                <a:lnTo>
                  <a:pt x="122" y="417"/>
                </a:lnTo>
                <a:lnTo>
                  <a:pt x="122" y="630"/>
                </a:lnTo>
                <a:lnTo>
                  <a:pt x="122" y="369"/>
                </a:lnTo>
                <a:lnTo>
                  <a:pt x="122" y="192"/>
                </a:lnTo>
                <a:lnTo>
                  <a:pt x="125" y="555"/>
                </a:lnTo>
                <a:lnTo>
                  <a:pt x="125" y="80"/>
                </a:lnTo>
                <a:lnTo>
                  <a:pt x="125" y="444"/>
                </a:lnTo>
                <a:lnTo>
                  <a:pt x="125" y="483"/>
                </a:lnTo>
                <a:lnTo>
                  <a:pt x="125" y="208"/>
                </a:lnTo>
                <a:lnTo>
                  <a:pt x="125" y="64"/>
                </a:lnTo>
                <a:lnTo>
                  <a:pt x="127" y="342"/>
                </a:lnTo>
                <a:lnTo>
                  <a:pt x="127" y="461"/>
                </a:lnTo>
                <a:lnTo>
                  <a:pt x="127" y="205"/>
                </a:lnTo>
                <a:lnTo>
                  <a:pt x="127" y="61"/>
                </a:lnTo>
                <a:lnTo>
                  <a:pt x="127" y="225"/>
                </a:lnTo>
                <a:lnTo>
                  <a:pt x="127" y="158"/>
                </a:lnTo>
                <a:lnTo>
                  <a:pt x="130" y="297"/>
                </a:lnTo>
                <a:lnTo>
                  <a:pt x="130" y="125"/>
                </a:lnTo>
                <a:lnTo>
                  <a:pt x="130" y="628"/>
                </a:lnTo>
                <a:lnTo>
                  <a:pt x="130" y="325"/>
                </a:lnTo>
                <a:lnTo>
                  <a:pt x="130" y="330"/>
                </a:lnTo>
                <a:lnTo>
                  <a:pt x="130" y="344"/>
                </a:lnTo>
                <a:lnTo>
                  <a:pt x="133" y="458"/>
                </a:lnTo>
                <a:lnTo>
                  <a:pt x="133" y="392"/>
                </a:lnTo>
                <a:lnTo>
                  <a:pt x="133" y="422"/>
                </a:lnTo>
                <a:lnTo>
                  <a:pt x="133" y="330"/>
                </a:lnTo>
                <a:lnTo>
                  <a:pt x="133" y="422"/>
                </a:lnTo>
                <a:lnTo>
                  <a:pt x="133" y="558"/>
                </a:lnTo>
                <a:lnTo>
                  <a:pt x="136" y="3"/>
                </a:lnTo>
                <a:lnTo>
                  <a:pt x="136" y="305"/>
                </a:lnTo>
                <a:lnTo>
                  <a:pt x="136" y="636"/>
                </a:lnTo>
                <a:lnTo>
                  <a:pt x="136" y="294"/>
                </a:lnTo>
                <a:lnTo>
                  <a:pt x="136" y="161"/>
                </a:lnTo>
                <a:lnTo>
                  <a:pt x="139" y="653"/>
                </a:lnTo>
                <a:lnTo>
                  <a:pt x="139" y="292"/>
                </a:lnTo>
                <a:lnTo>
                  <a:pt x="139" y="92"/>
                </a:lnTo>
                <a:lnTo>
                  <a:pt x="139" y="478"/>
                </a:lnTo>
                <a:lnTo>
                  <a:pt x="139" y="167"/>
                </a:lnTo>
                <a:lnTo>
                  <a:pt x="139" y="519"/>
                </a:lnTo>
                <a:lnTo>
                  <a:pt x="141" y="603"/>
                </a:lnTo>
                <a:lnTo>
                  <a:pt x="141" y="442"/>
                </a:lnTo>
                <a:lnTo>
                  <a:pt x="141" y="672"/>
                </a:lnTo>
                <a:lnTo>
                  <a:pt x="141" y="530"/>
                </a:lnTo>
                <a:lnTo>
                  <a:pt x="141" y="80"/>
                </a:lnTo>
                <a:lnTo>
                  <a:pt x="141" y="647"/>
                </a:lnTo>
                <a:lnTo>
                  <a:pt x="144" y="361"/>
                </a:lnTo>
                <a:lnTo>
                  <a:pt x="144" y="3"/>
                </a:lnTo>
                <a:lnTo>
                  <a:pt x="144" y="600"/>
                </a:lnTo>
                <a:lnTo>
                  <a:pt x="144" y="386"/>
                </a:lnTo>
                <a:lnTo>
                  <a:pt x="144" y="497"/>
                </a:lnTo>
                <a:lnTo>
                  <a:pt x="144" y="278"/>
                </a:lnTo>
                <a:lnTo>
                  <a:pt x="147" y="628"/>
                </a:lnTo>
                <a:lnTo>
                  <a:pt x="147" y="605"/>
                </a:lnTo>
                <a:lnTo>
                  <a:pt x="147" y="17"/>
                </a:lnTo>
                <a:lnTo>
                  <a:pt x="147" y="505"/>
                </a:lnTo>
                <a:lnTo>
                  <a:pt x="147" y="100"/>
                </a:lnTo>
                <a:lnTo>
                  <a:pt x="150" y="8"/>
                </a:lnTo>
                <a:lnTo>
                  <a:pt x="150" y="250"/>
                </a:lnTo>
                <a:lnTo>
                  <a:pt x="150" y="200"/>
                </a:lnTo>
                <a:lnTo>
                  <a:pt x="150" y="367"/>
                </a:lnTo>
                <a:lnTo>
                  <a:pt x="150" y="114"/>
                </a:lnTo>
                <a:lnTo>
                  <a:pt x="150" y="642"/>
                </a:lnTo>
                <a:lnTo>
                  <a:pt x="152" y="494"/>
                </a:lnTo>
                <a:lnTo>
                  <a:pt x="152" y="64"/>
                </a:lnTo>
                <a:lnTo>
                  <a:pt x="152" y="36"/>
                </a:lnTo>
                <a:lnTo>
                  <a:pt x="152" y="567"/>
                </a:lnTo>
                <a:lnTo>
                  <a:pt x="152" y="611"/>
                </a:lnTo>
                <a:lnTo>
                  <a:pt x="152" y="669"/>
                </a:lnTo>
                <a:lnTo>
                  <a:pt x="155" y="439"/>
                </a:lnTo>
                <a:lnTo>
                  <a:pt x="155" y="419"/>
                </a:lnTo>
                <a:lnTo>
                  <a:pt x="155" y="594"/>
                </a:lnTo>
                <a:lnTo>
                  <a:pt x="155" y="261"/>
                </a:lnTo>
                <a:lnTo>
                  <a:pt x="155" y="675"/>
                </a:lnTo>
                <a:lnTo>
                  <a:pt x="155" y="478"/>
                </a:lnTo>
                <a:lnTo>
                  <a:pt x="158" y="280"/>
                </a:lnTo>
                <a:lnTo>
                  <a:pt x="158" y="108"/>
                </a:lnTo>
                <a:lnTo>
                  <a:pt x="158" y="555"/>
                </a:lnTo>
                <a:lnTo>
                  <a:pt x="158" y="322"/>
                </a:lnTo>
                <a:lnTo>
                  <a:pt x="158" y="228"/>
                </a:lnTo>
                <a:lnTo>
                  <a:pt x="161" y="236"/>
                </a:lnTo>
                <a:lnTo>
                  <a:pt x="161" y="269"/>
                </a:lnTo>
                <a:lnTo>
                  <a:pt x="161" y="542"/>
                </a:lnTo>
                <a:lnTo>
                  <a:pt x="161" y="489"/>
                </a:lnTo>
                <a:lnTo>
                  <a:pt x="161" y="47"/>
                </a:lnTo>
                <a:lnTo>
                  <a:pt x="161" y="494"/>
                </a:lnTo>
                <a:lnTo>
                  <a:pt x="164" y="619"/>
                </a:lnTo>
                <a:lnTo>
                  <a:pt x="164" y="622"/>
                </a:lnTo>
                <a:lnTo>
                  <a:pt x="164" y="239"/>
                </a:lnTo>
                <a:lnTo>
                  <a:pt x="164" y="119"/>
                </a:lnTo>
                <a:lnTo>
                  <a:pt x="164" y="50"/>
                </a:lnTo>
                <a:lnTo>
                  <a:pt x="164" y="17"/>
                </a:lnTo>
                <a:lnTo>
                  <a:pt x="166" y="611"/>
                </a:lnTo>
                <a:lnTo>
                  <a:pt x="166" y="383"/>
                </a:lnTo>
                <a:lnTo>
                  <a:pt x="166" y="483"/>
                </a:lnTo>
                <a:lnTo>
                  <a:pt x="166" y="192"/>
                </a:lnTo>
                <a:lnTo>
                  <a:pt x="166" y="308"/>
                </a:lnTo>
                <a:lnTo>
                  <a:pt x="166" y="189"/>
                </a:lnTo>
                <a:lnTo>
                  <a:pt x="169" y="130"/>
                </a:lnTo>
                <a:lnTo>
                  <a:pt x="169" y="11"/>
                </a:lnTo>
                <a:lnTo>
                  <a:pt x="169" y="197"/>
                </a:lnTo>
                <a:lnTo>
                  <a:pt x="169" y="622"/>
                </a:lnTo>
                <a:lnTo>
                  <a:pt x="169" y="39"/>
                </a:lnTo>
                <a:lnTo>
                  <a:pt x="169" y="355"/>
                </a:lnTo>
                <a:lnTo>
                  <a:pt x="172" y="339"/>
                </a:lnTo>
                <a:lnTo>
                  <a:pt x="172" y="228"/>
                </a:lnTo>
                <a:lnTo>
                  <a:pt x="172" y="42"/>
                </a:lnTo>
                <a:lnTo>
                  <a:pt x="172" y="128"/>
                </a:lnTo>
                <a:lnTo>
                  <a:pt x="172" y="572"/>
                </a:lnTo>
                <a:lnTo>
                  <a:pt x="175" y="594"/>
                </a:lnTo>
                <a:lnTo>
                  <a:pt x="175" y="153"/>
                </a:lnTo>
                <a:lnTo>
                  <a:pt x="175" y="600"/>
                </a:lnTo>
                <a:lnTo>
                  <a:pt x="175" y="567"/>
                </a:lnTo>
                <a:lnTo>
                  <a:pt x="175" y="236"/>
                </a:lnTo>
                <a:lnTo>
                  <a:pt x="175" y="303"/>
                </a:lnTo>
                <a:lnTo>
                  <a:pt x="177" y="517"/>
                </a:lnTo>
                <a:lnTo>
                  <a:pt x="177" y="472"/>
                </a:lnTo>
                <a:lnTo>
                  <a:pt x="177" y="286"/>
                </a:lnTo>
                <a:lnTo>
                  <a:pt x="177" y="342"/>
                </a:lnTo>
                <a:lnTo>
                  <a:pt x="177" y="367"/>
                </a:lnTo>
                <a:lnTo>
                  <a:pt x="177" y="133"/>
                </a:lnTo>
                <a:lnTo>
                  <a:pt x="180" y="478"/>
                </a:lnTo>
                <a:lnTo>
                  <a:pt x="180" y="269"/>
                </a:lnTo>
                <a:lnTo>
                  <a:pt x="180" y="78"/>
                </a:lnTo>
                <a:lnTo>
                  <a:pt x="180" y="80"/>
                </a:lnTo>
                <a:lnTo>
                  <a:pt x="180" y="225"/>
                </a:lnTo>
                <a:lnTo>
                  <a:pt x="180" y="464"/>
                </a:lnTo>
                <a:lnTo>
                  <a:pt x="183" y="494"/>
                </a:lnTo>
                <a:lnTo>
                  <a:pt x="183" y="292"/>
                </a:lnTo>
                <a:lnTo>
                  <a:pt x="183" y="675"/>
                </a:lnTo>
                <a:lnTo>
                  <a:pt x="183" y="367"/>
                </a:lnTo>
                <a:lnTo>
                  <a:pt x="183" y="550"/>
                </a:lnTo>
                <a:lnTo>
                  <a:pt x="186" y="628"/>
                </a:lnTo>
                <a:lnTo>
                  <a:pt x="186" y="605"/>
                </a:lnTo>
                <a:lnTo>
                  <a:pt x="186" y="25"/>
                </a:lnTo>
                <a:lnTo>
                  <a:pt x="186" y="528"/>
                </a:lnTo>
                <a:lnTo>
                  <a:pt x="186" y="503"/>
                </a:lnTo>
                <a:lnTo>
                  <a:pt x="186" y="217"/>
                </a:lnTo>
                <a:lnTo>
                  <a:pt x="188" y="505"/>
                </a:lnTo>
                <a:lnTo>
                  <a:pt x="188" y="678"/>
                </a:lnTo>
                <a:lnTo>
                  <a:pt x="188" y="378"/>
                </a:lnTo>
                <a:lnTo>
                  <a:pt x="188" y="653"/>
                </a:lnTo>
                <a:lnTo>
                  <a:pt x="188" y="380"/>
                </a:lnTo>
                <a:lnTo>
                  <a:pt x="188" y="680"/>
                </a:lnTo>
                <a:lnTo>
                  <a:pt x="191" y="267"/>
                </a:lnTo>
                <a:lnTo>
                  <a:pt x="191" y="469"/>
                </a:lnTo>
                <a:lnTo>
                  <a:pt x="191" y="511"/>
                </a:lnTo>
                <a:lnTo>
                  <a:pt x="191" y="447"/>
                </a:lnTo>
                <a:lnTo>
                  <a:pt x="191" y="558"/>
                </a:lnTo>
                <a:lnTo>
                  <a:pt x="191" y="147"/>
                </a:lnTo>
                <a:lnTo>
                  <a:pt x="194" y="539"/>
                </a:lnTo>
                <a:lnTo>
                  <a:pt x="194" y="580"/>
                </a:lnTo>
                <a:lnTo>
                  <a:pt x="194" y="392"/>
                </a:lnTo>
                <a:lnTo>
                  <a:pt x="194" y="447"/>
                </a:lnTo>
                <a:lnTo>
                  <a:pt x="194" y="294"/>
                </a:lnTo>
                <a:lnTo>
                  <a:pt x="194" y="144"/>
                </a:lnTo>
                <a:lnTo>
                  <a:pt x="197" y="169"/>
                </a:lnTo>
                <a:lnTo>
                  <a:pt x="197" y="494"/>
                </a:lnTo>
                <a:lnTo>
                  <a:pt x="197" y="572"/>
                </a:lnTo>
                <a:lnTo>
                  <a:pt x="197" y="514"/>
                </a:lnTo>
                <a:lnTo>
                  <a:pt x="197" y="236"/>
                </a:lnTo>
                <a:lnTo>
                  <a:pt x="200" y="658"/>
                </a:lnTo>
                <a:lnTo>
                  <a:pt x="200" y="44"/>
                </a:lnTo>
                <a:lnTo>
                  <a:pt x="200" y="83"/>
                </a:lnTo>
                <a:lnTo>
                  <a:pt x="200" y="275"/>
                </a:lnTo>
                <a:lnTo>
                  <a:pt x="200" y="80"/>
                </a:lnTo>
                <a:lnTo>
                  <a:pt x="200" y="522"/>
                </a:lnTo>
                <a:lnTo>
                  <a:pt x="202" y="458"/>
                </a:lnTo>
                <a:lnTo>
                  <a:pt x="202" y="533"/>
                </a:lnTo>
                <a:lnTo>
                  <a:pt x="202" y="633"/>
                </a:lnTo>
                <a:lnTo>
                  <a:pt x="202" y="644"/>
                </a:lnTo>
                <a:lnTo>
                  <a:pt x="202" y="36"/>
                </a:lnTo>
                <a:lnTo>
                  <a:pt x="202" y="622"/>
                </a:lnTo>
                <a:lnTo>
                  <a:pt x="205" y="350"/>
                </a:lnTo>
                <a:lnTo>
                  <a:pt x="205" y="44"/>
                </a:lnTo>
                <a:lnTo>
                  <a:pt x="205" y="314"/>
                </a:lnTo>
                <a:lnTo>
                  <a:pt x="205" y="594"/>
                </a:lnTo>
                <a:lnTo>
                  <a:pt x="205" y="617"/>
                </a:lnTo>
                <a:lnTo>
                  <a:pt x="205" y="625"/>
                </a:lnTo>
                <a:lnTo>
                  <a:pt x="208" y="333"/>
                </a:lnTo>
                <a:lnTo>
                  <a:pt x="208" y="683"/>
                </a:lnTo>
                <a:lnTo>
                  <a:pt x="208" y="258"/>
                </a:lnTo>
                <a:lnTo>
                  <a:pt x="208" y="547"/>
                </a:lnTo>
                <a:lnTo>
                  <a:pt x="208" y="125"/>
                </a:lnTo>
                <a:lnTo>
                  <a:pt x="211" y="230"/>
                </a:lnTo>
                <a:lnTo>
                  <a:pt x="211" y="197"/>
                </a:lnTo>
                <a:lnTo>
                  <a:pt x="211" y="553"/>
                </a:lnTo>
                <a:lnTo>
                  <a:pt x="211" y="433"/>
                </a:lnTo>
                <a:lnTo>
                  <a:pt x="211" y="369"/>
                </a:lnTo>
                <a:lnTo>
                  <a:pt x="211" y="567"/>
                </a:lnTo>
                <a:lnTo>
                  <a:pt x="213" y="497"/>
                </a:lnTo>
                <a:lnTo>
                  <a:pt x="213" y="567"/>
                </a:lnTo>
                <a:lnTo>
                  <a:pt x="213" y="578"/>
                </a:lnTo>
                <a:lnTo>
                  <a:pt x="213" y="669"/>
                </a:lnTo>
                <a:lnTo>
                  <a:pt x="213" y="97"/>
                </a:lnTo>
                <a:lnTo>
                  <a:pt x="213" y="361"/>
                </a:lnTo>
                <a:lnTo>
                  <a:pt x="216" y="464"/>
                </a:lnTo>
                <a:lnTo>
                  <a:pt x="216" y="419"/>
                </a:lnTo>
                <a:lnTo>
                  <a:pt x="216" y="558"/>
                </a:lnTo>
                <a:lnTo>
                  <a:pt x="216" y="344"/>
                </a:lnTo>
                <a:lnTo>
                  <a:pt x="216" y="203"/>
                </a:lnTo>
                <a:lnTo>
                  <a:pt x="216" y="333"/>
                </a:lnTo>
                <a:lnTo>
                  <a:pt x="219" y="225"/>
                </a:lnTo>
                <a:lnTo>
                  <a:pt x="219" y="247"/>
                </a:lnTo>
                <a:lnTo>
                  <a:pt x="219" y="197"/>
                </a:lnTo>
                <a:lnTo>
                  <a:pt x="219" y="36"/>
                </a:lnTo>
                <a:lnTo>
                  <a:pt x="219" y="92"/>
                </a:lnTo>
                <a:lnTo>
                  <a:pt x="219" y="361"/>
                </a:lnTo>
                <a:lnTo>
                  <a:pt x="222" y="272"/>
                </a:lnTo>
                <a:lnTo>
                  <a:pt x="222" y="136"/>
                </a:lnTo>
                <a:lnTo>
                  <a:pt x="222" y="597"/>
                </a:lnTo>
                <a:lnTo>
                  <a:pt x="222" y="578"/>
                </a:lnTo>
                <a:lnTo>
                  <a:pt x="222" y="625"/>
                </a:lnTo>
                <a:lnTo>
                  <a:pt x="225" y="458"/>
                </a:lnTo>
                <a:lnTo>
                  <a:pt x="225" y="628"/>
                </a:lnTo>
                <a:lnTo>
                  <a:pt x="225" y="572"/>
                </a:lnTo>
                <a:lnTo>
                  <a:pt x="225" y="561"/>
                </a:lnTo>
                <a:lnTo>
                  <a:pt x="225" y="30"/>
                </a:lnTo>
                <a:lnTo>
                  <a:pt x="225" y="436"/>
                </a:lnTo>
                <a:lnTo>
                  <a:pt x="227" y="83"/>
                </a:lnTo>
                <a:lnTo>
                  <a:pt x="227" y="389"/>
                </a:lnTo>
                <a:lnTo>
                  <a:pt x="227" y="289"/>
                </a:lnTo>
                <a:lnTo>
                  <a:pt x="227" y="28"/>
                </a:lnTo>
                <a:lnTo>
                  <a:pt x="227" y="169"/>
                </a:lnTo>
                <a:lnTo>
                  <a:pt x="227" y="117"/>
                </a:lnTo>
                <a:lnTo>
                  <a:pt x="230" y="511"/>
                </a:lnTo>
                <a:lnTo>
                  <a:pt x="230" y="255"/>
                </a:lnTo>
                <a:lnTo>
                  <a:pt x="230" y="400"/>
                </a:lnTo>
                <a:lnTo>
                  <a:pt x="230" y="328"/>
                </a:lnTo>
                <a:lnTo>
                  <a:pt x="230" y="80"/>
                </a:lnTo>
                <a:lnTo>
                  <a:pt x="230" y="67"/>
                </a:lnTo>
                <a:lnTo>
                  <a:pt x="233" y="500"/>
                </a:lnTo>
                <a:lnTo>
                  <a:pt x="233" y="111"/>
                </a:lnTo>
                <a:lnTo>
                  <a:pt x="233" y="464"/>
                </a:lnTo>
                <a:lnTo>
                  <a:pt x="233" y="169"/>
                </a:lnTo>
                <a:lnTo>
                  <a:pt x="233" y="267"/>
                </a:lnTo>
                <a:lnTo>
                  <a:pt x="236" y="555"/>
                </a:lnTo>
                <a:lnTo>
                  <a:pt x="236" y="161"/>
                </a:lnTo>
                <a:lnTo>
                  <a:pt x="236" y="383"/>
                </a:lnTo>
                <a:lnTo>
                  <a:pt x="236" y="397"/>
                </a:lnTo>
                <a:lnTo>
                  <a:pt x="236" y="89"/>
                </a:lnTo>
                <a:lnTo>
                  <a:pt x="236" y="680"/>
                </a:lnTo>
                <a:lnTo>
                  <a:pt x="238" y="400"/>
                </a:lnTo>
                <a:lnTo>
                  <a:pt x="238" y="161"/>
                </a:lnTo>
                <a:lnTo>
                  <a:pt x="238" y="514"/>
                </a:lnTo>
                <a:lnTo>
                  <a:pt x="238" y="622"/>
                </a:lnTo>
                <a:lnTo>
                  <a:pt x="238" y="486"/>
                </a:lnTo>
                <a:lnTo>
                  <a:pt x="238" y="308"/>
                </a:lnTo>
                <a:lnTo>
                  <a:pt x="241" y="186"/>
                </a:lnTo>
                <a:lnTo>
                  <a:pt x="241" y="530"/>
                </a:lnTo>
                <a:lnTo>
                  <a:pt x="241" y="328"/>
                </a:lnTo>
                <a:lnTo>
                  <a:pt x="241" y="405"/>
                </a:lnTo>
                <a:lnTo>
                  <a:pt x="241" y="255"/>
                </a:lnTo>
                <a:lnTo>
                  <a:pt x="241" y="630"/>
                </a:lnTo>
                <a:lnTo>
                  <a:pt x="244" y="42"/>
                </a:lnTo>
                <a:lnTo>
                  <a:pt x="244" y="553"/>
                </a:lnTo>
                <a:lnTo>
                  <a:pt x="244" y="205"/>
                </a:lnTo>
                <a:lnTo>
                  <a:pt x="244" y="642"/>
                </a:lnTo>
                <a:lnTo>
                  <a:pt x="244" y="283"/>
                </a:lnTo>
                <a:lnTo>
                  <a:pt x="247" y="405"/>
                </a:lnTo>
                <a:lnTo>
                  <a:pt x="247" y="514"/>
                </a:lnTo>
                <a:lnTo>
                  <a:pt x="247" y="186"/>
                </a:lnTo>
                <a:lnTo>
                  <a:pt x="247" y="208"/>
                </a:lnTo>
                <a:lnTo>
                  <a:pt x="247" y="680"/>
                </a:lnTo>
                <a:lnTo>
                  <a:pt x="247" y="158"/>
                </a:lnTo>
                <a:lnTo>
                  <a:pt x="250" y="653"/>
                </a:lnTo>
                <a:lnTo>
                  <a:pt x="250" y="75"/>
                </a:lnTo>
                <a:lnTo>
                  <a:pt x="250" y="458"/>
                </a:lnTo>
                <a:lnTo>
                  <a:pt x="250" y="258"/>
                </a:lnTo>
                <a:lnTo>
                  <a:pt x="250" y="514"/>
                </a:lnTo>
                <a:lnTo>
                  <a:pt x="250" y="344"/>
                </a:lnTo>
                <a:lnTo>
                  <a:pt x="252" y="97"/>
                </a:lnTo>
                <a:lnTo>
                  <a:pt x="252" y="603"/>
                </a:lnTo>
                <a:lnTo>
                  <a:pt x="252" y="311"/>
                </a:lnTo>
                <a:lnTo>
                  <a:pt x="252" y="683"/>
                </a:lnTo>
                <a:lnTo>
                  <a:pt x="252" y="497"/>
                </a:lnTo>
                <a:lnTo>
                  <a:pt x="252" y="167"/>
                </a:lnTo>
                <a:lnTo>
                  <a:pt x="255" y="205"/>
                </a:lnTo>
                <a:lnTo>
                  <a:pt x="255" y="133"/>
                </a:lnTo>
                <a:lnTo>
                  <a:pt x="255" y="580"/>
                </a:lnTo>
                <a:lnTo>
                  <a:pt x="255" y="483"/>
                </a:lnTo>
                <a:lnTo>
                  <a:pt x="255" y="64"/>
                </a:lnTo>
                <a:lnTo>
                  <a:pt x="255" y="233"/>
                </a:lnTo>
                <a:lnTo>
                  <a:pt x="258" y="350"/>
                </a:lnTo>
                <a:lnTo>
                  <a:pt x="258" y="214"/>
                </a:lnTo>
                <a:lnTo>
                  <a:pt x="258" y="311"/>
                </a:lnTo>
                <a:lnTo>
                  <a:pt x="258" y="436"/>
                </a:lnTo>
                <a:lnTo>
                  <a:pt x="258" y="694"/>
                </a:lnTo>
                <a:lnTo>
                  <a:pt x="261" y="658"/>
                </a:lnTo>
                <a:lnTo>
                  <a:pt x="261" y="392"/>
                </a:lnTo>
                <a:lnTo>
                  <a:pt x="261" y="175"/>
                </a:lnTo>
                <a:lnTo>
                  <a:pt x="261" y="122"/>
                </a:lnTo>
                <a:lnTo>
                  <a:pt x="261" y="561"/>
                </a:lnTo>
                <a:lnTo>
                  <a:pt x="261" y="100"/>
                </a:lnTo>
                <a:lnTo>
                  <a:pt x="263" y="175"/>
                </a:lnTo>
                <a:lnTo>
                  <a:pt x="263" y="561"/>
                </a:lnTo>
                <a:lnTo>
                  <a:pt x="263" y="586"/>
                </a:lnTo>
                <a:lnTo>
                  <a:pt x="263" y="214"/>
                </a:lnTo>
                <a:lnTo>
                  <a:pt x="263" y="283"/>
                </a:lnTo>
                <a:lnTo>
                  <a:pt x="263" y="536"/>
                </a:lnTo>
                <a:lnTo>
                  <a:pt x="266" y="419"/>
                </a:lnTo>
                <a:lnTo>
                  <a:pt x="266" y="589"/>
                </a:lnTo>
                <a:lnTo>
                  <a:pt x="266" y="522"/>
                </a:lnTo>
                <a:lnTo>
                  <a:pt x="266" y="55"/>
                </a:lnTo>
                <a:lnTo>
                  <a:pt x="266" y="144"/>
                </a:lnTo>
                <a:lnTo>
                  <a:pt x="266" y="122"/>
                </a:lnTo>
                <a:lnTo>
                  <a:pt x="269" y="400"/>
                </a:lnTo>
                <a:lnTo>
                  <a:pt x="269" y="430"/>
                </a:lnTo>
                <a:lnTo>
                  <a:pt x="269" y="258"/>
                </a:lnTo>
                <a:lnTo>
                  <a:pt x="269" y="167"/>
                </a:lnTo>
                <a:lnTo>
                  <a:pt x="269" y="580"/>
                </a:lnTo>
                <a:lnTo>
                  <a:pt x="272" y="422"/>
                </a:lnTo>
                <a:lnTo>
                  <a:pt x="272" y="444"/>
                </a:lnTo>
                <a:lnTo>
                  <a:pt x="272" y="153"/>
                </a:lnTo>
                <a:lnTo>
                  <a:pt x="272" y="505"/>
                </a:lnTo>
                <a:lnTo>
                  <a:pt x="272" y="519"/>
                </a:lnTo>
                <a:lnTo>
                  <a:pt x="272" y="336"/>
                </a:lnTo>
                <a:lnTo>
                  <a:pt x="275" y="603"/>
                </a:lnTo>
                <a:lnTo>
                  <a:pt x="275" y="158"/>
                </a:lnTo>
                <a:lnTo>
                  <a:pt x="275" y="625"/>
                </a:lnTo>
                <a:lnTo>
                  <a:pt x="275" y="689"/>
                </a:lnTo>
                <a:lnTo>
                  <a:pt x="275" y="155"/>
                </a:lnTo>
                <a:lnTo>
                  <a:pt x="275" y="619"/>
                </a:lnTo>
                <a:lnTo>
                  <a:pt x="277" y="664"/>
                </a:lnTo>
                <a:lnTo>
                  <a:pt x="277" y="94"/>
                </a:lnTo>
                <a:lnTo>
                  <a:pt x="277" y="208"/>
                </a:lnTo>
                <a:lnTo>
                  <a:pt x="277" y="155"/>
                </a:lnTo>
                <a:lnTo>
                  <a:pt x="277" y="119"/>
                </a:lnTo>
                <a:lnTo>
                  <a:pt x="277" y="658"/>
                </a:lnTo>
                <a:lnTo>
                  <a:pt x="280" y="680"/>
                </a:lnTo>
                <a:lnTo>
                  <a:pt x="280" y="394"/>
                </a:lnTo>
                <a:lnTo>
                  <a:pt x="280" y="253"/>
                </a:lnTo>
                <a:lnTo>
                  <a:pt x="280" y="311"/>
                </a:lnTo>
                <a:lnTo>
                  <a:pt x="280" y="525"/>
                </a:lnTo>
                <a:lnTo>
                  <a:pt x="280" y="169"/>
                </a:lnTo>
                <a:lnTo>
                  <a:pt x="283" y="144"/>
                </a:lnTo>
                <a:lnTo>
                  <a:pt x="283" y="483"/>
                </a:lnTo>
                <a:lnTo>
                  <a:pt x="283" y="486"/>
                </a:lnTo>
                <a:lnTo>
                  <a:pt x="283" y="319"/>
                </a:lnTo>
                <a:lnTo>
                  <a:pt x="283" y="105"/>
                </a:lnTo>
                <a:lnTo>
                  <a:pt x="286" y="478"/>
                </a:lnTo>
                <a:lnTo>
                  <a:pt x="286" y="205"/>
                </a:lnTo>
                <a:lnTo>
                  <a:pt x="286" y="403"/>
                </a:lnTo>
                <a:lnTo>
                  <a:pt x="286" y="539"/>
                </a:lnTo>
                <a:lnTo>
                  <a:pt x="286" y="519"/>
                </a:lnTo>
                <a:lnTo>
                  <a:pt x="286" y="497"/>
                </a:lnTo>
                <a:lnTo>
                  <a:pt x="288" y="680"/>
                </a:lnTo>
                <a:lnTo>
                  <a:pt x="288" y="158"/>
                </a:lnTo>
                <a:lnTo>
                  <a:pt x="288" y="303"/>
                </a:lnTo>
                <a:lnTo>
                  <a:pt x="288" y="94"/>
                </a:lnTo>
                <a:lnTo>
                  <a:pt x="288" y="564"/>
                </a:lnTo>
                <a:lnTo>
                  <a:pt x="288" y="280"/>
                </a:lnTo>
                <a:lnTo>
                  <a:pt x="291" y="672"/>
                </a:lnTo>
                <a:lnTo>
                  <a:pt x="291" y="75"/>
                </a:lnTo>
                <a:lnTo>
                  <a:pt x="291" y="319"/>
                </a:lnTo>
                <a:lnTo>
                  <a:pt x="291" y="439"/>
                </a:lnTo>
                <a:lnTo>
                  <a:pt x="291" y="200"/>
                </a:lnTo>
                <a:lnTo>
                  <a:pt x="291" y="144"/>
                </a:lnTo>
                <a:lnTo>
                  <a:pt x="294" y="186"/>
                </a:lnTo>
                <a:lnTo>
                  <a:pt x="294" y="505"/>
                </a:lnTo>
                <a:lnTo>
                  <a:pt x="294" y="92"/>
                </a:lnTo>
                <a:lnTo>
                  <a:pt x="294" y="433"/>
                </a:lnTo>
                <a:lnTo>
                  <a:pt x="294" y="728"/>
                </a:lnTo>
                <a:lnTo>
                  <a:pt x="297" y="467"/>
                </a:lnTo>
                <a:lnTo>
                  <a:pt x="297" y="469"/>
                </a:lnTo>
                <a:lnTo>
                  <a:pt x="297" y="661"/>
                </a:lnTo>
                <a:lnTo>
                  <a:pt x="297" y="336"/>
                </a:lnTo>
                <a:lnTo>
                  <a:pt x="297" y="94"/>
                </a:lnTo>
                <a:lnTo>
                  <a:pt x="297" y="233"/>
                </a:lnTo>
                <a:lnTo>
                  <a:pt x="299" y="197"/>
                </a:lnTo>
                <a:lnTo>
                  <a:pt x="299" y="264"/>
                </a:lnTo>
                <a:lnTo>
                  <a:pt x="299" y="730"/>
                </a:lnTo>
                <a:lnTo>
                  <a:pt x="299" y="653"/>
                </a:lnTo>
                <a:lnTo>
                  <a:pt x="299" y="103"/>
                </a:lnTo>
                <a:lnTo>
                  <a:pt x="299" y="344"/>
                </a:lnTo>
                <a:lnTo>
                  <a:pt x="302" y="444"/>
                </a:lnTo>
                <a:lnTo>
                  <a:pt x="302" y="508"/>
                </a:lnTo>
                <a:lnTo>
                  <a:pt x="302" y="564"/>
                </a:lnTo>
                <a:lnTo>
                  <a:pt x="302" y="400"/>
                </a:lnTo>
                <a:lnTo>
                  <a:pt x="302" y="528"/>
                </a:lnTo>
                <a:lnTo>
                  <a:pt x="302" y="550"/>
                </a:lnTo>
                <a:lnTo>
                  <a:pt x="305" y="169"/>
                </a:lnTo>
                <a:lnTo>
                  <a:pt x="305" y="450"/>
                </a:lnTo>
                <a:lnTo>
                  <a:pt x="305" y="61"/>
                </a:lnTo>
                <a:lnTo>
                  <a:pt x="305" y="333"/>
                </a:lnTo>
                <a:lnTo>
                  <a:pt x="305" y="533"/>
                </a:lnTo>
                <a:lnTo>
                  <a:pt x="308" y="164"/>
                </a:lnTo>
                <a:lnTo>
                  <a:pt x="308" y="683"/>
                </a:lnTo>
                <a:lnTo>
                  <a:pt x="308" y="503"/>
                </a:lnTo>
                <a:lnTo>
                  <a:pt x="308" y="342"/>
                </a:lnTo>
                <a:lnTo>
                  <a:pt x="308" y="339"/>
                </a:lnTo>
                <a:lnTo>
                  <a:pt x="308" y="575"/>
                </a:lnTo>
                <a:lnTo>
                  <a:pt x="311" y="544"/>
                </a:lnTo>
                <a:lnTo>
                  <a:pt x="311" y="294"/>
                </a:lnTo>
                <a:lnTo>
                  <a:pt x="311" y="703"/>
                </a:lnTo>
                <a:lnTo>
                  <a:pt x="311" y="86"/>
                </a:lnTo>
                <a:lnTo>
                  <a:pt x="311" y="97"/>
                </a:lnTo>
                <a:lnTo>
                  <a:pt x="311" y="205"/>
                </a:lnTo>
                <a:lnTo>
                  <a:pt x="313" y="342"/>
                </a:lnTo>
                <a:lnTo>
                  <a:pt x="313" y="686"/>
                </a:lnTo>
                <a:lnTo>
                  <a:pt x="313" y="653"/>
                </a:lnTo>
                <a:lnTo>
                  <a:pt x="313" y="533"/>
                </a:lnTo>
                <a:lnTo>
                  <a:pt x="313" y="458"/>
                </a:lnTo>
                <a:lnTo>
                  <a:pt x="313" y="294"/>
                </a:lnTo>
                <a:lnTo>
                  <a:pt x="316" y="694"/>
                </a:lnTo>
                <a:lnTo>
                  <a:pt x="316" y="394"/>
                </a:lnTo>
                <a:lnTo>
                  <a:pt x="316" y="167"/>
                </a:lnTo>
                <a:lnTo>
                  <a:pt x="316" y="117"/>
                </a:lnTo>
                <a:lnTo>
                  <a:pt x="316" y="714"/>
                </a:lnTo>
                <a:lnTo>
                  <a:pt x="316" y="150"/>
                </a:lnTo>
                <a:lnTo>
                  <a:pt x="319" y="439"/>
                </a:lnTo>
                <a:lnTo>
                  <a:pt x="319" y="714"/>
                </a:lnTo>
                <a:lnTo>
                  <a:pt x="319" y="211"/>
                </a:lnTo>
                <a:lnTo>
                  <a:pt x="319" y="103"/>
                </a:lnTo>
                <a:lnTo>
                  <a:pt x="319" y="422"/>
                </a:lnTo>
                <a:lnTo>
                  <a:pt x="322" y="133"/>
                </a:lnTo>
                <a:lnTo>
                  <a:pt x="322" y="255"/>
                </a:lnTo>
                <a:lnTo>
                  <a:pt x="322" y="511"/>
                </a:lnTo>
                <a:lnTo>
                  <a:pt x="322" y="69"/>
                </a:lnTo>
                <a:lnTo>
                  <a:pt x="322" y="567"/>
                </a:lnTo>
                <a:lnTo>
                  <a:pt x="322" y="505"/>
                </a:lnTo>
                <a:lnTo>
                  <a:pt x="324" y="297"/>
                </a:lnTo>
                <a:lnTo>
                  <a:pt x="324" y="647"/>
                </a:lnTo>
                <a:lnTo>
                  <a:pt x="324" y="678"/>
                </a:lnTo>
                <a:lnTo>
                  <a:pt x="324" y="617"/>
                </a:lnTo>
                <a:lnTo>
                  <a:pt x="324" y="278"/>
                </a:lnTo>
                <a:lnTo>
                  <a:pt x="324" y="455"/>
                </a:lnTo>
                <a:lnTo>
                  <a:pt x="327" y="522"/>
                </a:lnTo>
                <a:lnTo>
                  <a:pt x="327" y="228"/>
                </a:lnTo>
                <a:lnTo>
                  <a:pt x="327" y="144"/>
                </a:lnTo>
                <a:lnTo>
                  <a:pt x="327" y="205"/>
                </a:lnTo>
                <a:lnTo>
                  <a:pt x="327" y="469"/>
                </a:lnTo>
                <a:lnTo>
                  <a:pt x="327" y="64"/>
                </a:lnTo>
                <a:lnTo>
                  <a:pt x="330" y="105"/>
                </a:lnTo>
                <a:lnTo>
                  <a:pt x="330" y="342"/>
                </a:lnTo>
                <a:lnTo>
                  <a:pt x="330" y="728"/>
                </a:lnTo>
                <a:lnTo>
                  <a:pt x="330" y="133"/>
                </a:lnTo>
                <a:lnTo>
                  <a:pt x="330" y="305"/>
                </a:lnTo>
                <a:lnTo>
                  <a:pt x="333" y="711"/>
                </a:lnTo>
                <a:lnTo>
                  <a:pt x="333" y="450"/>
                </a:lnTo>
                <a:lnTo>
                  <a:pt x="333" y="539"/>
                </a:lnTo>
                <a:lnTo>
                  <a:pt x="333" y="442"/>
                </a:lnTo>
                <a:lnTo>
                  <a:pt x="333" y="575"/>
                </a:lnTo>
                <a:lnTo>
                  <a:pt x="333" y="503"/>
                </a:lnTo>
                <a:lnTo>
                  <a:pt x="336" y="619"/>
                </a:lnTo>
                <a:lnTo>
                  <a:pt x="336" y="139"/>
                </a:lnTo>
                <a:lnTo>
                  <a:pt x="336" y="458"/>
                </a:lnTo>
                <a:lnTo>
                  <a:pt x="336" y="155"/>
                </a:lnTo>
                <a:lnTo>
                  <a:pt x="336" y="105"/>
                </a:lnTo>
                <a:lnTo>
                  <a:pt x="336" y="630"/>
                </a:lnTo>
                <a:lnTo>
                  <a:pt x="338" y="736"/>
                </a:lnTo>
                <a:lnTo>
                  <a:pt x="338" y="505"/>
                </a:lnTo>
                <a:lnTo>
                  <a:pt x="338" y="467"/>
                </a:lnTo>
                <a:lnTo>
                  <a:pt x="338" y="197"/>
                </a:lnTo>
                <a:lnTo>
                  <a:pt x="338" y="117"/>
                </a:lnTo>
                <a:lnTo>
                  <a:pt x="338" y="342"/>
                </a:lnTo>
                <a:lnTo>
                  <a:pt x="341" y="575"/>
                </a:lnTo>
                <a:lnTo>
                  <a:pt x="341" y="603"/>
                </a:lnTo>
                <a:lnTo>
                  <a:pt x="341" y="503"/>
                </a:lnTo>
                <a:lnTo>
                  <a:pt x="341" y="594"/>
                </a:lnTo>
                <a:lnTo>
                  <a:pt x="341" y="75"/>
                </a:lnTo>
                <a:lnTo>
                  <a:pt x="341" y="305"/>
                </a:lnTo>
                <a:lnTo>
                  <a:pt x="344" y="408"/>
                </a:lnTo>
                <a:lnTo>
                  <a:pt x="344" y="517"/>
                </a:lnTo>
                <a:lnTo>
                  <a:pt x="344" y="272"/>
                </a:lnTo>
                <a:lnTo>
                  <a:pt x="344" y="172"/>
                </a:lnTo>
                <a:lnTo>
                  <a:pt x="344" y="378"/>
                </a:lnTo>
                <a:lnTo>
                  <a:pt x="347" y="172"/>
                </a:lnTo>
                <a:lnTo>
                  <a:pt x="347" y="522"/>
                </a:lnTo>
                <a:lnTo>
                  <a:pt x="347" y="286"/>
                </a:lnTo>
                <a:lnTo>
                  <a:pt x="347" y="519"/>
                </a:lnTo>
                <a:lnTo>
                  <a:pt x="347" y="355"/>
                </a:lnTo>
                <a:lnTo>
                  <a:pt x="347" y="672"/>
                </a:lnTo>
                <a:lnTo>
                  <a:pt x="349" y="561"/>
                </a:lnTo>
                <a:lnTo>
                  <a:pt x="349" y="175"/>
                </a:lnTo>
                <a:lnTo>
                  <a:pt x="349" y="608"/>
                </a:lnTo>
                <a:lnTo>
                  <a:pt x="349" y="603"/>
                </a:lnTo>
                <a:lnTo>
                  <a:pt x="349" y="594"/>
                </a:lnTo>
                <a:lnTo>
                  <a:pt x="349" y="400"/>
                </a:lnTo>
                <a:lnTo>
                  <a:pt x="352" y="403"/>
                </a:lnTo>
                <a:lnTo>
                  <a:pt x="352" y="203"/>
                </a:lnTo>
                <a:lnTo>
                  <a:pt x="352" y="605"/>
                </a:lnTo>
                <a:lnTo>
                  <a:pt x="352" y="186"/>
                </a:lnTo>
                <a:lnTo>
                  <a:pt x="352" y="339"/>
                </a:lnTo>
                <a:lnTo>
                  <a:pt x="352" y="589"/>
                </a:lnTo>
                <a:lnTo>
                  <a:pt x="355" y="467"/>
                </a:lnTo>
                <a:lnTo>
                  <a:pt x="355" y="408"/>
                </a:lnTo>
                <a:lnTo>
                  <a:pt x="355" y="200"/>
                </a:lnTo>
                <a:lnTo>
                  <a:pt x="355" y="697"/>
                </a:lnTo>
                <a:lnTo>
                  <a:pt x="355" y="72"/>
                </a:lnTo>
                <a:lnTo>
                  <a:pt x="358" y="158"/>
                </a:lnTo>
                <a:lnTo>
                  <a:pt x="358" y="547"/>
                </a:lnTo>
                <a:lnTo>
                  <a:pt x="358" y="361"/>
                </a:lnTo>
                <a:lnTo>
                  <a:pt x="358" y="158"/>
                </a:lnTo>
                <a:lnTo>
                  <a:pt x="358" y="500"/>
                </a:lnTo>
                <a:lnTo>
                  <a:pt x="358" y="730"/>
                </a:lnTo>
                <a:lnTo>
                  <a:pt x="361" y="419"/>
                </a:lnTo>
                <a:lnTo>
                  <a:pt x="361" y="503"/>
                </a:lnTo>
                <a:lnTo>
                  <a:pt x="361" y="619"/>
                </a:lnTo>
                <a:lnTo>
                  <a:pt x="361" y="680"/>
                </a:lnTo>
                <a:lnTo>
                  <a:pt x="361" y="342"/>
                </a:lnTo>
                <a:lnTo>
                  <a:pt x="361" y="700"/>
                </a:lnTo>
                <a:lnTo>
                  <a:pt x="363" y="317"/>
                </a:lnTo>
                <a:lnTo>
                  <a:pt x="363" y="730"/>
                </a:lnTo>
                <a:lnTo>
                  <a:pt x="363" y="633"/>
                </a:lnTo>
                <a:lnTo>
                  <a:pt x="363" y="375"/>
                </a:lnTo>
                <a:lnTo>
                  <a:pt x="363" y="278"/>
                </a:lnTo>
                <a:lnTo>
                  <a:pt x="363" y="325"/>
                </a:lnTo>
                <a:lnTo>
                  <a:pt x="366" y="647"/>
                </a:lnTo>
                <a:lnTo>
                  <a:pt x="366" y="569"/>
                </a:lnTo>
                <a:lnTo>
                  <a:pt x="366" y="153"/>
                </a:lnTo>
                <a:lnTo>
                  <a:pt x="366" y="80"/>
                </a:lnTo>
                <a:lnTo>
                  <a:pt x="366" y="161"/>
                </a:lnTo>
                <a:lnTo>
                  <a:pt x="366" y="267"/>
                </a:lnTo>
                <a:lnTo>
                  <a:pt x="369" y="153"/>
                </a:lnTo>
                <a:lnTo>
                  <a:pt x="369" y="586"/>
                </a:lnTo>
                <a:lnTo>
                  <a:pt x="369" y="200"/>
                </a:lnTo>
                <a:lnTo>
                  <a:pt x="369" y="105"/>
                </a:lnTo>
                <a:lnTo>
                  <a:pt x="369" y="172"/>
                </a:lnTo>
                <a:lnTo>
                  <a:pt x="372" y="189"/>
                </a:lnTo>
                <a:lnTo>
                  <a:pt x="372" y="397"/>
                </a:lnTo>
                <a:lnTo>
                  <a:pt x="372" y="467"/>
                </a:lnTo>
                <a:lnTo>
                  <a:pt x="372" y="728"/>
                </a:lnTo>
                <a:lnTo>
                  <a:pt x="372" y="569"/>
                </a:lnTo>
                <a:lnTo>
                  <a:pt x="372" y="247"/>
                </a:lnTo>
                <a:lnTo>
                  <a:pt x="374" y="655"/>
                </a:lnTo>
                <a:lnTo>
                  <a:pt x="374" y="283"/>
                </a:lnTo>
                <a:lnTo>
                  <a:pt x="374" y="558"/>
                </a:lnTo>
                <a:lnTo>
                  <a:pt x="374" y="289"/>
                </a:lnTo>
                <a:lnTo>
                  <a:pt x="374" y="569"/>
                </a:lnTo>
                <a:lnTo>
                  <a:pt x="374" y="183"/>
                </a:lnTo>
                <a:lnTo>
                  <a:pt x="377" y="592"/>
                </a:lnTo>
                <a:lnTo>
                  <a:pt x="377" y="617"/>
                </a:lnTo>
                <a:lnTo>
                  <a:pt x="377" y="525"/>
                </a:lnTo>
                <a:lnTo>
                  <a:pt x="377" y="594"/>
                </a:lnTo>
                <a:lnTo>
                  <a:pt x="377" y="325"/>
                </a:lnTo>
                <a:lnTo>
                  <a:pt x="377" y="172"/>
                </a:lnTo>
                <a:lnTo>
                  <a:pt x="380" y="100"/>
                </a:lnTo>
                <a:lnTo>
                  <a:pt x="380" y="292"/>
                </a:lnTo>
                <a:lnTo>
                  <a:pt x="380" y="114"/>
                </a:lnTo>
                <a:lnTo>
                  <a:pt x="380" y="614"/>
                </a:lnTo>
                <a:lnTo>
                  <a:pt x="380" y="553"/>
                </a:lnTo>
                <a:lnTo>
                  <a:pt x="383" y="244"/>
                </a:lnTo>
                <a:lnTo>
                  <a:pt x="383" y="311"/>
                </a:lnTo>
                <a:lnTo>
                  <a:pt x="383" y="586"/>
                </a:lnTo>
                <a:lnTo>
                  <a:pt x="383" y="261"/>
                </a:lnTo>
                <a:lnTo>
                  <a:pt x="383" y="344"/>
                </a:lnTo>
                <a:lnTo>
                  <a:pt x="383" y="211"/>
                </a:lnTo>
                <a:lnTo>
                  <a:pt x="386" y="297"/>
                </a:lnTo>
                <a:lnTo>
                  <a:pt x="386" y="103"/>
                </a:lnTo>
                <a:lnTo>
                  <a:pt x="386" y="205"/>
                </a:lnTo>
                <a:lnTo>
                  <a:pt x="386" y="117"/>
                </a:lnTo>
                <a:lnTo>
                  <a:pt x="386" y="655"/>
                </a:lnTo>
                <a:lnTo>
                  <a:pt x="386" y="625"/>
                </a:lnTo>
                <a:lnTo>
                  <a:pt x="388" y="244"/>
                </a:lnTo>
                <a:lnTo>
                  <a:pt x="388" y="261"/>
                </a:lnTo>
                <a:lnTo>
                  <a:pt x="388" y="661"/>
                </a:lnTo>
                <a:lnTo>
                  <a:pt x="388" y="333"/>
                </a:lnTo>
                <a:lnTo>
                  <a:pt x="388" y="386"/>
                </a:lnTo>
                <a:lnTo>
                  <a:pt x="388" y="383"/>
                </a:lnTo>
                <a:lnTo>
                  <a:pt x="391" y="650"/>
                </a:lnTo>
                <a:lnTo>
                  <a:pt x="391" y="417"/>
                </a:lnTo>
                <a:lnTo>
                  <a:pt x="391" y="180"/>
                </a:lnTo>
                <a:lnTo>
                  <a:pt x="391" y="561"/>
                </a:lnTo>
                <a:lnTo>
                  <a:pt x="391" y="628"/>
                </a:lnTo>
                <a:lnTo>
                  <a:pt x="394" y="714"/>
                </a:lnTo>
                <a:lnTo>
                  <a:pt x="394" y="500"/>
                </a:lnTo>
                <a:lnTo>
                  <a:pt x="394" y="680"/>
                </a:lnTo>
                <a:lnTo>
                  <a:pt x="394" y="289"/>
                </a:lnTo>
                <a:lnTo>
                  <a:pt x="394" y="164"/>
                </a:lnTo>
                <a:lnTo>
                  <a:pt x="394" y="186"/>
                </a:lnTo>
                <a:lnTo>
                  <a:pt x="397" y="269"/>
                </a:lnTo>
                <a:lnTo>
                  <a:pt x="397" y="667"/>
                </a:lnTo>
                <a:lnTo>
                  <a:pt x="397" y="492"/>
                </a:lnTo>
                <a:lnTo>
                  <a:pt x="397" y="692"/>
                </a:lnTo>
                <a:lnTo>
                  <a:pt x="397" y="294"/>
                </a:lnTo>
                <a:lnTo>
                  <a:pt x="397" y="261"/>
                </a:lnTo>
                <a:lnTo>
                  <a:pt x="399" y="508"/>
                </a:lnTo>
                <a:lnTo>
                  <a:pt x="399" y="155"/>
                </a:lnTo>
                <a:lnTo>
                  <a:pt x="399" y="733"/>
                </a:lnTo>
                <a:lnTo>
                  <a:pt x="399" y="228"/>
                </a:lnTo>
                <a:lnTo>
                  <a:pt x="399" y="236"/>
                </a:lnTo>
                <a:lnTo>
                  <a:pt x="399" y="564"/>
                </a:lnTo>
                <a:lnTo>
                  <a:pt x="402" y="155"/>
                </a:lnTo>
                <a:lnTo>
                  <a:pt x="402" y="533"/>
                </a:lnTo>
                <a:lnTo>
                  <a:pt x="402" y="333"/>
                </a:lnTo>
                <a:lnTo>
                  <a:pt x="402" y="130"/>
                </a:lnTo>
                <a:lnTo>
                  <a:pt x="402" y="297"/>
                </a:lnTo>
                <a:lnTo>
                  <a:pt x="402" y="619"/>
                </a:lnTo>
                <a:lnTo>
                  <a:pt x="405" y="369"/>
                </a:lnTo>
                <a:lnTo>
                  <a:pt x="405" y="592"/>
                </a:lnTo>
                <a:lnTo>
                  <a:pt x="405" y="230"/>
                </a:lnTo>
                <a:lnTo>
                  <a:pt x="405" y="92"/>
                </a:lnTo>
                <a:lnTo>
                  <a:pt x="405" y="614"/>
                </a:lnTo>
                <a:lnTo>
                  <a:pt x="408" y="297"/>
                </a:lnTo>
                <a:lnTo>
                  <a:pt x="408" y="225"/>
                </a:lnTo>
                <a:lnTo>
                  <a:pt x="408" y="692"/>
                </a:lnTo>
                <a:lnTo>
                  <a:pt x="408" y="544"/>
                </a:lnTo>
                <a:lnTo>
                  <a:pt x="408" y="358"/>
                </a:lnTo>
                <a:lnTo>
                  <a:pt x="408" y="167"/>
                </a:lnTo>
                <a:lnTo>
                  <a:pt x="410" y="514"/>
                </a:lnTo>
                <a:lnTo>
                  <a:pt x="410" y="444"/>
                </a:lnTo>
                <a:lnTo>
                  <a:pt x="410" y="525"/>
                </a:lnTo>
                <a:lnTo>
                  <a:pt x="410" y="619"/>
                </a:lnTo>
                <a:lnTo>
                  <a:pt x="410" y="694"/>
                </a:lnTo>
                <a:lnTo>
                  <a:pt x="410" y="503"/>
                </a:lnTo>
                <a:lnTo>
                  <a:pt x="413" y="278"/>
                </a:lnTo>
                <a:lnTo>
                  <a:pt x="413" y="567"/>
                </a:lnTo>
                <a:lnTo>
                  <a:pt x="413" y="208"/>
                </a:lnTo>
                <a:lnTo>
                  <a:pt x="413" y="280"/>
                </a:lnTo>
                <a:lnTo>
                  <a:pt x="413" y="305"/>
                </a:lnTo>
                <a:lnTo>
                  <a:pt x="413" y="358"/>
                </a:lnTo>
                <a:lnTo>
                  <a:pt x="416" y="239"/>
                </a:lnTo>
                <a:lnTo>
                  <a:pt x="416" y="453"/>
                </a:lnTo>
                <a:lnTo>
                  <a:pt x="416" y="392"/>
                </a:lnTo>
                <a:lnTo>
                  <a:pt x="416" y="550"/>
                </a:lnTo>
                <a:lnTo>
                  <a:pt x="416" y="478"/>
                </a:lnTo>
                <a:lnTo>
                  <a:pt x="419" y="269"/>
                </a:lnTo>
                <a:lnTo>
                  <a:pt x="419" y="728"/>
                </a:lnTo>
                <a:lnTo>
                  <a:pt x="419" y="436"/>
                </a:lnTo>
                <a:lnTo>
                  <a:pt x="419" y="278"/>
                </a:lnTo>
                <a:lnTo>
                  <a:pt x="419" y="483"/>
                </a:lnTo>
                <a:lnTo>
                  <a:pt x="419" y="467"/>
                </a:lnTo>
                <a:lnTo>
                  <a:pt x="422" y="661"/>
                </a:lnTo>
                <a:lnTo>
                  <a:pt x="422" y="230"/>
                </a:lnTo>
                <a:lnTo>
                  <a:pt x="422" y="444"/>
                </a:lnTo>
                <a:lnTo>
                  <a:pt x="422" y="186"/>
                </a:lnTo>
                <a:lnTo>
                  <a:pt x="422" y="330"/>
                </a:lnTo>
                <a:lnTo>
                  <a:pt x="422" y="344"/>
                </a:lnTo>
                <a:lnTo>
                  <a:pt x="424" y="555"/>
                </a:lnTo>
                <a:lnTo>
                  <a:pt x="424" y="664"/>
                </a:lnTo>
                <a:lnTo>
                  <a:pt x="424" y="255"/>
                </a:lnTo>
                <a:lnTo>
                  <a:pt x="424" y="369"/>
                </a:lnTo>
                <a:lnTo>
                  <a:pt x="424" y="722"/>
                </a:lnTo>
                <a:lnTo>
                  <a:pt x="424" y="717"/>
                </a:lnTo>
                <a:lnTo>
                  <a:pt x="427" y="475"/>
                </a:lnTo>
                <a:lnTo>
                  <a:pt x="427" y="69"/>
                </a:lnTo>
                <a:lnTo>
                  <a:pt x="427" y="150"/>
                </a:lnTo>
                <a:lnTo>
                  <a:pt x="427" y="555"/>
                </a:lnTo>
                <a:lnTo>
                  <a:pt x="427" y="247"/>
                </a:lnTo>
                <a:lnTo>
                  <a:pt x="427" y="172"/>
                </a:lnTo>
                <a:lnTo>
                  <a:pt x="430" y="139"/>
                </a:lnTo>
                <a:lnTo>
                  <a:pt x="430" y="61"/>
                </a:lnTo>
                <a:lnTo>
                  <a:pt x="430" y="628"/>
                </a:lnTo>
                <a:lnTo>
                  <a:pt x="430" y="83"/>
                </a:lnTo>
                <a:lnTo>
                  <a:pt x="430" y="575"/>
                </a:lnTo>
                <a:lnTo>
                  <a:pt x="433" y="142"/>
                </a:lnTo>
                <a:lnTo>
                  <a:pt x="433" y="714"/>
                </a:lnTo>
                <a:lnTo>
                  <a:pt x="433" y="492"/>
                </a:lnTo>
                <a:lnTo>
                  <a:pt x="433" y="61"/>
                </a:lnTo>
                <a:lnTo>
                  <a:pt x="433" y="725"/>
                </a:lnTo>
                <a:lnTo>
                  <a:pt x="433" y="272"/>
                </a:lnTo>
                <a:lnTo>
                  <a:pt x="435" y="650"/>
                </a:lnTo>
                <a:lnTo>
                  <a:pt x="435" y="575"/>
                </a:lnTo>
                <a:lnTo>
                  <a:pt x="435" y="622"/>
                </a:lnTo>
                <a:lnTo>
                  <a:pt x="435" y="686"/>
                </a:lnTo>
                <a:lnTo>
                  <a:pt x="435" y="622"/>
                </a:lnTo>
                <a:lnTo>
                  <a:pt x="435" y="322"/>
                </a:lnTo>
                <a:lnTo>
                  <a:pt x="438" y="667"/>
                </a:lnTo>
                <a:lnTo>
                  <a:pt x="438" y="130"/>
                </a:lnTo>
                <a:lnTo>
                  <a:pt x="438" y="503"/>
                </a:lnTo>
                <a:lnTo>
                  <a:pt x="438" y="392"/>
                </a:lnTo>
                <a:lnTo>
                  <a:pt x="438" y="614"/>
                </a:lnTo>
                <a:lnTo>
                  <a:pt x="438" y="236"/>
                </a:lnTo>
                <a:lnTo>
                  <a:pt x="441" y="292"/>
                </a:lnTo>
                <a:lnTo>
                  <a:pt x="441" y="217"/>
                </a:lnTo>
                <a:lnTo>
                  <a:pt x="441" y="575"/>
                </a:lnTo>
                <a:lnTo>
                  <a:pt x="441" y="358"/>
                </a:lnTo>
                <a:lnTo>
                  <a:pt x="441" y="364"/>
                </a:lnTo>
                <a:lnTo>
                  <a:pt x="444" y="97"/>
                </a:lnTo>
                <a:lnTo>
                  <a:pt x="444" y="180"/>
                </a:lnTo>
                <a:lnTo>
                  <a:pt x="444" y="147"/>
                </a:lnTo>
                <a:lnTo>
                  <a:pt x="444" y="725"/>
                </a:lnTo>
                <a:lnTo>
                  <a:pt x="444" y="114"/>
                </a:lnTo>
                <a:lnTo>
                  <a:pt x="444" y="330"/>
                </a:lnTo>
                <a:lnTo>
                  <a:pt x="447" y="519"/>
                </a:lnTo>
                <a:lnTo>
                  <a:pt x="447" y="553"/>
                </a:lnTo>
                <a:lnTo>
                  <a:pt x="447" y="103"/>
                </a:lnTo>
                <a:lnTo>
                  <a:pt x="447" y="630"/>
                </a:lnTo>
                <a:lnTo>
                  <a:pt x="447" y="250"/>
                </a:lnTo>
                <a:lnTo>
                  <a:pt x="447" y="633"/>
                </a:lnTo>
                <a:lnTo>
                  <a:pt x="449" y="653"/>
                </a:lnTo>
                <a:lnTo>
                  <a:pt x="449" y="644"/>
                </a:lnTo>
                <a:lnTo>
                  <a:pt x="449" y="555"/>
                </a:lnTo>
                <a:lnTo>
                  <a:pt x="449" y="330"/>
                </a:lnTo>
                <a:lnTo>
                  <a:pt x="449" y="350"/>
                </a:lnTo>
                <a:lnTo>
                  <a:pt x="449" y="133"/>
                </a:lnTo>
                <a:lnTo>
                  <a:pt x="452" y="714"/>
                </a:lnTo>
                <a:lnTo>
                  <a:pt x="452" y="617"/>
                </a:lnTo>
                <a:lnTo>
                  <a:pt x="452" y="117"/>
                </a:lnTo>
                <a:lnTo>
                  <a:pt x="452" y="261"/>
                </a:lnTo>
                <a:lnTo>
                  <a:pt x="452" y="92"/>
                </a:lnTo>
                <a:lnTo>
                  <a:pt x="455" y="544"/>
                </a:lnTo>
                <a:lnTo>
                  <a:pt x="455" y="480"/>
                </a:lnTo>
                <a:lnTo>
                  <a:pt x="455" y="439"/>
                </a:lnTo>
                <a:lnTo>
                  <a:pt x="455" y="636"/>
                </a:lnTo>
                <a:lnTo>
                  <a:pt x="455" y="511"/>
                </a:lnTo>
                <a:lnTo>
                  <a:pt x="455" y="139"/>
                </a:lnTo>
                <a:lnTo>
                  <a:pt x="458" y="105"/>
                </a:lnTo>
                <a:lnTo>
                  <a:pt x="458" y="714"/>
                </a:lnTo>
                <a:lnTo>
                  <a:pt x="458" y="711"/>
                </a:lnTo>
                <a:lnTo>
                  <a:pt x="458" y="153"/>
                </a:lnTo>
                <a:lnTo>
                  <a:pt x="458" y="539"/>
                </a:lnTo>
                <a:lnTo>
                  <a:pt x="458" y="214"/>
                </a:lnTo>
                <a:lnTo>
                  <a:pt x="460" y="464"/>
                </a:lnTo>
                <a:lnTo>
                  <a:pt x="460" y="428"/>
                </a:lnTo>
                <a:lnTo>
                  <a:pt x="460" y="219"/>
                </a:lnTo>
                <a:lnTo>
                  <a:pt x="460" y="58"/>
                </a:lnTo>
                <a:lnTo>
                  <a:pt x="460" y="572"/>
                </a:lnTo>
                <a:lnTo>
                  <a:pt x="460" y="169"/>
                </a:lnTo>
                <a:lnTo>
                  <a:pt x="463" y="261"/>
                </a:lnTo>
                <a:lnTo>
                  <a:pt x="463" y="61"/>
                </a:lnTo>
                <a:lnTo>
                  <a:pt x="463" y="442"/>
                </a:lnTo>
                <a:lnTo>
                  <a:pt x="463" y="42"/>
                </a:lnTo>
                <a:lnTo>
                  <a:pt x="463" y="600"/>
                </a:lnTo>
                <a:lnTo>
                  <a:pt x="463" y="200"/>
                </a:lnTo>
                <a:lnTo>
                  <a:pt x="466" y="680"/>
                </a:lnTo>
                <a:lnTo>
                  <a:pt x="466" y="472"/>
                </a:lnTo>
                <a:lnTo>
                  <a:pt x="466" y="375"/>
                </a:lnTo>
                <a:lnTo>
                  <a:pt x="466" y="605"/>
                </a:lnTo>
                <a:lnTo>
                  <a:pt x="466" y="639"/>
                </a:lnTo>
                <a:lnTo>
                  <a:pt x="469" y="439"/>
                </a:lnTo>
                <a:lnTo>
                  <a:pt x="469" y="694"/>
                </a:lnTo>
                <a:lnTo>
                  <a:pt x="469" y="228"/>
                </a:lnTo>
                <a:lnTo>
                  <a:pt x="469" y="453"/>
                </a:lnTo>
                <a:lnTo>
                  <a:pt x="469" y="217"/>
                </a:lnTo>
                <a:lnTo>
                  <a:pt x="469" y="589"/>
                </a:lnTo>
                <a:lnTo>
                  <a:pt x="472" y="94"/>
                </a:lnTo>
                <a:lnTo>
                  <a:pt x="472" y="108"/>
                </a:lnTo>
                <a:lnTo>
                  <a:pt x="472" y="408"/>
                </a:lnTo>
                <a:lnTo>
                  <a:pt x="472" y="544"/>
                </a:lnTo>
                <a:lnTo>
                  <a:pt x="472" y="630"/>
                </a:lnTo>
                <a:lnTo>
                  <a:pt x="472" y="292"/>
                </a:lnTo>
                <a:lnTo>
                  <a:pt x="474" y="203"/>
                </a:lnTo>
                <a:lnTo>
                  <a:pt x="474" y="47"/>
                </a:lnTo>
                <a:lnTo>
                  <a:pt x="474" y="408"/>
                </a:lnTo>
                <a:lnTo>
                  <a:pt x="474" y="572"/>
                </a:lnTo>
                <a:lnTo>
                  <a:pt x="474" y="603"/>
                </a:lnTo>
                <a:lnTo>
                  <a:pt x="474" y="472"/>
                </a:lnTo>
                <a:lnTo>
                  <a:pt x="477" y="153"/>
                </a:lnTo>
                <a:lnTo>
                  <a:pt x="477" y="289"/>
                </a:lnTo>
                <a:lnTo>
                  <a:pt x="477" y="425"/>
                </a:lnTo>
                <a:lnTo>
                  <a:pt x="477" y="311"/>
                </a:lnTo>
                <a:lnTo>
                  <a:pt x="477" y="342"/>
                </a:lnTo>
                <a:lnTo>
                  <a:pt x="480" y="175"/>
                </a:lnTo>
                <a:lnTo>
                  <a:pt x="480" y="697"/>
                </a:lnTo>
                <a:lnTo>
                  <a:pt x="480" y="333"/>
                </a:lnTo>
                <a:lnTo>
                  <a:pt x="480" y="136"/>
                </a:lnTo>
                <a:lnTo>
                  <a:pt x="480" y="558"/>
                </a:lnTo>
                <a:lnTo>
                  <a:pt x="480" y="567"/>
                </a:lnTo>
                <a:lnTo>
                  <a:pt x="483" y="300"/>
                </a:lnTo>
                <a:lnTo>
                  <a:pt x="483" y="630"/>
                </a:lnTo>
                <a:lnTo>
                  <a:pt x="483" y="655"/>
                </a:lnTo>
                <a:lnTo>
                  <a:pt x="483" y="178"/>
                </a:lnTo>
                <a:lnTo>
                  <a:pt x="483" y="525"/>
                </a:lnTo>
                <a:lnTo>
                  <a:pt x="483" y="372"/>
                </a:lnTo>
                <a:lnTo>
                  <a:pt x="485" y="583"/>
                </a:lnTo>
                <a:lnTo>
                  <a:pt x="485" y="300"/>
                </a:lnTo>
                <a:lnTo>
                  <a:pt x="485" y="297"/>
                </a:lnTo>
                <a:lnTo>
                  <a:pt x="485" y="339"/>
                </a:lnTo>
                <a:lnTo>
                  <a:pt x="485" y="78"/>
                </a:lnTo>
                <a:lnTo>
                  <a:pt x="485" y="436"/>
                </a:lnTo>
                <a:lnTo>
                  <a:pt x="488" y="305"/>
                </a:lnTo>
                <a:lnTo>
                  <a:pt x="488" y="67"/>
                </a:lnTo>
                <a:lnTo>
                  <a:pt x="488" y="253"/>
                </a:lnTo>
                <a:lnTo>
                  <a:pt x="488" y="125"/>
                </a:lnTo>
                <a:lnTo>
                  <a:pt x="488" y="486"/>
                </a:lnTo>
                <a:lnTo>
                  <a:pt x="488" y="408"/>
                </a:lnTo>
                <a:lnTo>
                  <a:pt x="491" y="467"/>
                </a:lnTo>
                <a:lnTo>
                  <a:pt x="491" y="297"/>
                </a:lnTo>
                <a:lnTo>
                  <a:pt x="491" y="669"/>
                </a:lnTo>
                <a:lnTo>
                  <a:pt x="491" y="697"/>
                </a:lnTo>
                <a:lnTo>
                  <a:pt x="491" y="536"/>
                </a:lnTo>
                <a:lnTo>
                  <a:pt x="494" y="55"/>
                </a:lnTo>
                <a:lnTo>
                  <a:pt x="494" y="522"/>
                </a:lnTo>
                <a:lnTo>
                  <a:pt x="494" y="553"/>
                </a:lnTo>
                <a:lnTo>
                  <a:pt x="494" y="139"/>
                </a:lnTo>
                <a:lnTo>
                  <a:pt x="494" y="611"/>
                </a:lnTo>
                <a:lnTo>
                  <a:pt x="494" y="436"/>
                </a:lnTo>
                <a:lnTo>
                  <a:pt x="497" y="572"/>
                </a:lnTo>
                <a:lnTo>
                  <a:pt x="497" y="53"/>
                </a:lnTo>
                <a:lnTo>
                  <a:pt x="497" y="150"/>
                </a:lnTo>
                <a:lnTo>
                  <a:pt x="497" y="319"/>
                </a:lnTo>
                <a:lnTo>
                  <a:pt x="497" y="397"/>
                </a:lnTo>
                <a:lnTo>
                  <a:pt x="497" y="347"/>
                </a:lnTo>
                <a:lnTo>
                  <a:pt x="499" y="597"/>
                </a:lnTo>
                <a:lnTo>
                  <a:pt x="499" y="400"/>
                </a:lnTo>
                <a:lnTo>
                  <a:pt x="499" y="219"/>
                </a:lnTo>
                <a:lnTo>
                  <a:pt x="499" y="208"/>
                </a:lnTo>
                <a:lnTo>
                  <a:pt x="499" y="519"/>
                </a:lnTo>
                <a:lnTo>
                  <a:pt x="499" y="580"/>
                </a:lnTo>
                <a:lnTo>
                  <a:pt x="502" y="125"/>
                </a:lnTo>
                <a:lnTo>
                  <a:pt x="502" y="517"/>
                </a:lnTo>
                <a:lnTo>
                  <a:pt x="502" y="644"/>
                </a:lnTo>
                <a:lnTo>
                  <a:pt x="502" y="180"/>
                </a:lnTo>
                <a:lnTo>
                  <a:pt x="502" y="542"/>
                </a:lnTo>
                <a:lnTo>
                  <a:pt x="505" y="605"/>
                </a:lnTo>
                <a:lnTo>
                  <a:pt x="505" y="644"/>
                </a:lnTo>
                <a:lnTo>
                  <a:pt x="505" y="130"/>
                </a:lnTo>
                <a:lnTo>
                  <a:pt x="505" y="367"/>
                </a:lnTo>
                <a:lnTo>
                  <a:pt x="505" y="294"/>
                </a:lnTo>
                <a:lnTo>
                  <a:pt x="505" y="392"/>
                </a:lnTo>
                <a:lnTo>
                  <a:pt x="508" y="33"/>
                </a:lnTo>
                <a:lnTo>
                  <a:pt x="508" y="167"/>
                </a:lnTo>
                <a:lnTo>
                  <a:pt x="508" y="450"/>
                </a:lnTo>
                <a:lnTo>
                  <a:pt x="508" y="236"/>
                </a:lnTo>
                <a:lnTo>
                  <a:pt x="508" y="642"/>
                </a:lnTo>
                <a:lnTo>
                  <a:pt x="508" y="425"/>
                </a:lnTo>
                <a:lnTo>
                  <a:pt x="510" y="619"/>
                </a:lnTo>
                <a:lnTo>
                  <a:pt x="510" y="500"/>
                </a:lnTo>
                <a:lnTo>
                  <a:pt x="510" y="64"/>
                </a:lnTo>
                <a:lnTo>
                  <a:pt x="510" y="486"/>
                </a:lnTo>
                <a:lnTo>
                  <a:pt x="510" y="19"/>
                </a:lnTo>
                <a:lnTo>
                  <a:pt x="510" y="611"/>
                </a:lnTo>
                <a:lnTo>
                  <a:pt x="513" y="194"/>
                </a:lnTo>
                <a:lnTo>
                  <a:pt x="513" y="267"/>
                </a:lnTo>
                <a:lnTo>
                  <a:pt x="513" y="569"/>
                </a:lnTo>
                <a:lnTo>
                  <a:pt x="513" y="555"/>
                </a:lnTo>
                <a:lnTo>
                  <a:pt x="513" y="503"/>
                </a:lnTo>
                <a:lnTo>
                  <a:pt x="513" y="169"/>
                </a:lnTo>
                <a:lnTo>
                  <a:pt x="516" y="105"/>
                </a:lnTo>
                <a:lnTo>
                  <a:pt x="516" y="544"/>
                </a:lnTo>
                <a:lnTo>
                  <a:pt x="516" y="328"/>
                </a:lnTo>
                <a:lnTo>
                  <a:pt x="516" y="619"/>
                </a:lnTo>
                <a:lnTo>
                  <a:pt x="516" y="383"/>
                </a:lnTo>
                <a:lnTo>
                  <a:pt x="519" y="458"/>
                </a:lnTo>
                <a:lnTo>
                  <a:pt x="519" y="403"/>
                </a:lnTo>
                <a:lnTo>
                  <a:pt x="519" y="142"/>
                </a:lnTo>
                <a:lnTo>
                  <a:pt x="519" y="275"/>
                </a:lnTo>
                <a:lnTo>
                  <a:pt x="519" y="653"/>
                </a:lnTo>
                <a:lnTo>
                  <a:pt x="519" y="342"/>
                </a:lnTo>
                <a:lnTo>
                  <a:pt x="521" y="78"/>
                </a:lnTo>
                <a:lnTo>
                  <a:pt x="521" y="425"/>
                </a:lnTo>
                <a:lnTo>
                  <a:pt x="521" y="164"/>
                </a:lnTo>
                <a:lnTo>
                  <a:pt x="521" y="561"/>
                </a:lnTo>
                <a:lnTo>
                  <a:pt x="521" y="486"/>
                </a:lnTo>
                <a:lnTo>
                  <a:pt x="521" y="650"/>
                </a:lnTo>
                <a:lnTo>
                  <a:pt x="524" y="378"/>
                </a:lnTo>
                <a:lnTo>
                  <a:pt x="524" y="178"/>
                </a:lnTo>
                <a:lnTo>
                  <a:pt x="524" y="103"/>
                </a:lnTo>
                <a:lnTo>
                  <a:pt x="524" y="425"/>
                </a:lnTo>
                <a:lnTo>
                  <a:pt x="524" y="317"/>
                </a:lnTo>
                <a:lnTo>
                  <a:pt x="527" y="180"/>
                </a:lnTo>
                <a:lnTo>
                  <a:pt x="527" y="539"/>
                </a:lnTo>
                <a:lnTo>
                  <a:pt x="527" y="228"/>
                </a:lnTo>
                <a:lnTo>
                  <a:pt x="527" y="30"/>
                </a:lnTo>
                <a:lnTo>
                  <a:pt x="527" y="205"/>
                </a:lnTo>
                <a:lnTo>
                  <a:pt x="530" y="444"/>
                </a:lnTo>
                <a:lnTo>
                  <a:pt x="530" y="425"/>
                </a:lnTo>
                <a:lnTo>
                  <a:pt x="530" y="75"/>
                </a:lnTo>
                <a:lnTo>
                  <a:pt x="530" y="661"/>
                </a:lnTo>
                <a:lnTo>
                  <a:pt x="530" y="183"/>
                </a:lnTo>
                <a:lnTo>
                  <a:pt x="530" y="633"/>
                </a:lnTo>
                <a:lnTo>
                  <a:pt x="533" y="344"/>
                </a:lnTo>
                <a:lnTo>
                  <a:pt x="533" y="61"/>
                </a:lnTo>
                <a:lnTo>
                  <a:pt x="533" y="508"/>
                </a:lnTo>
                <a:lnTo>
                  <a:pt x="533" y="194"/>
                </a:lnTo>
                <a:lnTo>
                  <a:pt x="533" y="105"/>
                </a:lnTo>
                <a:lnTo>
                  <a:pt x="533" y="572"/>
                </a:lnTo>
                <a:lnTo>
                  <a:pt x="535" y="372"/>
                </a:lnTo>
                <a:lnTo>
                  <a:pt x="535" y="592"/>
                </a:lnTo>
                <a:lnTo>
                  <a:pt x="535" y="208"/>
                </a:lnTo>
                <a:lnTo>
                  <a:pt x="535" y="86"/>
                </a:lnTo>
                <a:lnTo>
                  <a:pt x="535" y="130"/>
                </a:lnTo>
                <a:lnTo>
                  <a:pt x="535" y="17"/>
                </a:lnTo>
                <a:lnTo>
                  <a:pt x="538" y="83"/>
                </a:lnTo>
                <a:lnTo>
                  <a:pt x="538" y="111"/>
                </a:lnTo>
                <a:lnTo>
                  <a:pt x="538" y="253"/>
                </a:lnTo>
                <a:lnTo>
                  <a:pt x="538" y="267"/>
                </a:lnTo>
                <a:lnTo>
                  <a:pt x="538" y="58"/>
                </a:lnTo>
                <a:lnTo>
                  <a:pt x="541" y="230"/>
                </a:lnTo>
                <a:lnTo>
                  <a:pt x="541" y="214"/>
                </a:lnTo>
                <a:lnTo>
                  <a:pt x="541" y="605"/>
                </a:lnTo>
                <a:lnTo>
                  <a:pt x="541" y="367"/>
                </a:lnTo>
                <a:lnTo>
                  <a:pt x="541" y="244"/>
                </a:lnTo>
                <a:lnTo>
                  <a:pt x="541" y="122"/>
                </a:lnTo>
                <a:lnTo>
                  <a:pt x="544" y="214"/>
                </a:lnTo>
                <a:lnTo>
                  <a:pt x="544" y="117"/>
                </a:lnTo>
                <a:lnTo>
                  <a:pt x="544" y="36"/>
                </a:lnTo>
                <a:lnTo>
                  <a:pt x="544" y="103"/>
                </a:lnTo>
                <a:lnTo>
                  <a:pt x="544" y="544"/>
                </a:lnTo>
                <a:lnTo>
                  <a:pt x="544" y="219"/>
                </a:lnTo>
                <a:lnTo>
                  <a:pt x="546" y="547"/>
                </a:lnTo>
                <a:lnTo>
                  <a:pt x="546" y="219"/>
                </a:lnTo>
                <a:lnTo>
                  <a:pt x="546" y="228"/>
                </a:lnTo>
                <a:lnTo>
                  <a:pt x="546" y="375"/>
                </a:lnTo>
                <a:lnTo>
                  <a:pt x="546" y="592"/>
                </a:lnTo>
                <a:lnTo>
                  <a:pt x="546" y="472"/>
                </a:lnTo>
                <a:lnTo>
                  <a:pt x="549" y="672"/>
                </a:lnTo>
                <a:lnTo>
                  <a:pt x="549" y="639"/>
                </a:lnTo>
                <a:lnTo>
                  <a:pt x="549" y="442"/>
                </a:lnTo>
                <a:lnTo>
                  <a:pt x="549" y="105"/>
                </a:lnTo>
                <a:lnTo>
                  <a:pt x="549" y="47"/>
                </a:lnTo>
                <a:lnTo>
                  <a:pt x="549" y="414"/>
                </a:lnTo>
                <a:lnTo>
                  <a:pt x="552" y="667"/>
                </a:lnTo>
                <a:lnTo>
                  <a:pt x="552" y="103"/>
                </a:lnTo>
                <a:lnTo>
                  <a:pt x="552" y="636"/>
                </a:lnTo>
                <a:lnTo>
                  <a:pt x="552" y="578"/>
                </a:lnTo>
                <a:lnTo>
                  <a:pt x="555" y="447"/>
                </a:lnTo>
                <a:lnTo>
                  <a:pt x="555" y="433"/>
                </a:lnTo>
                <a:lnTo>
                  <a:pt x="555" y="92"/>
                </a:lnTo>
                <a:lnTo>
                  <a:pt x="555" y="308"/>
                </a:lnTo>
                <a:lnTo>
                  <a:pt x="555" y="258"/>
                </a:lnTo>
                <a:lnTo>
                  <a:pt x="555" y="519"/>
                </a:lnTo>
                <a:lnTo>
                  <a:pt x="558" y="608"/>
                </a:lnTo>
                <a:lnTo>
                  <a:pt x="558" y="147"/>
                </a:lnTo>
                <a:lnTo>
                  <a:pt x="558" y="94"/>
                </a:lnTo>
                <a:lnTo>
                  <a:pt x="558" y="80"/>
                </a:lnTo>
                <a:lnTo>
                  <a:pt x="558" y="289"/>
                </a:lnTo>
                <a:lnTo>
                  <a:pt x="558" y="114"/>
                </a:lnTo>
                <a:lnTo>
                  <a:pt x="560" y="283"/>
                </a:lnTo>
                <a:lnTo>
                  <a:pt x="560" y="658"/>
                </a:lnTo>
                <a:lnTo>
                  <a:pt x="560" y="503"/>
                </a:lnTo>
                <a:lnTo>
                  <a:pt x="560" y="444"/>
                </a:lnTo>
                <a:lnTo>
                  <a:pt x="560" y="611"/>
                </a:lnTo>
                <a:lnTo>
                  <a:pt x="560" y="389"/>
                </a:lnTo>
                <a:lnTo>
                  <a:pt x="563" y="628"/>
                </a:lnTo>
                <a:lnTo>
                  <a:pt x="563" y="11"/>
                </a:lnTo>
                <a:lnTo>
                  <a:pt x="563" y="233"/>
                </a:lnTo>
                <a:lnTo>
                  <a:pt x="563" y="311"/>
                </a:lnTo>
                <a:lnTo>
                  <a:pt x="563" y="236"/>
                </a:lnTo>
                <a:lnTo>
                  <a:pt x="566" y="228"/>
                </a:lnTo>
                <a:lnTo>
                  <a:pt x="566" y="33"/>
                </a:lnTo>
                <a:lnTo>
                  <a:pt x="566" y="417"/>
                </a:lnTo>
                <a:lnTo>
                  <a:pt x="566" y="455"/>
                </a:lnTo>
                <a:lnTo>
                  <a:pt x="566" y="3"/>
                </a:lnTo>
                <a:lnTo>
                  <a:pt x="566" y="467"/>
                </a:lnTo>
                <a:lnTo>
                  <a:pt x="569" y="342"/>
                </a:lnTo>
                <a:lnTo>
                  <a:pt x="569" y="430"/>
                </a:lnTo>
                <a:lnTo>
                  <a:pt x="569" y="592"/>
                </a:lnTo>
                <a:lnTo>
                  <a:pt x="569" y="617"/>
                </a:lnTo>
                <a:lnTo>
                  <a:pt x="569" y="64"/>
                </a:lnTo>
                <a:lnTo>
                  <a:pt x="569" y="636"/>
                </a:lnTo>
                <a:lnTo>
                  <a:pt x="571" y="314"/>
                </a:lnTo>
                <a:lnTo>
                  <a:pt x="571" y="672"/>
                </a:lnTo>
                <a:lnTo>
                  <a:pt x="571" y="294"/>
                </a:lnTo>
                <a:lnTo>
                  <a:pt x="571" y="133"/>
                </a:lnTo>
                <a:lnTo>
                  <a:pt x="571" y="458"/>
                </a:lnTo>
                <a:lnTo>
                  <a:pt x="571" y="589"/>
                </a:lnTo>
                <a:lnTo>
                  <a:pt x="574" y="605"/>
                </a:lnTo>
                <a:lnTo>
                  <a:pt x="574" y="522"/>
                </a:lnTo>
                <a:lnTo>
                  <a:pt x="574" y="83"/>
                </a:lnTo>
                <a:lnTo>
                  <a:pt x="574" y="86"/>
                </a:lnTo>
                <a:lnTo>
                  <a:pt x="574" y="642"/>
                </a:lnTo>
                <a:lnTo>
                  <a:pt x="574" y="236"/>
                </a:lnTo>
                <a:lnTo>
                  <a:pt x="577" y="117"/>
                </a:lnTo>
                <a:lnTo>
                  <a:pt x="577" y="111"/>
                </a:lnTo>
                <a:lnTo>
                  <a:pt x="577" y="455"/>
                </a:lnTo>
                <a:lnTo>
                  <a:pt x="577" y="250"/>
                </a:lnTo>
                <a:lnTo>
                  <a:pt x="577" y="453"/>
                </a:lnTo>
                <a:lnTo>
                  <a:pt x="580" y="205"/>
                </a:lnTo>
                <a:lnTo>
                  <a:pt x="580" y="605"/>
                </a:lnTo>
                <a:lnTo>
                  <a:pt x="580" y="53"/>
                </a:lnTo>
                <a:lnTo>
                  <a:pt x="580" y="342"/>
                </a:lnTo>
                <a:lnTo>
                  <a:pt x="580" y="594"/>
                </a:lnTo>
                <a:lnTo>
                  <a:pt x="580" y="133"/>
                </a:lnTo>
                <a:lnTo>
                  <a:pt x="583" y="242"/>
                </a:lnTo>
                <a:lnTo>
                  <a:pt x="583" y="186"/>
                </a:lnTo>
                <a:lnTo>
                  <a:pt x="583" y="403"/>
                </a:lnTo>
                <a:lnTo>
                  <a:pt x="583" y="564"/>
                </a:lnTo>
                <a:lnTo>
                  <a:pt x="583" y="136"/>
                </a:lnTo>
                <a:lnTo>
                  <a:pt x="583" y="8"/>
                </a:lnTo>
                <a:lnTo>
                  <a:pt x="585" y="250"/>
                </a:lnTo>
                <a:lnTo>
                  <a:pt x="585" y="458"/>
                </a:lnTo>
                <a:lnTo>
                  <a:pt x="585" y="283"/>
                </a:lnTo>
                <a:lnTo>
                  <a:pt x="585" y="594"/>
                </a:lnTo>
                <a:lnTo>
                  <a:pt x="585" y="119"/>
                </a:lnTo>
                <a:lnTo>
                  <a:pt x="585" y="450"/>
                </a:lnTo>
                <a:lnTo>
                  <a:pt x="588" y="439"/>
                </a:lnTo>
                <a:lnTo>
                  <a:pt x="588" y="8"/>
                </a:lnTo>
                <a:lnTo>
                  <a:pt x="588" y="653"/>
                </a:lnTo>
                <a:lnTo>
                  <a:pt x="588" y="447"/>
                </a:lnTo>
                <a:lnTo>
                  <a:pt x="588" y="108"/>
                </a:lnTo>
                <a:lnTo>
                  <a:pt x="591" y="294"/>
                </a:lnTo>
                <a:lnTo>
                  <a:pt x="591" y="233"/>
                </a:lnTo>
                <a:lnTo>
                  <a:pt x="591" y="100"/>
                </a:lnTo>
                <a:lnTo>
                  <a:pt x="591" y="89"/>
                </a:lnTo>
                <a:lnTo>
                  <a:pt x="591" y="505"/>
                </a:lnTo>
                <a:lnTo>
                  <a:pt x="591" y="86"/>
                </a:lnTo>
                <a:lnTo>
                  <a:pt x="594" y="380"/>
                </a:lnTo>
                <a:lnTo>
                  <a:pt x="594" y="122"/>
                </a:lnTo>
                <a:lnTo>
                  <a:pt x="594" y="253"/>
                </a:lnTo>
                <a:lnTo>
                  <a:pt x="594" y="675"/>
                </a:lnTo>
                <a:lnTo>
                  <a:pt x="594" y="280"/>
                </a:lnTo>
                <a:lnTo>
                  <a:pt x="594" y="464"/>
                </a:lnTo>
                <a:lnTo>
                  <a:pt x="596" y="578"/>
                </a:lnTo>
                <a:lnTo>
                  <a:pt x="596" y="622"/>
                </a:lnTo>
                <a:lnTo>
                  <a:pt x="596" y="47"/>
                </a:lnTo>
                <a:lnTo>
                  <a:pt x="596" y="211"/>
                </a:lnTo>
                <a:lnTo>
                  <a:pt x="596" y="397"/>
                </a:lnTo>
                <a:lnTo>
                  <a:pt x="596" y="328"/>
                </a:lnTo>
                <a:lnTo>
                  <a:pt x="599" y="155"/>
                </a:lnTo>
                <a:lnTo>
                  <a:pt x="599" y="561"/>
                </a:lnTo>
                <a:lnTo>
                  <a:pt x="599" y="353"/>
                </a:lnTo>
                <a:lnTo>
                  <a:pt x="599" y="305"/>
                </a:lnTo>
                <a:lnTo>
                  <a:pt x="599" y="622"/>
                </a:lnTo>
                <a:lnTo>
                  <a:pt x="602" y="358"/>
                </a:lnTo>
                <a:lnTo>
                  <a:pt x="602" y="289"/>
                </a:lnTo>
                <a:lnTo>
                  <a:pt x="602" y="589"/>
                </a:lnTo>
                <a:lnTo>
                  <a:pt x="602" y="255"/>
                </a:lnTo>
                <a:lnTo>
                  <a:pt x="602" y="655"/>
                </a:lnTo>
                <a:lnTo>
                  <a:pt x="602" y="450"/>
                </a:lnTo>
                <a:lnTo>
                  <a:pt x="605" y="517"/>
                </a:lnTo>
                <a:lnTo>
                  <a:pt x="605" y="328"/>
                </a:lnTo>
                <a:lnTo>
                  <a:pt x="605" y="203"/>
                </a:lnTo>
                <a:lnTo>
                  <a:pt x="605" y="147"/>
                </a:lnTo>
                <a:lnTo>
                  <a:pt x="605" y="203"/>
                </a:lnTo>
                <a:lnTo>
                  <a:pt x="605" y="503"/>
                </a:lnTo>
                <a:lnTo>
                  <a:pt x="608" y="308"/>
                </a:lnTo>
                <a:lnTo>
                  <a:pt x="608" y="225"/>
                </a:lnTo>
                <a:lnTo>
                  <a:pt x="608" y="611"/>
                </a:lnTo>
                <a:lnTo>
                  <a:pt x="608" y="436"/>
                </a:lnTo>
                <a:lnTo>
                  <a:pt x="608" y="403"/>
                </a:lnTo>
                <a:lnTo>
                  <a:pt x="608" y="397"/>
                </a:lnTo>
                <a:lnTo>
                  <a:pt x="610" y="180"/>
                </a:lnTo>
                <a:lnTo>
                  <a:pt x="610" y="625"/>
                </a:lnTo>
                <a:lnTo>
                  <a:pt x="610" y="328"/>
                </a:lnTo>
                <a:lnTo>
                  <a:pt x="610" y="494"/>
                </a:lnTo>
                <a:lnTo>
                  <a:pt x="610" y="64"/>
                </a:lnTo>
                <a:lnTo>
                  <a:pt x="610" y="436"/>
                </a:lnTo>
                <a:lnTo>
                  <a:pt x="613" y="558"/>
                </a:lnTo>
                <a:lnTo>
                  <a:pt x="613" y="569"/>
                </a:lnTo>
                <a:lnTo>
                  <a:pt x="613" y="222"/>
                </a:lnTo>
                <a:lnTo>
                  <a:pt x="613" y="80"/>
                </a:lnTo>
                <a:lnTo>
                  <a:pt x="613" y="372"/>
                </a:lnTo>
                <a:lnTo>
                  <a:pt x="616" y="380"/>
                </a:lnTo>
                <a:lnTo>
                  <a:pt x="616" y="375"/>
                </a:lnTo>
                <a:lnTo>
                  <a:pt x="616" y="230"/>
                </a:lnTo>
                <a:lnTo>
                  <a:pt x="616" y="480"/>
                </a:lnTo>
                <a:lnTo>
                  <a:pt x="616" y="364"/>
                </a:lnTo>
                <a:lnTo>
                  <a:pt x="616" y="500"/>
                </a:lnTo>
                <a:lnTo>
                  <a:pt x="619" y="380"/>
                </a:lnTo>
                <a:lnTo>
                  <a:pt x="619" y="411"/>
                </a:lnTo>
                <a:lnTo>
                  <a:pt x="619" y="89"/>
                </a:lnTo>
                <a:lnTo>
                  <a:pt x="619" y="497"/>
                </a:lnTo>
                <a:lnTo>
                  <a:pt x="619" y="294"/>
                </a:lnTo>
                <a:lnTo>
                  <a:pt x="619" y="305"/>
                </a:lnTo>
                <a:lnTo>
                  <a:pt x="621" y="330"/>
                </a:lnTo>
                <a:lnTo>
                  <a:pt x="621" y="464"/>
                </a:lnTo>
                <a:lnTo>
                  <a:pt x="621" y="208"/>
                </a:lnTo>
                <a:lnTo>
                  <a:pt x="621" y="50"/>
                </a:lnTo>
                <a:lnTo>
                  <a:pt x="621" y="530"/>
                </a:lnTo>
                <a:lnTo>
                  <a:pt x="621" y="75"/>
                </a:lnTo>
                <a:lnTo>
                  <a:pt x="624" y="605"/>
                </a:lnTo>
                <a:lnTo>
                  <a:pt x="624" y="297"/>
                </a:lnTo>
                <a:lnTo>
                  <a:pt x="624" y="328"/>
                </a:lnTo>
                <a:lnTo>
                  <a:pt x="624" y="155"/>
                </a:lnTo>
                <a:lnTo>
                  <a:pt x="624" y="339"/>
                </a:lnTo>
                <a:lnTo>
                  <a:pt x="627" y="425"/>
                </a:lnTo>
                <a:lnTo>
                  <a:pt x="627" y="194"/>
                </a:lnTo>
                <a:lnTo>
                  <a:pt x="627" y="567"/>
                </a:lnTo>
                <a:lnTo>
                  <a:pt x="627" y="483"/>
                </a:lnTo>
                <a:lnTo>
                  <a:pt x="627" y="211"/>
                </a:lnTo>
                <a:lnTo>
                  <a:pt x="627" y="314"/>
                </a:lnTo>
                <a:lnTo>
                  <a:pt x="630" y="553"/>
                </a:lnTo>
                <a:lnTo>
                  <a:pt x="630" y="111"/>
                </a:lnTo>
                <a:lnTo>
                  <a:pt x="630" y="497"/>
                </a:lnTo>
                <a:lnTo>
                  <a:pt x="630" y="286"/>
                </a:lnTo>
                <a:lnTo>
                  <a:pt x="630" y="664"/>
                </a:lnTo>
                <a:lnTo>
                  <a:pt x="630" y="36"/>
                </a:lnTo>
                <a:lnTo>
                  <a:pt x="632" y="161"/>
                </a:lnTo>
                <a:lnTo>
                  <a:pt x="632" y="350"/>
                </a:lnTo>
                <a:lnTo>
                  <a:pt x="632" y="675"/>
                </a:lnTo>
                <a:lnTo>
                  <a:pt x="632" y="578"/>
                </a:lnTo>
                <a:lnTo>
                  <a:pt x="632" y="133"/>
                </a:lnTo>
                <a:lnTo>
                  <a:pt x="632" y="55"/>
                </a:lnTo>
                <a:lnTo>
                  <a:pt x="635" y="92"/>
                </a:lnTo>
                <a:lnTo>
                  <a:pt x="635" y="150"/>
                </a:lnTo>
                <a:lnTo>
                  <a:pt x="635" y="158"/>
                </a:lnTo>
                <a:lnTo>
                  <a:pt x="635" y="397"/>
                </a:lnTo>
                <a:lnTo>
                  <a:pt x="635" y="233"/>
                </a:lnTo>
                <a:lnTo>
                  <a:pt x="635" y="172"/>
                </a:lnTo>
                <a:lnTo>
                  <a:pt x="638" y="558"/>
                </a:lnTo>
                <a:lnTo>
                  <a:pt x="638" y="17"/>
                </a:lnTo>
                <a:lnTo>
                  <a:pt x="638" y="450"/>
                </a:lnTo>
                <a:lnTo>
                  <a:pt x="638" y="594"/>
                </a:lnTo>
                <a:lnTo>
                  <a:pt x="638" y="269"/>
                </a:lnTo>
                <a:lnTo>
                  <a:pt x="641" y="233"/>
                </a:lnTo>
                <a:lnTo>
                  <a:pt x="641" y="383"/>
                </a:lnTo>
                <a:lnTo>
                  <a:pt x="641" y="583"/>
                </a:lnTo>
                <a:lnTo>
                  <a:pt x="641" y="608"/>
                </a:lnTo>
                <a:lnTo>
                  <a:pt x="641" y="330"/>
                </a:lnTo>
                <a:lnTo>
                  <a:pt x="641" y="397"/>
                </a:lnTo>
                <a:lnTo>
                  <a:pt x="644" y="308"/>
                </a:lnTo>
                <a:lnTo>
                  <a:pt x="644" y="253"/>
                </a:lnTo>
                <a:lnTo>
                  <a:pt x="644" y="155"/>
                </a:lnTo>
                <a:lnTo>
                  <a:pt x="644" y="44"/>
                </a:lnTo>
                <a:lnTo>
                  <a:pt x="644" y="258"/>
                </a:lnTo>
                <a:lnTo>
                  <a:pt x="644" y="217"/>
                </a:lnTo>
                <a:lnTo>
                  <a:pt x="646" y="630"/>
                </a:lnTo>
                <a:lnTo>
                  <a:pt x="646" y="622"/>
                </a:lnTo>
                <a:lnTo>
                  <a:pt x="646" y="525"/>
                </a:lnTo>
                <a:lnTo>
                  <a:pt x="646" y="644"/>
                </a:lnTo>
                <a:lnTo>
                  <a:pt x="646" y="19"/>
                </a:lnTo>
                <a:lnTo>
                  <a:pt x="646" y="622"/>
                </a:lnTo>
                <a:lnTo>
                  <a:pt x="649" y="203"/>
                </a:lnTo>
                <a:lnTo>
                  <a:pt x="649" y="575"/>
                </a:lnTo>
                <a:lnTo>
                  <a:pt x="649" y="405"/>
                </a:lnTo>
                <a:lnTo>
                  <a:pt x="649" y="633"/>
                </a:lnTo>
                <a:lnTo>
                  <a:pt x="649" y="255"/>
                </a:lnTo>
                <a:lnTo>
                  <a:pt x="652" y="447"/>
                </a:lnTo>
                <a:lnTo>
                  <a:pt x="652" y="30"/>
                </a:lnTo>
                <a:lnTo>
                  <a:pt x="652" y="355"/>
                </a:lnTo>
                <a:lnTo>
                  <a:pt x="652" y="30"/>
                </a:lnTo>
                <a:lnTo>
                  <a:pt x="652" y="172"/>
                </a:lnTo>
                <a:lnTo>
                  <a:pt x="652" y="583"/>
                </a:lnTo>
                <a:lnTo>
                  <a:pt x="655" y="453"/>
                </a:lnTo>
                <a:lnTo>
                  <a:pt x="655" y="639"/>
                </a:lnTo>
                <a:lnTo>
                  <a:pt x="655" y="642"/>
                </a:lnTo>
                <a:lnTo>
                  <a:pt x="655" y="344"/>
                </a:lnTo>
                <a:lnTo>
                  <a:pt x="655" y="267"/>
                </a:lnTo>
                <a:lnTo>
                  <a:pt x="655" y="289"/>
                </a:lnTo>
                <a:lnTo>
                  <a:pt x="657" y="661"/>
                </a:lnTo>
                <a:lnTo>
                  <a:pt x="657" y="294"/>
                </a:lnTo>
                <a:lnTo>
                  <a:pt x="657" y="636"/>
                </a:lnTo>
                <a:lnTo>
                  <a:pt x="657" y="472"/>
                </a:lnTo>
                <a:lnTo>
                  <a:pt x="657" y="58"/>
                </a:lnTo>
                <a:lnTo>
                  <a:pt x="657" y="105"/>
                </a:lnTo>
                <a:lnTo>
                  <a:pt x="660" y="192"/>
                </a:lnTo>
                <a:lnTo>
                  <a:pt x="660" y="528"/>
                </a:lnTo>
                <a:lnTo>
                  <a:pt x="660" y="142"/>
                </a:lnTo>
                <a:lnTo>
                  <a:pt x="660" y="47"/>
                </a:lnTo>
                <a:lnTo>
                  <a:pt x="660" y="330"/>
                </a:lnTo>
                <a:lnTo>
                  <a:pt x="660" y="111"/>
                </a:lnTo>
                <a:lnTo>
                  <a:pt x="663" y="464"/>
                </a:lnTo>
                <a:lnTo>
                  <a:pt x="663" y="358"/>
                </a:lnTo>
                <a:lnTo>
                  <a:pt x="663" y="247"/>
                </a:lnTo>
                <a:lnTo>
                  <a:pt x="663" y="117"/>
                </a:lnTo>
                <a:lnTo>
                  <a:pt x="663" y="405"/>
                </a:lnTo>
                <a:lnTo>
                  <a:pt x="666" y="603"/>
                </a:lnTo>
                <a:lnTo>
                  <a:pt x="666" y="142"/>
                </a:lnTo>
                <a:lnTo>
                  <a:pt x="666" y="394"/>
                </a:lnTo>
                <a:lnTo>
                  <a:pt x="666" y="236"/>
                </a:lnTo>
                <a:lnTo>
                  <a:pt x="666" y="678"/>
                </a:lnTo>
                <a:lnTo>
                  <a:pt x="666" y="272"/>
                </a:lnTo>
                <a:lnTo>
                  <a:pt x="669" y="450"/>
                </a:lnTo>
                <a:lnTo>
                  <a:pt x="669" y="594"/>
                </a:lnTo>
                <a:lnTo>
                  <a:pt x="669" y="28"/>
                </a:lnTo>
                <a:lnTo>
                  <a:pt x="669" y="283"/>
                </a:lnTo>
                <a:lnTo>
                  <a:pt x="669" y="300"/>
                </a:lnTo>
                <a:lnTo>
                  <a:pt x="669" y="158"/>
                </a:lnTo>
                <a:lnTo>
                  <a:pt x="671" y="517"/>
                </a:lnTo>
                <a:lnTo>
                  <a:pt x="671" y="305"/>
                </a:lnTo>
                <a:lnTo>
                  <a:pt x="671" y="175"/>
                </a:lnTo>
                <a:lnTo>
                  <a:pt x="671" y="469"/>
                </a:lnTo>
                <a:lnTo>
                  <a:pt x="671" y="297"/>
                </a:lnTo>
                <a:lnTo>
                  <a:pt x="671" y="261"/>
                </a:lnTo>
                <a:lnTo>
                  <a:pt x="674" y="439"/>
                </a:lnTo>
                <a:lnTo>
                  <a:pt x="674" y="358"/>
                </a:lnTo>
                <a:lnTo>
                  <a:pt x="674" y="486"/>
                </a:lnTo>
                <a:lnTo>
                  <a:pt x="674" y="61"/>
                </a:lnTo>
                <a:lnTo>
                  <a:pt x="674" y="153"/>
                </a:lnTo>
                <a:lnTo>
                  <a:pt x="677" y="205"/>
                </a:lnTo>
                <a:lnTo>
                  <a:pt x="677" y="178"/>
                </a:lnTo>
                <a:lnTo>
                  <a:pt x="677" y="644"/>
                </a:lnTo>
                <a:lnTo>
                  <a:pt x="677" y="272"/>
                </a:lnTo>
                <a:lnTo>
                  <a:pt x="677" y="411"/>
                </a:lnTo>
                <a:lnTo>
                  <a:pt x="677" y="611"/>
                </a:lnTo>
                <a:lnTo>
                  <a:pt x="680" y="592"/>
                </a:lnTo>
                <a:lnTo>
                  <a:pt x="680" y="186"/>
                </a:lnTo>
                <a:lnTo>
                  <a:pt x="680" y="269"/>
                </a:lnTo>
                <a:lnTo>
                  <a:pt x="680" y="389"/>
                </a:lnTo>
                <a:lnTo>
                  <a:pt x="680" y="269"/>
                </a:lnTo>
                <a:lnTo>
                  <a:pt x="680" y="405"/>
                </a:lnTo>
                <a:lnTo>
                  <a:pt x="682" y="30"/>
                </a:lnTo>
                <a:lnTo>
                  <a:pt x="682" y="86"/>
                </a:lnTo>
                <a:lnTo>
                  <a:pt x="682" y="436"/>
                </a:lnTo>
                <a:lnTo>
                  <a:pt x="682" y="200"/>
                </a:lnTo>
                <a:lnTo>
                  <a:pt x="682" y="675"/>
                </a:lnTo>
                <a:lnTo>
                  <a:pt x="682" y="333"/>
                </a:lnTo>
                <a:lnTo>
                  <a:pt x="685" y="680"/>
                </a:lnTo>
                <a:lnTo>
                  <a:pt x="685" y="178"/>
                </a:lnTo>
                <a:lnTo>
                  <a:pt x="685" y="58"/>
                </a:lnTo>
                <a:lnTo>
                  <a:pt x="685" y="439"/>
                </a:lnTo>
                <a:lnTo>
                  <a:pt x="685" y="189"/>
                </a:lnTo>
                <a:lnTo>
                  <a:pt x="688" y="389"/>
                </a:lnTo>
                <a:lnTo>
                  <a:pt x="688" y="569"/>
                </a:lnTo>
                <a:lnTo>
                  <a:pt x="688" y="325"/>
                </a:lnTo>
                <a:lnTo>
                  <a:pt x="688" y="358"/>
                </a:lnTo>
                <a:lnTo>
                  <a:pt x="688" y="467"/>
                </a:lnTo>
                <a:lnTo>
                  <a:pt x="688" y="528"/>
                </a:lnTo>
                <a:lnTo>
                  <a:pt x="691" y="353"/>
                </a:lnTo>
                <a:lnTo>
                  <a:pt x="691" y="130"/>
                </a:lnTo>
                <a:lnTo>
                  <a:pt x="691" y="267"/>
                </a:lnTo>
                <a:lnTo>
                  <a:pt x="691" y="169"/>
                </a:lnTo>
                <a:lnTo>
                  <a:pt x="691" y="603"/>
                </a:lnTo>
                <a:lnTo>
                  <a:pt x="691" y="100"/>
                </a:lnTo>
                <a:lnTo>
                  <a:pt x="694" y="358"/>
                </a:lnTo>
                <a:lnTo>
                  <a:pt x="694" y="472"/>
                </a:lnTo>
                <a:lnTo>
                  <a:pt x="694" y="611"/>
                </a:lnTo>
                <a:lnTo>
                  <a:pt x="694" y="250"/>
                </a:lnTo>
                <a:lnTo>
                  <a:pt x="694" y="411"/>
                </a:lnTo>
                <a:lnTo>
                  <a:pt x="694" y="78"/>
                </a:lnTo>
                <a:lnTo>
                  <a:pt x="696" y="89"/>
                </a:lnTo>
                <a:lnTo>
                  <a:pt x="696" y="467"/>
                </a:lnTo>
                <a:lnTo>
                  <a:pt x="696" y="150"/>
                </a:lnTo>
                <a:lnTo>
                  <a:pt x="696" y="619"/>
                </a:lnTo>
                <a:lnTo>
                  <a:pt x="696" y="139"/>
                </a:lnTo>
                <a:lnTo>
                  <a:pt x="696" y="642"/>
                </a:lnTo>
                <a:lnTo>
                  <a:pt x="699" y="628"/>
                </a:lnTo>
                <a:lnTo>
                  <a:pt x="699" y="75"/>
                </a:lnTo>
                <a:lnTo>
                  <a:pt x="699" y="558"/>
                </a:lnTo>
                <a:lnTo>
                  <a:pt x="699" y="564"/>
                </a:lnTo>
                <a:lnTo>
                  <a:pt x="699" y="78"/>
                </a:lnTo>
                <a:lnTo>
                  <a:pt x="702" y="494"/>
                </a:lnTo>
                <a:lnTo>
                  <a:pt x="702" y="114"/>
                </a:lnTo>
                <a:lnTo>
                  <a:pt x="702" y="678"/>
                </a:lnTo>
                <a:lnTo>
                  <a:pt x="702" y="158"/>
                </a:lnTo>
                <a:lnTo>
                  <a:pt x="702" y="550"/>
                </a:lnTo>
                <a:lnTo>
                  <a:pt x="702" y="292"/>
                </a:lnTo>
                <a:lnTo>
                  <a:pt x="705" y="489"/>
                </a:lnTo>
                <a:lnTo>
                  <a:pt x="705" y="625"/>
                </a:lnTo>
                <a:lnTo>
                  <a:pt x="705" y="122"/>
                </a:lnTo>
                <a:lnTo>
                  <a:pt x="705" y="555"/>
                </a:lnTo>
                <a:lnTo>
                  <a:pt x="705" y="550"/>
                </a:lnTo>
                <a:lnTo>
                  <a:pt x="705" y="230"/>
                </a:lnTo>
                <a:lnTo>
                  <a:pt x="707" y="486"/>
                </a:lnTo>
                <a:lnTo>
                  <a:pt x="707" y="617"/>
                </a:lnTo>
                <a:lnTo>
                  <a:pt x="707" y="455"/>
                </a:lnTo>
                <a:lnTo>
                  <a:pt x="707" y="247"/>
                </a:lnTo>
                <a:lnTo>
                  <a:pt x="707" y="308"/>
                </a:lnTo>
                <a:lnTo>
                  <a:pt x="707" y="155"/>
                </a:lnTo>
                <a:lnTo>
                  <a:pt x="710" y="603"/>
                </a:lnTo>
                <a:lnTo>
                  <a:pt x="710" y="169"/>
                </a:lnTo>
                <a:lnTo>
                  <a:pt x="710" y="358"/>
                </a:lnTo>
                <a:lnTo>
                  <a:pt x="710" y="636"/>
                </a:lnTo>
                <a:lnTo>
                  <a:pt x="710" y="689"/>
                </a:lnTo>
                <a:lnTo>
                  <a:pt x="713" y="311"/>
                </a:lnTo>
                <a:lnTo>
                  <a:pt x="713" y="347"/>
                </a:lnTo>
                <a:lnTo>
                  <a:pt x="713" y="500"/>
                </a:lnTo>
                <a:lnTo>
                  <a:pt x="713" y="353"/>
                </a:lnTo>
                <a:lnTo>
                  <a:pt x="713" y="39"/>
                </a:lnTo>
                <a:lnTo>
                  <a:pt x="713" y="258"/>
                </a:lnTo>
                <a:lnTo>
                  <a:pt x="716" y="178"/>
                </a:lnTo>
                <a:lnTo>
                  <a:pt x="716" y="628"/>
                </a:lnTo>
                <a:lnTo>
                  <a:pt x="716" y="411"/>
                </a:lnTo>
                <a:lnTo>
                  <a:pt x="716" y="289"/>
                </a:lnTo>
                <a:lnTo>
                  <a:pt x="716" y="703"/>
                </a:lnTo>
                <a:lnTo>
                  <a:pt x="716" y="497"/>
                </a:lnTo>
                <a:lnTo>
                  <a:pt x="719" y="175"/>
                </a:lnTo>
                <a:lnTo>
                  <a:pt x="719" y="550"/>
                </a:lnTo>
                <a:lnTo>
                  <a:pt x="719" y="372"/>
                </a:lnTo>
                <a:lnTo>
                  <a:pt x="719" y="383"/>
                </a:lnTo>
                <a:lnTo>
                  <a:pt x="719" y="314"/>
                </a:lnTo>
                <a:lnTo>
                  <a:pt x="719" y="478"/>
                </a:lnTo>
                <a:lnTo>
                  <a:pt x="721" y="205"/>
                </a:lnTo>
                <a:lnTo>
                  <a:pt x="721" y="536"/>
                </a:lnTo>
                <a:lnTo>
                  <a:pt x="721" y="147"/>
                </a:lnTo>
                <a:lnTo>
                  <a:pt x="721" y="180"/>
                </a:lnTo>
                <a:lnTo>
                  <a:pt x="721" y="447"/>
                </a:lnTo>
                <a:lnTo>
                  <a:pt x="721" y="622"/>
                </a:lnTo>
                <a:lnTo>
                  <a:pt x="724" y="703"/>
                </a:lnTo>
                <a:lnTo>
                  <a:pt x="724" y="700"/>
                </a:lnTo>
                <a:lnTo>
                  <a:pt x="724" y="328"/>
                </a:lnTo>
                <a:lnTo>
                  <a:pt x="724" y="372"/>
                </a:lnTo>
                <a:lnTo>
                  <a:pt x="724" y="242"/>
                </a:lnTo>
                <a:lnTo>
                  <a:pt x="727" y="678"/>
                </a:lnTo>
                <a:lnTo>
                  <a:pt x="727" y="422"/>
                </a:lnTo>
                <a:lnTo>
                  <a:pt x="727" y="447"/>
                </a:lnTo>
                <a:lnTo>
                  <a:pt x="727" y="350"/>
                </a:lnTo>
                <a:lnTo>
                  <a:pt x="727" y="622"/>
                </a:lnTo>
                <a:lnTo>
                  <a:pt x="727" y="386"/>
                </a:lnTo>
                <a:lnTo>
                  <a:pt x="730" y="433"/>
                </a:lnTo>
                <a:lnTo>
                  <a:pt x="730" y="117"/>
                </a:lnTo>
                <a:lnTo>
                  <a:pt x="730" y="397"/>
                </a:lnTo>
                <a:lnTo>
                  <a:pt x="730" y="492"/>
                </a:lnTo>
                <a:lnTo>
                  <a:pt x="730" y="58"/>
                </a:lnTo>
                <a:lnTo>
                  <a:pt x="730" y="655"/>
                </a:lnTo>
                <a:lnTo>
                  <a:pt x="732" y="94"/>
                </a:lnTo>
                <a:lnTo>
                  <a:pt x="732" y="494"/>
                </a:lnTo>
                <a:lnTo>
                  <a:pt x="732" y="203"/>
                </a:lnTo>
                <a:lnTo>
                  <a:pt x="732" y="161"/>
                </a:lnTo>
                <a:lnTo>
                  <a:pt x="732" y="705"/>
                </a:lnTo>
                <a:lnTo>
                  <a:pt x="732" y="189"/>
                </a:lnTo>
                <a:lnTo>
                  <a:pt x="735" y="480"/>
                </a:lnTo>
                <a:lnTo>
                  <a:pt x="735" y="239"/>
                </a:lnTo>
                <a:lnTo>
                  <a:pt x="735" y="533"/>
                </a:lnTo>
                <a:lnTo>
                  <a:pt x="735" y="411"/>
                </a:lnTo>
                <a:lnTo>
                  <a:pt x="735" y="408"/>
                </a:lnTo>
                <a:lnTo>
                  <a:pt x="738" y="336"/>
                </a:lnTo>
                <a:lnTo>
                  <a:pt x="738" y="511"/>
                </a:lnTo>
                <a:lnTo>
                  <a:pt x="738" y="578"/>
                </a:lnTo>
                <a:lnTo>
                  <a:pt x="738" y="664"/>
                </a:lnTo>
                <a:lnTo>
                  <a:pt x="738" y="378"/>
                </a:lnTo>
                <a:lnTo>
                  <a:pt x="738" y="558"/>
                </a:lnTo>
                <a:lnTo>
                  <a:pt x="741" y="350"/>
                </a:lnTo>
                <a:lnTo>
                  <a:pt x="741" y="269"/>
                </a:lnTo>
                <a:lnTo>
                  <a:pt x="741" y="155"/>
                </a:lnTo>
                <a:lnTo>
                  <a:pt x="741" y="714"/>
                </a:lnTo>
                <a:lnTo>
                  <a:pt x="741" y="694"/>
                </a:lnTo>
                <a:lnTo>
                  <a:pt x="741" y="83"/>
                </a:lnTo>
                <a:lnTo>
                  <a:pt x="743" y="675"/>
                </a:lnTo>
                <a:lnTo>
                  <a:pt x="743" y="305"/>
                </a:lnTo>
                <a:lnTo>
                  <a:pt x="743" y="661"/>
                </a:lnTo>
                <a:lnTo>
                  <a:pt x="743" y="700"/>
                </a:lnTo>
                <a:lnTo>
                  <a:pt x="743" y="133"/>
                </a:lnTo>
                <a:lnTo>
                  <a:pt x="743" y="361"/>
                </a:lnTo>
                <a:lnTo>
                  <a:pt x="746" y="289"/>
                </a:lnTo>
                <a:lnTo>
                  <a:pt x="746" y="658"/>
                </a:lnTo>
                <a:lnTo>
                  <a:pt x="746" y="333"/>
                </a:lnTo>
                <a:lnTo>
                  <a:pt x="746" y="244"/>
                </a:lnTo>
                <a:lnTo>
                  <a:pt x="746" y="392"/>
                </a:lnTo>
                <a:lnTo>
                  <a:pt x="746" y="292"/>
                </a:lnTo>
                <a:lnTo>
                  <a:pt x="749" y="244"/>
                </a:lnTo>
                <a:lnTo>
                  <a:pt x="749" y="375"/>
                </a:lnTo>
                <a:lnTo>
                  <a:pt x="749" y="636"/>
                </a:lnTo>
                <a:lnTo>
                  <a:pt x="749" y="614"/>
                </a:lnTo>
                <a:lnTo>
                  <a:pt x="749" y="525"/>
                </a:lnTo>
                <a:lnTo>
                  <a:pt x="752" y="594"/>
                </a:lnTo>
                <a:lnTo>
                  <a:pt x="752" y="119"/>
                </a:lnTo>
                <a:lnTo>
                  <a:pt x="752" y="480"/>
                </a:lnTo>
                <a:lnTo>
                  <a:pt x="752" y="122"/>
                </a:lnTo>
                <a:lnTo>
                  <a:pt x="752" y="197"/>
                </a:lnTo>
                <a:lnTo>
                  <a:pt x="752" y="383"/>
                </a:lnTo>
                <a:lnTo>
                  <a:pt x="755" y="422"/>
                </a:lnTo>
                <a:lnTo>
                  <a:pt x="755" y="503"/>
                </a:lnTo>
                <a:lnTo>
                  <a:pt x="755" y="175"/>
                </a:lnTo>
                <a:lnTo>
                  <a:pt x="755" y="383"/>
                </a:lnTo>
                <a:lnTo>
                  <a:pt x="755" y="375"/>
                </a:lnTo>
                <a:lnTo>
                  <a:pt x="755" y="464"/>
                </a:lnTo>
                <a:lnTo>
                  <a:pt x="757" y="675"/>
                </a:lnTo>
                <a:lnTo>
                  <a:pt x="757" y="253"/>
                </a:lnTo>
                <a:lnTo>
                  <a:pt x="757" y="544"/>
                </a:lnTo>
                <a:lnTo>
                  <a:pt x="757" y="583"/>
                </a:lnTo>
                <a:lnTo>
                  <a:pt x="757" y="478"/>
                </a:lnTo>
                <a:lnTo>
                  <a:pt x="757" y="314"/>
                </a:lnTo>
                <a:lnTo>
                  <a:pt x="760" y="458"/>
                </a:lnTo>
                <a:lnTo>
                  <a:pt x="760" y="433"/>
                </a:lnTo>
                <a:lnTo>
                  <a:pt x="760" y="411"/>
                </a:lnTo>
                <a:lnTo>
                  <a:pt x="760" y="147"/>
                </a:lnTo>
                <a:lnTo>
                  <a:pt x="760" y="275"/>
                </a:lnTo>
                <a:lnTo>
                  <a:pt x="763" y="639"/>
                </a:lnTo>
                <a:lnTo>
                  <a:pt x="763" y="480"/>
                </a:lnTo>
                <a:lnTo>
                  <a:pt x="763" y="55"/>
                </a:lnTo>
                <a:lnTo>
                  <a:pt x="763" y="128"/>
                </a:lnTo>
                <a:lnTo>
                  <a:pt x="763" y="355"/>
                </a:lnTo>
                <a:lnTo>
                  <a:pt x="763" y="714"/>
                </a:lnTo>
                <a:lnTo>
                  <a:pt x="766" y="272"/>
                </a:lnTo>
                <a:lnTo>
                  <a:pt x="766" y="233"/>
                </a:lnTo>
                <a:lnTo>
                  <a:pt x="766" y="725"/>
                </a:lnTo>
                <a:lnTo>
                  <a:pt x="766" y="197"/>
                </a:lnTo>
                <a:lnTo>
                  <a:pt x="766" y="122"/>
                </a:lnTo>
                <a:lnTo>
                  <a:pt x="766" y="119"/>
                </a:lnTo>
                <a:lnTo>
                  <a:pt x="768" y="64"/>
                </a:lnTo>
                <a:lnTo>
                  <a:pt x="768" y="544"/>
                </a:lnTo>
                <a:lnTo>
                  <a:pt x="768" y="67"/>
                </a:lnTo>
                <a:lnTo>
                  <a:pt x="768" y="380"/>
                </a:lnTo>
                <a:lnTo>
                  <a:pt x="768" y="122"/>
                </a:lnTo>
                <a:lnTo>
                  <a:pt x="768" y="247"/>
                </a:lnTo>
                <a:lnTo>
                  <a:pt x="771" y="172"/>
                </a:lnTo>
                <a:lnTo>
                  <a:pt x="771" y="94"/>
                </a:lnTo>
                <a:lnTo>
                  <a:pt x="771" y="447"/>
                </a:lnTo>
                <a:lnTo>
                  <a:pt x="771" y="108"/>
                </a:lnTo>
                <a:lnTo>
                  <a:pt x="771" y="569"/>
                </a:lnTo>
                <a:lnTo>
                  <a:pt x="774" y="286"/>
                </a:lnTo>
                <a:lnTo>
                  <a:pt x="774" y="394"/>
                </a:lnTo>
                <a:lnTo>
                  <a:pt x="774" y="386"/>
                </a:lnTo>
                <a:lnTo>
                  <a:pt x="774" y="714"/>
                </a:lnTo>
                <a:lnTo>
                  <a:pt x="774" y="261"/>
                </a:lnTo>
                <a:lnTo>
                  <a:pt x="774" y="267"/>
                </a:lnTo>
                <a:lnTo>
                  <a:pt x="777" y="455"/>
                </a:lnTo>
                <a:lnTo>
                  <a:pt x="777" y="55"/>
                </a:lnTo>
                <a:lnTo>
                  <a:pt x="777" y="619"/>
                </a:lnTo>
                <a:lnTo>
                  <a:pt x="777" y="83"/>
                </a:lnTo>
                <a:lnTo>
                  <a:pt x="777" y="711"/>
                </a:lnTo>
                <a:lnTo>
                  <a:pt x="777" y="647"/>
                </a:lnTo>
                <a:lnTo>
                  <a:pt x="780" y="64"/>
                </a:lnTo>
                <a:lnTo>
                  <a:pt x="780" y="480"/>
                </a:lnTo>
                <a:lnTo>
                  <a:pt x="780" y="625"/>
                </a:lnTo>
                <a:lnTo>
                  <a:pt x="780" y="255"/>
                </a:lnTo>
                <a:lnTo>
                  <a:pt x="780" y="325"/>
                </a:lnTo>
                <a:lnTo>
                  <a:pt x="780" y="208"/>
                </a:lnTo>
                <a:lnTo>
                  <a:pt x="782" y="389"/>
                </a:lnTo>
                <a:lnTo>
                  <a:pt x="782" y="189"/>
                </a:lnTo>
                <a:lnTo>
                  <a:pt x="782" y="69"/>
                </a:lnTo>
                <a:lnTo>
                  <a:pt x="782" y="494"/>
                </a:lnTo>
                <a:lnTo>
                  <a:pt x="782" y="283"/>
                </a:lnTo>
                <a:lnTo>
                  <a:pt x="782" y="192"/>
                </a:lnTo>
                <a:lnTo>
                  <a:pt x="785" y="86"/>
                </a:lnTo>
                <a:lnTo>
                  <a:pt x="785" y="242"/>
                </a:lnTo>
                <a:lnTo>
                  <a:pt x="785" y="247"/>
                </a:lnTo>
                <a:lnTo>
                  <a:pt x="785" y="58"/>
                </a:lnTo>
                <a:lnTo>
                  <a:pt x="785" y="292"/>
                </a:lnTo>
                <a:lnTo>
                  <a:pt x="788" y="142"/>
                </a:lnTo>
                <a:lnTo>
                  <a:pt x="788" y="72"/>
                </a:lnTo>
                <a:lnTo>
                  <a:pt x="788" y="394"/>
                </a:lnTo>
                <a:lnTo>
                  <a:pt x="788" y="403"/>
                </a:lnTo>
                <a:lnTo>
                  <a:pt x="788" y="336"/>
                </a:lnTo>
                <a:lnTo>
                  <a:pt x="788" y="322"/>
                </a:lnTo>
                <a:lnTo>
                  <a:pt x="791" y="342"/>
                </a:lnTo>
                <a:lnTo>
                  <a:pt x="791" y="325"/>
                </a:lnTo>
                <a:lnTo>
                  <a:pt x="791" y="411"/>
                </a:lnTo>
                <a:lnTo>
                  <a:pt x="791" y="550"/>
                </a:lnTo>
                <a:lnTo>
                  <a:pt x="791" y="414"/>
                </a:lnTo>
                <a:lnTo>
                  <a:pt x="791" y="297"/>
                </a:lnTo>
                <a:lnTo>
                  <a:pt x="793" y="355"/>
                </a:lnTo>
                <a:lnTo>
                  <a:pt x="793" y="119"/>
                </a:lnTo>
                <a:lnTo>
                  <a:pt x="793" y="250"/>
                </a:lnTo>
                <a:lnTo>
                  <a:pt x="793" y="347"/>
                </a:lnTo>
                <a:lnTo>
                  <a:pt x="793" y="594"/>
                </a:lnTo>
                <a:lnTo>
                  <a:pt x="793" y="230"/>
                </a:lnTo>
                <a:lnTo>
                  <a:pt x="796" y="661"/>
                </a:lnTo>
                <a:lnTo>
                  <a:pt x="796" y="653"/>
                </a:lnTo>
                <a:lnTo>
                  <a:pt x="796" y="125"/>
                </a:lnTo>
                <a:lnTo>
                  <a:pt x="796" y="230"/>
                </a:lnTo>
                <a:lnTo>
                  <a:pt x="796" y="222"/>
                </a:lnTo>
                <a:lnTo>
                  <a:pt x="799" y="664"/>
                </a:lnTo>
                <a:lnTo>
                  <a:pt x="799" y="503"/>
                </a:lnTo>
                <a:lnTo>
                  <a:pt x="799" y="358"/>
                </a:lnTo>
                <a:lnTo>
                  <a:pt x="799" y="203"/>
                </a:lnTo>
                <a:lnTo>
                  <a:pt x="799" y="186"/>
                </a:lnTo>
                <a:lnTo>
                  <a:pt x="799" y="667"/>
                </a:lnTo>
                <a:lnTo>
                  <a:pt x="802" y="133"/>
                </a:lnTo>
                <a:lnTo>
                  <a:pt x="802" y="703"/>
                </a:lnTo>
                <a:lnTo>
                  <a:pt x="802" y="164"/>
                </a:lnTo>
                <a:lnTo>
                  <a:pt x="802" y="642"/>
                </a:lnTo>
                <a:lnTo>
                  <a:pt x="802" y="267"/>
                </a:lnTo>
                <a:lnTo>
                  <a:pt x="802" y="97"/>
                </a:lnTo>
                <a:lnTo>
                  <a:pt x="805" y="550"/>
                </a:lnTo>
                <a:lnTo>
                  <a:pt x="805" y="497"/>
                </a:lnTo>
                <a:lnTo>
                  <a:pt x="805" y="605"/>
                </a:lnTo>
                <a:lnTo>
                  <a:pt x="805" y="289"/>
                </a:lnTo>
                <a:lnTo>
                  <a:pt x="805" y="439"/>
                </a:lnTo>
                <a:lnTo>
                  <a:pt x="805" y="489"/>
                </a:lnTo>
                <a:lnTo>
                  <a:pt x="807" y="622"/>
                </a:lnTo>
                <a:lnTo>
                  <a:pt x="807" y="403"/>
                </a:lnTo>
                <a:lnTo>
                  <a:pt x="807" y="519"/>
                </a:lnTo>
                <a:lnTo>
                  <a:pt x="807" y="453"/>
                </a:lnTo>
                <a:lnTo>
                  <a:pt x="807" y="350"/>
                </a:lnTo>
                <a:lnTo>
                  <a:pt x="807" y="142"/>
                </a:lnTo>
                <a:lnTo>
                  <a:pt x="810" y="417"/>
                </a:lnTo>
                <a:lnTo>
                  <a:pt x="810" y="650"/>
                </a:lnTo>
                <a:lnTo>
                  <a:pt x="810" y="247"/>
                </a:lnTo>
                <a:lnTo>
                  <a:pt x="810" y="203"/>
                </a:lnTo>
                <a:lnTo>
                  <a:pt x="810" y="353"/>
                </a:lnTo>
                <a:lnTo>
                  <a:pt x="813" y="97"/>
                </a:lnTo>
                <a:lnTo>
                  <a:pt x="813" y="133"/>
                </a:lnTo>
                <a:lnTo>
                  <a:pt x="813" y="303"/>
                </a:lnTo>
                <a:lnTo>
                  <a:pt x="813" y="322"/>
                </a:lnTo>
                <a:lnTo>
                  <a:pt x="813" y="561"/>
                </a:lnTo>
                <a:lnTo>
                  <a:pt x="813" y="536"/>
                </a:lnTo>
                <a:lnTo>
                  <a:pt x="816" y="608"/>
                </a:lnTo>
                <a:lnTo>
                  <a:pt x="816" y="722"/>
                </a:lnTo>
                <a:lnTo>
                  <a:pt x="816" y="114"/>
                </a:lnTo>
                <a:lnTo>
                  <a:pt x="816" y="539"/>
                </a:lnTo>
                <a:lnTo>
                  <a:pt x="816" y="561"/>
                </a:lnTo>
                <a:lnTo>
                  <a:pt x="816" y="453"/>
                </a:lnTo>
                <a:lnTo>
                  <a:pt x="818" y="97"/>
                </a:lnTo>
                <a:lnTo>
                  <a:pt x="818" y="594"/>
                </a:lnTo>
                <a:lnTo>
                  <a:pt x="818" y="553"/>
                </a:lnTo>
                <a:lnTo>
                  <a:pt x="818" y="483"/>
                </a:lnTo>
                <a:lnTo>
                  <a:pt x="818" y="700"/>
                </a:lnTo>
                <a:lnTo>
                  <a:pt x="818" y="564"/>
                </a:lnTo>
                <a:lnTo>
                  <a:pt x="821" y="394"/>
                </a:lnTo>
                <a:lnTo>
                  <a:pt x="821" y="317"/>
                </a:lnTo>
                <a:lnTo>
                  <a:pt x="821" y="172"/>
                </a:lnTo>
                <a:lnTo>
                  <a:pt x="821" y="139"/>
                </a:lnTo>
                <a:lnTo>
                  <a:pt x="821" y="633"/>
                </a:lnTo>
                <a:lnTo>
                  <a:pt x="824" y="422"/>
                </a:lnTo>
                <a:lnTo>
                  <a:pt x="824" y="594"/>
                </a:lnTo>
                <a:lnTo>
                  <a:pt x="824" y="164"/>
                </a:lnTo>
                <a:lnTo>
                  <a:pt x="824" y="639"/>
                </a:lnTo>
                <a:lnTo>
                  <a:pt x="824" y="683"/>
                </a:lnTo>
                <a:lnTo>
                  <a:pt x="824" y="694"/>
                </a:lnTo>
                <a:lnTo>
                  <a:pt x="827" y="67"/>
                </a:lnTo>
                <a:lnTo>
                  <a:pt x="827" y="455"/>
                </a:lnTo>
                <a:lnTo>
                  <a:pt x="827" y="442"/>
                </a:lnTo>
                <a:lnTo>
                  <a:pt x="827" y="142"/>
                </a:lnTo>
                <a:lnTo>
                  <a:pt x="827" y="161"/>
                </a:lnTo>
                <a:lnTo>
                  <a:pt x="827" y="469"/>
                </a:lnTo>
                <a:lnTo>
                  <a:pt x="830" y="303"/>
                </a:lnTo>
                <a:lnTo>
                  <a:pt x="830" y="483"/>
                </a:lnTo>
                <a:lnTo>
                  <a:pt x="830" y="236"/>
                </a:lnTo>
                <a:lnTo>
                  <a:pt x="830" y="575"/>
                </a:lnTo>
                <a:lnTo>
                  <a:pt x="830" y="105"/>
                </a:lnTo>
                <a:lnTo>
                  <a:pt x="830" y="211"/>
                </a:lnTo>
                <a:lnTo>
                  <a:pt x="832" y="100"/>
                </a:lnTo>
                <a:lnTo>
                  <a:pt x="832" y="164"/>
                </a:lnTo>
                <a:lnTo>
                  <a:pt x="832" y="655"/>
                </a:lnTo>
                <a:lnTo>
                  <a:pt x="832" y="230"/>
                </a:lnTo>
                <a:lnTo>
                  <a:pt x="832" y="72"/>
                </a:lnTo>
                <a:lnTo>
                  <a:pt x="835" y="444"/>
                </a:lnTo>
                <a:lnTo>
                  <a:pt x="835" y="600"/>
                </a:lnTo>
                <a:lnTo>
                  <a:pt x="835" y="594"/>
                </a:lnTo>
                <a:lnTo>
                  <a:pt x="835" y="117"/>
                </a:lnTo>
                <a:lnTo>
                  <a:pt x="835" y="236"/>
                </a:lnTo>
                <a:lnTo>
                  <a:pt x="835" y="489"/>
                </a:lnTo>
                <a:lnTo>
                  <a:pt x="838" y="289"/>
                </a:lnTo>
                <a:lnTo>
                  <a:pt x="838" y="480"/>
                </a:lnTo>
                <a:lnTo>
                  <a:pt x="838" y="403"/>
                </a:lnTo>
                <a:lnTo>
                  <a:pt x="838" y="467"/>
                </a:lnTo>
                <a:lnTo>
                  <a:pt x="838" y="367"/>
                </a:lnTo>
                <a:lnTo>
                  <a:pt x="838" y="436"/>
                </a:lnTo>
                <a:lnTo>
                  <a:pt x="841" y="255"/>
                </a:lnTo>
                <a:lnTo>
                  <a:pt x="841" y="492"/>
                </a:lnTo>
                <a:lnTo>
                  <a:pt x="841" y="453"/>
                </a:lnTo>
                <a:lnTo>
                  <a:pt x="841" y="253"/>
                </a:lnTo>
                <a:lnTo>
                  <a:pt x="841" y="475"/>
                </a:lnTo>
                <a:lnTo>
                  <a:pt x="843" y="419"/>
                </a:lnTo>
                <a:lnTo>
                  <a:pt x="843" y="472"/>
                </a:lnTo>
                <a:lnTo>
                  <a:pt x="843" y="358"/>
                </a:lnTo>
                <a:lnTo>
                  <a:pt x="843" y="94"/>
                </a:lnTo>
                <a:lnTo>
                  <a:pt x="843" y="217"/>
                </a:lnTo>
                <a:lnTo>
                  <a:pt x="843" y="528"/>
                </a:lnTo>
                <a:lnTo>
                  <a:pt x="846" y="436"/>
                </a:lnTo>
                <a:lnTo>
                  <a:pt x="846" y="244"/>
                </a:lnTo>
                <a:lnTo>
                  <a:pt x="846" y="644"/>
                </a:lnTo>
                <a:lnTo>
                  <a:pt x="846" y="525"/>
                </a:lnTo>
                <a:lnTo>
                  <a:pt x="846" y="708"/>
                </a:lnTo>
                <a:lnTo>
                  <a:pt x="849" y="567"/>
                </a:lnTo>
                <a:lnTo>
                  <a:pt x="849" y="294"/>
                </a:lnTo>
                <a:lnTo>
                  <a:pt x="849" y="330"/>
                </a:lnTo>
                <a:lnTo>
                  <a:pt x="849" y="605"/>
                </a:lnTo>
                <a:lnTo>
                  <a:pt x="849" y="353"/>
                </a:lnTo>
                <a:lnTo>
                  <a:pt x="849" y="380"/>
                </a:lnTo>
                <a:lnTo>
                  <a:pt x="852" y="114"/>
                </a:lnTo>
                <a:lnTo>
                  <a:pt x="852" y="680"/>
                </a:lnTo>
                <a:lnTo>
                  <a:pt x="852" y="150"/>
                </a:lnTo>
                <a:lnTo>
                  <a:pt x="852" y="211"/>
                </a:lnTo>
                <a:lnTo>
                  <a:pt x="852" y="605"/>
                </a:lnTo>
                <a:lnTo>
                  <a:pt x="852" y="405"/>
                </a:lnTo>
                <a:lnTo>
                  <a:pt x="854" y="183"/>
                </a:lnTo>
                <a:lnTo>
                  <a:pt x="854" y="194"/>
                </a:lnTo>
                <a:lnTo>
                  <a:pt x="854" y="86"/>
                </a:lnTo>
                <a:lnTo>
                  <a:pt x="854" y="128"/>
                </a:lnTo>
                <a:lnTo>
                  <a:pt x="854" y="369"/>
                </a:lnTo>
                <a:lnTo>
                  <a:pt x="854" y="589"/>
                </a:lnTo>
                <a:lnTo>
                  <a:pt x="857" y="625"/>
                </a:lnTo>
                <a:lnTo>
                  <a:pt x="857" y="486"/>
                </a:lnTo>
                <a:lnTo>
                  <a:pt x="857" y="386"/>
                </a:lnTo>
                <a:lnTo>
                  <a:pt x="857" y="583"/>
                </a:lnTo>
                <a:lnTo>
                  <a:pt x="857" y="219"/>
                </a:lnTo>
                <a:lnTo>
                  <a:pt x="860" y="86"/>
                </a:lnTo>
                <a:lnTo>
                  <a:pt x="860" y="522"/>
                </a:lnTo>
                <a:lnTo>
                  <a:pt x="860" y="200"/>
                </a:lnTo>
                <a:lnTo>
                  <a:pt x="860" y="261"/>
                </a:lnTo>
                <a:lnTo>
                  <a:pt x="860" y="300"/>
                </a:lnTo>
                <a:lnTo>
                  <a:pt x="860" y="211"/>
                </a:lnTo>
                <a:lnTo>
                  <a:pt x="863" y="300"/>
                </a:lnTo>
                <a:lnTo>
                  <a:pt x="863" y="261"/>
                </a:lnTo>
                <a:lnTo>
                  <a:pt x="863" y="405"/>
                </a:lnTo>
                <a:lnTo>
                  <a:pt x="863" y="555"/>
                </a:lnTo>
                <a:lnTo>
                  <a:pt x="863" y="361"/>
                </a:lnTo>
                <a:lnTo>
                  <a:pt x="863" y="180"/>
                </a:lnTo>
                <a:lnTo>
                  <a:pt x="866" y="114"/>
                </a:lnTo>
                <a:lnTo>
                  <a:pt x="866" y="478"/>
                </a:lnTo>
                <a:lnTo>
                  <a:pt x="866" y="192"/>
                </a:lnTo>
                <a:lnTo>
                  <a:pt x="866" y="672"/>
                </a:lnTo>
                <a:lnTo>
                  <a:pt x="866" y="294"/>
                </a:lnTo>
                <a:lnTo>
                  <a:pt x="866" y="525"/>
                </a:lnTo>
                <a:lnTo>
                  <a:pt x="868" y="455"/>
                </a:lnTo>
                <a:lnTo>
                  <a:pt x="868" y="680"/>
                </a:lnTo>
                <a:lnTo>
                  <a:pt x="868" y="686"/>
                </a:lnTo>
                <a:lnTo>
                  <a:pt x="868" y="303"/>
                </a:lnTo>
                <a:lnTo>
                  <a:pt x="868" y="133"/>
                </a:lnTo>
                <a:lnTo>
                  <a:pt x="868" y="739"/>
                </a:lnTo>
                <a:lnTo>
                  <a:pt x="871" y="325"/>
                </a:lnTo>
                <a:lnTo>
                  <a:pt x="871" y="289"/>
                </a:lnTo>
                <a:lnTo>
                  <a:pt x="871" y="192"/>
                </a:lnTo>
                <a:lnTo>
                  <a:pt x="871" y="239"/>
                </a:lnTo>
                <a:lnTo>
                  <a:pt x="871" y="628"/>
                </a:lnTo>
                <a:lnTo>
                  <a:pt x="874" y="655"/>
                </a:lnTo>
                <a:lnTo>
                  <a:pt x="874" y="475"/>
                </a:lnTo>
                <a:lnTo>
                  <a:pt x="874" y="380"/>
                </a:lnTo>
                <a:lnTo>
                  <a:pt x="874" y="228"/>
                </a:lnTo>
                <a:lnTo>
                  <a:pt x="874" y="317"/>
                </a:lnTo>
                <a:lnTo>
                  <a:pt x="874" y="180"/>
                </a:lnTo>
                <a:lnTo>
                  <a:pt x="877" y="253"/>
                </a:lnTo>
                <a:lnTo>
                  <a:pt x="877" y="672"/>
                </a:lnTo>
                <a:lnTo>
                  <a:pt x="877" y="508"/>
                </a:lnTo>
                <a:lnTo>
                  <a:pt x="877" y="405"/>
                </a:lnTo>
                <a:lnTo>
                  <a:pt x="877" y="144"/>
                </a:lnTo>
                <a:lnTo>
                  <a:pt x="877" y="455"/>
                </a:lnTo>
                <a:lnTo>
                  <a:pt x="879" y="403"/>
                </a:lnTo>
                <a:lnTo>
                  <a:pt x="879" y="700"/>
                </a:lnTo>
                <a:lnTo>
                  <a:pt x="879" y="703"/>
                </a:lnTo>
                <a:lnTo>
                  <a:pt x="879" y="328"/>
                </a:lnTo>
                <a:lnTo>
                  <a:pt x="879" y="536"/>
                </a:lnTo>
                <a:lnTo>
                  <a:pt x="879" y="400"/>
                </a:lnTo>
                <a:lnTo>
                  <a:pt x="882" y="267"/>
                </a:lnTo>
                <a:lnTo>
                  <a:pt x="882" y="625"/>
                </a:lnTo>
                <a:lnTo>
                  <a:pt x="882" y="542"/>
                </a:lnTo>
                <a:lnTo>
                  <a:pt x="882" y="439"/>
                </a:lnTo>
                <a:lnTo>
                  <a:pt x="882" y="589"/>
                </a:lnTo>
                <a:lnTo>
                  <a:pt x="885" y="472"/>
                </a:lnTo>
                <a:lnTo>
                  <a:pt x="885" y="314"/>
                </a:lnTo>
                <a:lnTo>
                  <a:pt x="885" y="597"/>
                </a:lnTo>
                <a:lnTo>
                  <a:pt x="885" y="122"/>
                </a:lnTo>
                <a:lnTo>
                  <a:pt x="885" y="392"/>
                </a:lnTo>
                <a:lnTo>
                  <a:pt x="885" y="528"/>
                </a:lnTo>
                <a:lnTo>
                  <a:pt x="888" y="158"/>
                </a:lnTo>
                <a:lnTo>
                  <a:pt x="888" y="544"/>
                </a:lnTo>
                <a:lnTo>
                  <a:pt x="888" y="711"/>
                </a:lnTo>
                <a:lnTo>
                  <a:pt x="888" y="486"/>
                </a:lnTo>
                <a:lnTo>
                  <a:pt x="888" y="278"/>
                </a:lnTo>
                <a:lnTo>
                  <a:pt x="888" y="75"/>
                </a:lnTo>
                <a:lnTo>
                  <a:pt x="891" y="242"/>
                </a:lnTo>
                <a:lnTo>
                  <a:pt x="891" y="636"/>
                </a:lnTo>
                <a:lnTo>
                  <a:pt x="891" y="444"/>
                </a:lnTo>
                <a:lnTo>
                  <a:pt x="891" y="653"/>
                </a:lnTo>
                <a:lnTo>
                  <a:pt x="891" y="328"/>
                </a:lnTo>
                <a:lnTo>
                  <a:pt x="893" y="200"/>
                </a:lnTo>
                <a:lnTo>
                  <a:pt x="893" y="522"/>
                </a:lnTo>
                <a:lnTo>
                  <a:pt x="893" y="597"/>
                </a:lnTo>
                <a:lnTo>
                  <a:pt x="893" y="467"/>
                </a:lnTo>
                <a:lnTo>
                  <a:pt x="893" y="464"/>
                </a:lnTo>
                <a:lnTo>
                  <a:pt x="893" y="103"/>
                </a:lnTo>
                <a:lnTo>
                  <a:pt x="896" y="428"/>
                </a:lnTo>
                <a:lnTo>
                  <a:pt x="896" y="69"/>
                </a:lnTo>
                <a:lnTo>
                  <a:pt x="896" y="303"/>
                </a:lnTo>
                <a:lnTo>
                  <a:pt x="896" y="300"/>
                </a:lnTo>
                <a:lnTo>
                  <a:pt x="896" y="700"/>
                </a:lnTo>
                <a:lnTo>
                  <a:pt x="899" y="197"/>
                </a:lnTo>
                <a:lnTo>
                  <a:pt x="899" y="86"/>
                </a:lnTo>
                <a:lnTo>
                  <a:pt x="899" y="269"/>
                </a:lnTo>
                <a:lnTo>
                  <a:pt x="899" y="533"/>
                </a:lnTo>
                <a:lnTo>
                  <a:pt x="899" y="122"/>
                </a:lnTo>
                <a:lnTo>
                  <a:pt x="899" y="289"/>
                </a:lnTo>
                <a:lnTo>
                  <a:pt x="902" y="580"/>
                </a:lnTo>
                <a:lnTo>
                  <a:pt x="902" y="475"/>
                </a:lnTo>
                <a:lnTo>
                  <a:pt x="902" y="211"/>
                </a:lnTo>
                <a:lnTo>
                  <a:pt x="902" y="175"/>
                </a:lnTo>
                <a:lnTo>
                  <a:pt x="902" y="467"/>
                </a:lnTo>
                <a:lnTo>
                  <a:pt x="902" y="403"/>
                </a:lnTo>
                <a:lnTo>
                  <a:pt x="904" y="394"/>
                </a:lnTo>
                <a:lnTo>
                  <a:pt x="904" y="125"/>
                </a:lnTo>
                <a:lnTo>
                  <a:pt x="904" y="650"/>
                </a:lnTo>
                <a:lnTo>
                  <a:pt x="904" y="294"/>
                </a:lnTo>
                <a:lnTo>
                  <a:pt x="904" y="319"/>
                </a:lnTo>
                <a:lnTo>
                  <a:pt x="904" y="247"/>
                </a:lnTo>
                <a:lnTo>
                  <a:pt x="907" y="411"/>
                </a:lnTo>
                <a:lnTo>
                  <a:pt x="907" y="594"/>
                </a:lnTo>
                <a:lnTo>
                  <a:pt x="907" y="105"/>
                </a:lnTo>
                <a:lnTo>
                  <a:pt x="907" y="83"/>
                </a:lnTo>
                <a:lnTo>
                  <a:pt x="907" y="525"/>
                </a:lnTo>
                <a:lnTo>
                  <a:pt x="910" y="161"/>
                </a:lnTo>
                <a:lnTo>
                  <a:pt x="910" y="550"/>
                </a:lnTo>
                <a:lnTo>
                  <a:pt x="910" y="136"/>
                </a:lnTo>
                <a:lnTo>
                  <a:pt x="910" y="653"/>
                </a:lnTo>
                <a:lnTo>
                  <a:pt x="910" y="78"/>
                </a:lnTo>
                <a:lnTo>
                  <a:pt x="910" y="705"/>
                </a:lnTo>
                <a:lnTo>
                  <a:pt x="913" y="133"/>
                </a:lnTo>
                <a:lnTo>
                  <a:pt x="913" y="194"/>
                </a:lnTo>
                <a:lnTo>
                  <a:pt x="913" y="475"/>
                </a:lnTo>
                <a:lnTo>
                  <a:pt x="913" y="369"/>
                </a:lnTo>
                <a:lnTo>
                  <a:pt x="913" y="280"/>
                </a:lnTo>
                <a:lnTo>
                  <a:pt x="913" y="555"/>
                </a:lnTo>
                <a:lnTo>
                  <a:pt x="916" y="725"/>
                </a:lnTo>
                <a:lnTo>
                  <a:pt x="916" y="239"/>
                </a:lnTo>
                <a:lnTo>
                  <a:pt x="916" y="155"/>
                </a:lnTo>
                <a:lnTo>
                  <a:pt x="916" y="236"/>
                </a:lnTo>
                <a:lnTo>
                  <a:pt x="916" y="386"/>
                </a:lnTo>
                <a:lnTo>
                  <a:pt x="916" y="314"/>
                </a:lnTo>
                <a:lnTo>
                  <a:pt x="918" y="419"/>
                </a:lnTo>
                <a:lnTo>
                  <a:pt x="918" y="355"/>
                </a:lnTo>
                <a:lnTo>
                  <a:pt x="918" y="97"/>
                </a:lnTo>
                <a:lnTo>
                  <a:pt x="918" y="561"/>
                </a:lnTo>
                <a:lnTo>
                  <a:pt x="918" y="228"/>
                </a:lnTo>
                <a:lnTo>
                  <a:pt x="921" y="608"/>
                </a:lnTo>
                <a:lnTo>
                  <a:pt x="921" y="194"/>
                </a:lnTo>
                <a:lnTo>
                  <a:pt x="921" y="228"/>
                </a:lnTo>
                <a:lnTo>
                  <a:pt x="921" y="325"/>
                </a:lnTo>
                <a:lnTo>
                  <a:pt x="921" y="258"/>
                </a:lnTo>
                <a:lnTo>
                  <a:pt x="921" y="58"/>
                </a:lnTo>
                <a:lnTo>
                  <a:pt x="924" y="322"/>
                </a:lnTo>
                <a:lnTo>
                  <a:pt x="924" y="450"/>
                </a:lnTo>
                <a:lnTo>
                  <a:pt x="924" y="147"/>
                </a:lnTo>
                <a:lnTo>
                  <a:pt x="924" y="111"/>
                </a:lnTo>
                <a:lnTo>
                  <a:pt x="924" y="661"/>
                </a:lnTo>
                <a:lnTo>
                  <a:pt x="924" y="455"/>
                </a:lnTo>
                <a:lnTo>
                  <a:pt x="927" y="394"/>
                </a:lnTo>
                <a:lnTo>
                  <a:pt x="927" y="258"/>
                </a:lnTo>
                <a:lnTo>
                  <a:pt x="927" y="428"/>
                </a:lnTo>
                <a:lnTo>
                  <a:pt x="927" y="572"/>
                </a:lnTo>
                <a:lnTo>
                  <a:pt x="927" y="550"/>
                </a:lnTo>
                <a:lnTo>
                  <a:pt x="927" y="236"/>
                </a:lnTo>
                <a:lnTo>
                  <a:pt x="929" y="664"/>
                </a:lnTo>
                <a:lnTo>
                  <a:pt x="929" y="361"/>
                </a:lnTo>
                <a:lnTo>
                  <a:pt x="929" y="408"/>
                </a:lnTo>
                <a:lnTo>
                  <a:pt x="929" y="155"/>
                </a:lnTo>
                <a:lnTo>
                  <a:pt x="929" y="672"/>
                </a:lnTo>
                <a:lnTo>
                  <a:pt x="929" y="233"/>
                </a:lnTo>
                <a:lnTo>
                  <a:pt x="932" y="653"/>
                </a:lnTo>
                <a:lnTo>
                  <a:pt x="932" y="233"/>
                </a:lnTo>
                <a:lnTo>
                  <a:pt x="932" y="575"/>
                </a:lnTo>
                <a:lnTo>
                  <a:pt x="932" y="572"/>
                </a:lnTo>
                <a:lnTo>
                  <a:pt x="932" y="564"/>
                </a:lnTo>
                <a:lnTo>
                  <a:pt x="935" y="669"/>
                </a:lnTo>
                <a:lnTo>
                  <a:pt x="935" y="283"/>
                </a:lnTo>
                <a:lnTo>
                  <a:pt x="935" y="642"/>
                </a:lnTo>
                <a:lnTo>
                  <a:pt x="935" y="619"/>
                </a:lnTo>
                <a:lnTo>
                  <a:pt x="935" y="533"/>
                </a:lnTo>
                <a:lnTo>
                  <a:pt x="935" y="319"/>
                </a:lnTo>
                <a:lnTo>
                  <a:pt x="938" y="55"/>
                </a:lnTo>
                <a:lnTo>
                  <a:pt x="938" y="519"/>
                </a:lnTo>
                <a:lnTo>
                  <a:pt x="938" y="72"/>
                </a:lnTo>
                <a:lnTo>
                  <a:pt x="938" y="611"/>
                </a:lnTo>
                <a:lnTo>
                  <a:pt x="938" y="442"/>
                </a:lnTo>
                <a:lnTo>
                  <a:pt x="938" y="58"/>
                </a:lnTo>
                <a:lnTo>
                  <a:pt x="941" y="655"/>
                </a:lnTo>
                <a:lnTo>
                  <a:pt x="941" y="483"/>
                </a:lnTo>
                <a:lnTo>
                  <a:pt x="941" y="605"/>
                </a:lnTo>
                <a:lnTo>
                  <a:pt x="941" y="594"/>
                </a:lnTo>
                <a:lnTo>
                  <a:pt x="941" y="364"/>
                </a:lnTo>
                <a:lnTo>
                  <a:pt x="941" y="483"/>
                </a:lnTo>
                <a:lnTo>
                  <a:pt x="943" y="453"/>
                </a:lnTo>
                <a:lnTo>
                  <a:pt x="943" y="183"/>
                </a:lnTo>
                <a:lnTo>
                  <a:pt x="943" y="64"/>
                </a:lnTo>
                <a:lnTo>
                  <a:pt x="943" y="614"/>
                </a:lnTo>
                <a:lnTo>
                  <a:pt x="943" y="258"/>
                </a:lnTo>
                <a:lnTo>
                  <a:pt x="946" y="255"/>
                </a:lnTo>
                <a:lnTo>
                  <a:pt x="946" y="580"/>
                </a:lnTo>
                <a:lnTo>
                  <a:pt x="946" y="705"/>
                </a:lnTo>
                <a:lnTo>
                  <a:pt x="946" y="55"/>
                </a:lnTo>
                <a:lnTo>
                  <a:pt x="946" y="322"/>
                </a:lnTo>
                <a:lnTo>
                  <a:pt x="946" y="230"/>
                </a:lnTo>
                <a:lnTo>
                  <a:pt x="949" y="658"/>
                </a:lnTo>
                <a:lnTo>
                  <a:pt x="949" y="328"/>
                </a:lnTo>
                <a:lnTo>
                  <a:pt x="949" y="450"/>
                </a:lnTo>
                <a:lnTo>
                  <a:pt x="949" y="117"/>
                </a:lnTo>
                <a:lnTo>
                  <a:pt x="949" y="280"/>
                </a:lnTo>
                <a:lnTo>
                  <a:pt x="949" y="539"/>
                </a:lnTo>
                <a:lnTo>
                  <a:pt x="952" y="42"/>
                </a:lnTo>
                <a:lnTo>
                  <a:pt x="952" y="105"/>
                </a:lnTo>
                <a:lnTo>
                  <a:pt x="952" y="547"/>
                </a:lnTo>
                <a:lnTo>
                  <a:pt x="952" y="505"/>
                </a:lnTo>
                <a:lnTo>
                  <a:pt x="952" y="430"/>
                </a:lnTo>
                <a:lnTo>
                  <a:pt x="952" y="550"/>
                </a:lnTo>
                <a:lnTo>
                  <a:pt x="954" y="161"/>
                </a:lnTo>
                <a:lnTo>
                  <a:pt x="954" y="425"/>
                </a:lnTo>
                <a:lnTo>
                  <a:pt x="954" y="94"/>
                </a:lnTo>
                <a:lnTo>
                  <a:pt x="954" y="550"/>
                </a:lnTo>
                <a:lnTo>
                  <a:pt x="954" y="678"/>
                </a:lnTo>
                <a:lnTo>
                  <a:pt x="954" y="111"/>
                </a:lnTo>
                <a:lnTo>
                  <a:pt x="957" y="711"/>
                </a:lnTo>
                <a:lnTo>
                  <a:pt x="957" y="614"/>
                </a:lnTo>
                <a:lnTo>
                  <a:pt x="957" y="150"/>
                </a:lnTo>
                <a:lnTo>
                  <a:pt x="957" y="628"/>
                </a:lnTo>
                <a:lnTo>
                  <a:pt x="957" y="564"/>
                </a:lnTo>
                <a:lnTo>
                  <a:pt x="960" y="355"/>
                </a:lnTo>
                <a:lnTo>
                  <a:pt x="960" y="680"/>
                </a:lnTo>
                <a:lnTo>
                  <a:pt x="960" y="61"/>
                </a:lnTo>
                <a:lnTo>
                  <a:pt x="960" y="492"/>
                </a:lnTo>
                <a:lnTo>
                  <a:pt x="960" y="117"/>
                </a:lnTo>
                <a:lnTo>
                  <a:pt x="960" y="125"/>
                </a:lnTo>
                <a:lnTo>
                  <a:pt x="963" y="105"/>
                </a:lnTo>
              </a:path>
            </a:pathLst>
          </a:custGeom>
          <a:noFill/>
          <a:ln w="4763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Freeform 90"/>
          <p:cNvSpPr>
            <a:spLocks/>
          </p:cNvSpPr>
          <p:nvPr/>
        </p:nvSpPr>
        <p:spPr bwMode="auto">
          <a:xfrm>
            <a:off x="1733550" y="1916113"/>
            <a:ext cx="1412875" cy="508000"/>
          </a:xfrm>
          <a:custGeom>
            <a:avLst/>
            <a:gdLst>
              <a:gd name="T0" fmla="*/ 19 w 1058"/>
              <a:gd name="T1" fmla="*/ 61 h 812"/>
              <a:gd name="T2" fmla="*/ 34 w 1058"/>
              <a:gd name="T3" fmla="*/ 223 h 812"/>
              <a:gd name="T4" fmla="*/ 52 w 1058"/>
              <a:gd name="T5" fmla="*/ 101 h 812"/>
              <a:gd name="T6" fmla="*/ 67 w 1058"/>
              <a:gd name="T7" fmla="*/ 107 h 812"/>
              <a:gd name="T8" fmla="*/ 86 w 1058"/>
              <a:gd name="T9" fmla="*/ 65 h 812"/>
              <a:gd name="T10" fmla="*/ 101 w 1058"/>
              <a:gd name="T11" fmla="*/ 37 h 812"/>
              <a:gd name="T12" fmla="*/ 119 w 1058"/>
              <a:gd name="T13" fmla="*/ 327 h 812"/>
              <a:gd name="T14" fmla="*/ 134 w 1058"/>
              <a:gd name="T15" fmla="*/ 16 h 812"/>
              <a:gd name="T16" fmla="*/ 153 w 1058"/>
              <a:gd name="T17" fmla="*/ 357 h 812"/>
              <a:gd name="T18" fmla="*/ 168 w 1058"/>
              <a:gd name="T19" fmla="*/ 406 h 812"/>
              <a:gd name="T20" fmla="*/ 186 w 1058"/>
              <a:gd name="T21" fmla="*/ 562 h 812"/>
              <a:gd name="T22" fmla="*/ 205 w 1058"/>
              <a:gd name="T23" fmla="*/ 77 h 812"/>
              <a:gd name="T24" fmla="*/ 220 w 1058"/>
              <a:gd name="T25" fmla="*/ 397 h 812"/>
              <a:gd name="T26" fmla="*/ 238 w 1058"/>
              <a:gd name="T27" fmla="*/ 534 h 812"/>
              <a:gd name="T28" fmla="*/ 253 w 1058"/>
              <a:gd name="T29" fmla="*/ 565 h 812"/>
              <a:gd name="T30" fmla="*/ 272 w 1058"/>
              <a:gd name="T31" fmla="*/ 202 h 812"/>
              <a:gd name="T32" fmla="*/ 287 w 1058"/>
              <a:gd name="T33" fmla="*/ 129 h 812"/>
              <a:gd name="T34" fmla="*/ 305 w 1058"/>
              <a:gd name="T35" fmla="*/ 302 h 812"/>
              <a:gd name="T36" fmla="*/ 320 w 1058"/>
              <a:gd name="T37" fmla="*/ 449 h 812"/>
              <a:gd name="T38" fmla="*/ 339 w 1058"/>
              <a:gd name="T39" fmla="*/ 672 h 812"/>
              <a:gd name="T40" fmla="*/ 354 w 1058"/>
              <a:gd name="T41" fmla="*/ 486 h 812"/>
              <a:gd name="T42" fmla="*/ 372 w 1058"/>
              <a:gd name="T43" fmla="*/ 248 h 812"/>
              <a:gd name="T44" fmla="*/ 387 w 1058"/>
              <a:gd name="T45" fmla="*/ 702 h 812"/>
              <a:gd name="T46" fmla="*/ 406 w 1058"/>
              <a:gd name="T47" fmla="*/ 348 h 812"/>
              <a:gd name="T48" fmla="*/ 424 w 1058"/>
              <a:gd name="T49" fmla="*/ 604 h 812"/>
              <a:gd name="T50" fmla="*/ 439 w 1058"/>
              <a:gd name="T51" fmla="*/ 440 h 812"/>
              <a:gd name="T52" fmla="*/ 457 w 1058"/>
              <a:gd name="T53" fmla="*/ 202 h 812"/>
              <a:gd name="T54" fmla="*/ 476 w 1058"/>
              <a:gd name="T55" fmla="*/ 119 h 812"/>
              <a:gd name="T56" fmla="*/ 491 w 1058"/>
              <a:gd name="T57" fmla="*/ 400 h 812"/>
              <a:gd name="T58" fmla="*/ 509 w 1058"/>
              <a:gd name="T59" fmla="*/ 550 h 812"/>
              <a:gd name="T60" fmla="*/ 525 w 1058"/>
              <a:gd name="T61" fmla="*/ 446 h 812"/>
              <a:gd name="T62" fmla="*/ 543 w 1058"/>
              <a:gd name="T63" fmla="*/ 751 h 812"/>
              <a:gd name="T64" fmla="*/ 558 w 1058"/>
              <a:gd name="T65" fmla="*/ 394 h 812"/>
              <a:gd name="T66" fmla="*/ 576 w 1058"/>
              <a:gd name="T67" fmla="*/ 141 h 812"/>
              <a:gd name="T68" fmla="*/ 595 w 1058"/>
              <a:gd name="T69" fmla="*/ 312 h 812"/>
              <a:gd name="T70" fmla="*/ 610 w 1058"/>
              <a:gd name="T71" fmla="*/ 202 h 812"/>
              <a:gd name="T72" fmla="*/ 628 w 1058"/>
              <a:gd name="T73" fmla="*/ 220 h 812"/>
              <a:gd name="T74" fmla="*/ 643 w 1058"/>
              <a:gd name="T75" fmla="*/ 269 h 812"/>
              <a:gd name="T76" fmla="*/ 662 w 1058"/>
              <a:gd name="T77" fmla="*/ 171 h 812"/>
              <a:gd name="T78" fmla="*/ 677 w 1058"/>
              <a:gd name="T79" fmla="*/ 418 h 812"/>
              <a:gd name="T80" fmla="*/ 695 w 1058"/>
              <a:gd name="T81" fmla="*/ 614 h 812"/>
              <a:gd name="T82" fmla="*/ 710 w 1058"/>
              <a:gd name="T83" fmla="*/ 650 h 812"/>
              <a:gd name="T84" fmla="*/ 729 w 1058"/>
              <a:gd name="T85" fmla="*/ 101 h 812"/>
              <a:gd name="T86" fmla="*/ 747 w 1058"/>
              <a:gd name="T87" fmla="*/ 199 h 812"/>
              <a:gd name="T88" fmla="*/ 762 w 1058"/>
              <a:gd name="T89" fmla="*/ 617 h 812"/>
              <a:gd name="T90" fmla="*/ 780 w 1058"/>
              <a:gd name="T91" fmla="*/ 65 h 812"/>
              <a:gd name="T92" fmla="*/ 796 w 1058"/>
              <a:gd name="T93" fmla="*/ 519 h 812"/>
              <a:gd name="T94" fmla="*/ 814 w 1058"/>
              <a:gd name="T95" fmla="*/ 513 h 812"/>
              <a:gd name="T96" fmla="*/ 829 w 1058"/>
              <a:gd name="T97" fmla="*/ 473 h 812"/>
              <a:gd name="T98" fmla="*/ 848 w 1058"/>
              <a:gd name="T99" fmla="*/ 71 h 812"/>
              <a:gd name="T100" fmla="*/ 863 w 1058"/>
              <a:gd name="T101" fmla="*/ 379 h 812"/>
              <a:gd name="T102" fmla="*/ 881 w 1058"/>
              <a:gd name="T103" fmla="*/ 190 h 812"/>
              <a:gd name="T104" fmla="*/ 896 w 1058"/>
              <a:gd name="T105" fmla="*/ 299 h 812"/>
              <a:gd name="T106" fmla="*/ 915 w 1058"/>
              <a:gd name="T107" fmla="*/ 781 h 812"/>
              <a:gd name="T108" fmla="*/ 933 w 1058"/>
              <a:gd name="T109" fmla="*/ 781 h 812"/>
              <a:gd name="T110" fmla="*/ 948 w 1058"/>
              <a:gd name="T111" fmla="*/ 647 h 812"/>
              <a:gd name="T112" fmla="*/ 966 w 1058"/>
              <a:gd name="T113" fmla="*/ 275 h 812"/>
              <a:gd name="T114" fmla="*/ 982 w 1058"/>
              <a:gd name="T115" fmla="*/ 580 h 812"/>
              <a:gd name="T116" fmla="*/ 1000 w 1058"/>
              <a:gd name="T117" fmla="*/ 360 h 812"/>
              <a:gd name="T118" fmla="*/ 1015 w 1058"/>
              <a:gd name="T119" fmla="*/ 208 h 812"/>
              <a:gd name="T120" fmla="*/ 1033 w 1058"/>
              <a:gd name="T121" fmla="*/ 791 h 812"/>
              <a:gd name="T122" fmla="*/ 1049 w 1058"/>
              <a:gd name="T123" fmla="*/ 245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58" h="812">
                <a:moveTo>
                  <a:pt x="0" y="687"/>
                </a:moveTo>
                <a:lnTo>
                  <a:pt x="0" y="223"/>
                </a:lnTo>
                <a:lnTo>
                  <a:pt x="3" y="589"/>
                </a:lnTo>
                <a:lnTo>
                  <a:pt x="3" y="449"/>
                </a:lnTo>
                <a:lnTo>
                  <a:pt x="3" y="479"/>
                </a:lnTo>
                <a:lnTo>
                  <a:pt x="3" y="464"/>
                </a:lnTo>
                <a:lnTo>
                  <a:pt x="3" y="763"/>
                </a:lnTo>
                <a:lnTo>
                  <a:pt x="3" y="623"/>
                </a:lnTo>
                <a:lnTo>
                  <a:pt x="6" y="632"/>
                </a:lnTo>
                <a:lnTo>
                  <a:pt x="6" y="132"/>
                </a:lnTo>
                <a:lnTo>
                  <a:pt x="6" y="235"/>
                </a:lnTo>
                <a:lnTo>
                  <a:pt x="6" y="397"/>
                </a:lnTo>
                <a:lnTo>
                  <a:pt x="6" y="412"/>
                </a:lnTo>
                <a:lnTo>
                  <a:pt x="6" y="699"/>
                </a:lnTo>
                <a:lnTo>
                  <a:pt x="10" y="74"/>
                </a:lnTo>
                <a:lnTo>
                  <a:pt x="10" y="336"/>
                </a:lnTo>
                <a:lnTo>
                  <a:pt x="10" y="122"/>
                </a:lnTo>
                <a:lnTo>
                  <a:pt x="10" y="226"/>
                </a:lnTo>
                <a:lnTo>
                  <a:pt x="10" y="382"/>
                </a:lnTo>
                <a:lnTo>
                  <a:pt x="10" y="61"/>
                </a:lnTo>
                <a:lnTo>
                  <a:pt x="13" y="492"/>
                </a:lnTo>
                <a:lnTo>
                  <a:pt x="13" y="586"/>
                </a:lnTo>
                <a:lnTo>
                  <a:pt x="13" y="415"/>
                </a:lnTo>
                <a:lnTo>
                  <a:pt x="13" y="220"/>
                </a:lnTo>
                <a:lnTo>
                  <a:pt x="13" y="559"/>
                </a:lnTo>
                <a:lnTo>
                  <a:pt x="16" y="241"/>
                </a:lnTo>
                <a:lnTo>
                  <a:pt x="16" y="574"/>
                </a:lnTo>
                <a:lnTo>
                  <a:pt x="16" y="467"/>
                </a:lnTo>
                <a:lnTo>
                  <a:pt x="16" y="309"/>
                </a:lnTo>
                <a:lnTo>
                  <a:pt x="16" y="635"/>
                </a:lnTo>
                <a:lnTo>
                  <a:pt x="16" y="116"/>
                </a:lnTo>
                <a:lnTo>
                  <a:pt x="19" y="61"/>
                </a:lnTo>
                <a:lnTo>
                  <a:pt x="19" y="592"/>
                </a:lnTo>
                <a:lnTo>
                  <a:pt x="19" y="611"/>
                </a:lnTo>
                <a:lnTo>
                  <a:pt x="19" y="537"/>
                </a:lnTo>
                <a:lnTo>
                  <a:pt x="19" y="235"/>
                </a:lnTo>
                <a:lnTo>
                  <a:pt x="19" y="275"/>
                </a:lnTo>
                <a:lnTo>
                  <a:pt x="22" y="357"/>
                </a:lnTo>
                <a:lnTo>
                  <a:pt x="22" y="370"/>
                </a:lnTo>
                <a:lnTo>
                  <a:pt x="22" y="409"/>
                </a:lnTo>
                <a:lnTo>
                  <a:pt x="22" y="708"/>
                </a:lnTo>
                <a:lnTo>
                  <a:pt x="22" y="571"/>
                </a:lnTo>
                <a:lnTo>
                  <a:pt x="22" y="199"/>
                </a:lnTo>
                <a:lnTo>
                  <a:pt x="25" y="71"/>
                </a:lnTo>
                <a:lnTo>
                  <a:pt x="25" y="556"/>
                </a:lnTo>
                <a:lnTo>
                  <a:pt x="25" y="296"/>
                </a:lnTo>
                <a:lnTo>
                  <a:pt x="25" y="425"/>
                </a:lnTo>
                <a:lnTo>
                  <a:pt x="25" y="211"/>
                </a:lnTo>
                <a:lnTo>
                  <a:pt x="25" y="742"/>
                </a:lnTo>
                <a:lnTo>
                  <a:pt x="28" y="672"/>
                </a:lnTo>
                <a:lnTo>
                  <a:pt x="28" y="202"/>
                </a:lnTo>
                <a:lnTo>
                  <a:pt x="28" y="376"/>
                </a:lnTo>
                <a:lnTo>
                  <a:pt x="28" y="324"/>
                </a:lnTo>
                <a:lnTo>
                  <a:pt x="28" y="687"/>
                </a:lnTo>
                <a:lnTo>
                  <a:pt x="31" y="211"/>
                </a:lnTo>
                <a:lnTo>
                  <a:pt x="31" y="171"/>
                </a:lnTo>
                <a:lnTo>
                  <a:pt x="31" y="25"/>
                </a:lnTo>
                <a:lnTo>
                  <a:pt x="31" y="540"/>
                </a:lnTo>
                <a:lnTo>
                  <a:pt x="31" y="257"/>
                </a:lnTo>
                <a:lnTo>
                  <a:pt x="31" y="650"/>
                </a:lnTo>
                <a:lnTo>
                  <a:pt x="34" y="138"/>
                </a:lnTo>
                <a:lnTo>
                  <a:pt x="34" y="650"/>
                </a:lnTo>
                <a:lnTo>
                  <a:pt x="34" y="479"/>
                </a:lnTo>
                <a:lnTo>
                  <a:pt x="34" y="223"/>
                </a:lnTo>
                <a:lnTo>
                  <a:pt x="34" y="473"/>
                </a:lnTo>
                <a:lnTo>
                  <a:pt x="34" y="208"/>
                </a:lnTo>
                <a:lnTo>
                  <a:pt x="37" y="238"/>
                </a:lnTo>
                <a:lnTo>
                  <a:pt x="37" y="269"/>
                </a:lnTo>
                <a:lnTo>
                  <a:pt x="37" y="98"/>
                </a:lnTo>
                <a:lnTo>
                  <a:pt x="37" y="638"/>
                </a:lnTo>
                <a:lnTo>
                  <a:pt x="37" y="522"/>
                </a:lnTo>
                <a:lnTo>
                  <a:pt x="37" y="568"/>
                </a:lnTo>
                <a:lnTo>
                  <a:pt x="40" y="461"/>
                </a:lnTo>
                <a:lnTo>
                  <a:pt x="40" y="46"/>
                </a:lnTo>
                <a:lnTo>
                  <a:pt x="40" y="571"/>
                </a:lnTo>
                <a:lnTo>
                  <a:pt x="40" y="385"/>
                </a:lnTo>
                <a:lnTo>
                  <a:pt x="40" y="196"/>
                </a:lnTo>
                <a:lnTo>
                  <a:pt x="43" y="214"/>
                </a:lnTo>
                <a:lnTo>
                  <a:pt x="43" y="287"/>
                </a:lnTo>
                <a:lnTo>
                  <a:pt x="43" y="61"/>
                </a:lnTo>
                <a:lnTo>
                  <a:pt x="43" y="339"/>
                </a:lnTo>
                <a:lnTo>
                  <a:pt x="43" y="132"/>
                </a:lnTo>
                <a:lnTo>
                  <a:pt x="43" y="543"/>
                </a:lnTo>
                <a:lnTo>
                  <a:pt x="46" y="650"/>
                </a:lnTo>
                <a:lnTo>
                  <a:pt x="46" y="52"/>
                </a:lnTo>
                <a:lnTo>
                  <a:pt x="46" y="327"/>
                </a:lnTo>
                <a:lnTo>
                  <a:pt x="46" y="168"/>
                </a:lnTo>
                <a:lnTo>
                  <a:pt x="46" y="180"/>
                </a:lnTo>
                <a:lnTo>
                  <a:pt x="46" y="540"/>
                </a:lnTo>
                <a:lnTo>
                  <a:pt x="49" y="306"/>
                </a:lnTo>
                <a:lnTo>
                  <a:pt x="49" y="309"/>
                </a:lnTo>
                <a:lnTo>
                  <a:pt x="49" y="623"/>
                </a:lnTo>
                <a:lnTo>
                  <a:pt x="49" y="330"/>
                </a:lnTo>
                <a:lnTo>
                  <a:pt x="49" y="528"/>
                </a:lnTo>
                <a:lnTo>
                  <a:pt x="49" y="693"/>
                </a:lnTo>
                <a:lnTo>
                  <a:pt x="52" y="101"/>
                </a:lnTo>
                <a:lnTo>
                  <a:pt x="52" y="293"/>
                </a:lnTo>
                <a:lnTo>
                  <a:pt x="52" y="589"/>
                </a:lnTo>
                <a:lnTo>
                  <a:pt x="52" y="742"/>
                </a:lnTo>
                <a:lnTo>
                  <a:pt x="52" y="165"/>
                </a:lnTo>
                <a:lnTo>
                  <a:pt x="52" y="153"/>
                </a:lnTo>
                <a:lnTo>
                  <a:pt x="55" y="345"/>
                </a:lnTo>
                <a:lnTo>
                  <a:pt x="55" y="528"/>
                </a:lnTo>
                <a:lnTo>
                  <a:pt x="55" y="302"/>
                </a:lnTo>
                <a:lnTo>
                  <a:pt x="55" y="214"/>
                </a:lnTo>
                <a:lnTo>
                  <a:pt x="55" y="519"/>
                </a:lnTo>
                <a:lnTo>
                  <a:pt x="58" y="363"/>
                </a:lnTo>
                <a:lnTo>
                  <a:pt x="58" y="754"/>
                </a:lnTo>
                <a:lnTo>
                  <a:pt x="58" y="589"/>
                </a:lnTo>
                <a:lnTo>
                  <a:pt x="58" y="257"/>
                </a:lnTo>
                <a:lnTo>
                  <a:pt x="58" y="171"/>
                </a:lnTo>
                <a:lnTo>
                  <a:pt x="58" y="367"/>
                </a:lnTo>
                <a:lnTo>
                  <a:pt x="61" y="34"/>
                </a:lnTo>
                <a:lnTo>
                  <a:pt x="61" y="705"/>
                </a:lnTo>
                <a:lnTo>
                  <a:pt x="61" y="275"/>
                </a:lnTo>
                <a:lnTo>
                  <a:pt x="61" y="714"/>
                </a:lnTo>
                <a:lnTo>
                  <a:pt x="61" y="74"/>
                </a:lnTo>
                <a:lnTo>
                  <a:pt x="61" y="214"/>
                </a:lnTo>
                <a:lnTo>
                  <a:pt x="64" y="306"/>
                </a:lnTo>
                <a:lnTo>
                  <a:pt x="64" y="290"/>
                </a:lnTo>
                <a:lnTo>
                  <a:pt x="64" y="266"/>
                </a:lnTo>
                <a:lnTo>
                  <a:pt x="64" y="223"/>
                </a:lnTo>
                <a:lnTo>
                  <a:pt x="64" y="489"/>
                </a:lnTo>
                <a:lnTo>
                  <a:pt x="64" y="406"/>
                </a:lnTo>
                <a:lnTo>
                  <a:pt x="67" y="647"/>
                </a:lnTo>
                <a:lnTo>
                  <a:pt x="67" y="43"/>
                </a:lnTo>
                <a:lnTo>
                  <a:pt x="67" y="547"/>
                </a:lnTo>
                <a:lnTo>
                  <a:pt x="67" y="107"/>
                </a:lnTo>
                <a:lnTo>
                  <a:pt x="67" y="348"/>
                </a:lnTo>
                <a:lnTo>
                  <a:pt x="70" y="553"/>
                </a:lnTo>
                <a:lnTo>
                  <a:pt x="70" y="229"/>
                </a:lnTo>
                <a:lnTo>
                  <a:pt x="70" y="507"/>
                </a:lnTo>
                <a:lnTo>
                  <a:pt x="70" y="40"/>
                </a:lnTo>
                <a:lnTo>
                  <a:pt x="70" y="278"/>
                </a:lnTo>
                <a:lnTo>
                  <a:pt x="70" y="723"/>
                </a:lnTo>
                <a:lnTo>
                  <a:pt x="74" y="89"/>
                </a:lnTo>
                <a:lnTo>
                  <a:pt x="74" y="669"/>
                </a:lnTo>
                <a:lnTo>
                  <a:pt x="74" y="470"/>
                </a:lnTo>
                <a:lnTo>
                  <a:pt x="74" y="245"/>
                </a:lnTo>
                <a:lnTo>
                  <a:pt x="74" y="684"/>
                </a:lnTo>
                <a:lnTo>
                  <a:pt x="74" y="614"/>
                </a:lnTo>
                <a:lnTo>
                  <a:pt x="77" y="363"/>
                </a:lnTo>
                <a:lnTo>
                  <a:pt x="77" y="360"/>
                </a:lnTo>
                <a:lnTo>
                  <a:pt x="77" y="568"/>
                </a:lnTo>
                <a:lnTo>
                  <a:pt x="77" y="34"/>
                </a:lnTo>
                <a:lnTo>
                  <a:pt x="77" y="589"/>
                </a:lnTo>
                <a:lnTo>
                  <a:pt x="77" y="147"/>
                </a:lnTo>
                <a:lnTo>
                  <a:pt x="80" y="608"/>
                </a:lnTo>
                <a:lnTo>
                  <a:pt x="80" y="376"/>
                </a:lnTo>
                <a:lnTo>
                  <a:pt x="80" y="672"/>
                </a:lnTo>
                <a:lnTo>
                  <a:pt x="80" y="565"/>
                </a:lnTo>
                <a:lnTo>
                  <a:pt x="80" y="647"/>
                </a:lnTo>
                <a:lnTo>
                  <a:pt x="80" y="263"/>
                </a:lnTo>
                <a:lnTo>
                  <a:pt x="83" y="653"/>
                </a:lnTo>
                <a:lnTo>
                  <a:pt x="83" y="254"/>
                </a:lnTo>
                <a:lnTo>
                  <a:pt x="83" y="577"/>
                </a:lnTo>
                <a:lnTo>
                  <a:pt x="83" y="476"/>
                </a:lnTo>
                <a:lnTo>
                  <a:pt x="83" y="437"/>
                </a:lnTo>
                <a:lnTo>
                  <a:pt x="86" y="315"/>
                </a:lnTo>
                <a:lnTo>
                  <a:pt x="86" y="65"/>
                </a:lnTo>
                <a:lnTo>
                  <a:pt x="86" y="174"/>
                </a:lnTo>
                <a:lnTo>
                  <a:pt x="86" y="150"/>
                </a:lnTo>
                <a:lnTo>
                  <a:pt x="86" y="540"/>
                </a:lnTo>
                <a:lnTo>
                  <a:pt x="86" y="727"/>
                </a:lnTo>
                <a:lnTo>
                  <a:pt x="89" y="330"/>
                </a:lnTo>
                <a:lnTo>
                  <a:pt x="89" y="537"/>
                </a:lnTo>
                <a:lnTo>
                  <a:pt x="89" y="104"/>
                </a:lnTo>
                <a:lnTo>
                  <a:pt x="89" y="568"/>
                </a:lnTo>
                <a:lnTo>
                  <a:pt x="89" y="61"/>
                </a:lnTo>
                <a:lnTo>
                  <a:pt x="89" y="86"/>
                </a:lnTo>
                <a:lnTo>
                  <a:pt x="92" y="440"/>
                </a:lnTo>
                <a:lnTo>
                  <a:pt x="92" y="193"/>
                </a:lnTo>
                <a:lnTo>
                  <a:pt x="92" y="156"/>
                </a:lnTo>
                <a:lnTo>
                  <a:pt x="92" y="119"/>
                </a:lnTo>
                <a:lnTo>
                  <a:pt x="92" y="702"/>
                </a:lnTo>
                <a:lnTo>
                  <a:pt x="92" y="214"/>
                </a:lnTo>
                <a:lnTo>
                  <a:pt x="95" y="348"/>
                </a:lnTo>
                <a:lnTo>
                  <a:pt x="95" y="150"/>
                </a:lnTo>
                <a:lnTo>
                  <a:pt x="95" y="367"/>
                </a:lnTo>
                <a:lnTo>
                  <a:pt x="95" y="287"/>
                </a:lnTo>
                <a:lnTo>
                  <a:pt x="95" y="421"/>
                </a:lnTo>
                <a:lnTo>
                  <a:pt x="98" y="742"/>
                </a:lnTo>
                <a:lnTo>
                  <a:pt x="98" y="309"/>
                </a:lnTo>
                <a:lnTo>
                  <a:pt x="98" y="315"/>
                </a:lnTo>
                <a:lnTo>
                  <a:pt x="98" y="71"/>
                </a:lnTo>
                <a:lnTo>
                  <a:pt x="98" y="388"/>
                </a:lnTo>
                <a:lnTo>
                  <a:pt x="98" y="425"/>
                </a:lnTo>
                <a:lnTo>
                  <a:pt x="101" y="129"/>
                </a:lnTo>
                <a:lnTo>
                  <a:pt x="101" y="34"/>
                </a:lnTo>
                <a:lnTo>
                  <a:pt x="101" y="592"/>
                </a:lnTo>
                <a:lnTo>
                  <a:pt x="101" y="440"/>
                </a:lnTo>
                <a:lnTo>
                  <a:pt x="101" y="37"/>
                </a:lnTo>
                <a:lnTo>
                  <a:pt x="101" y="534"/>
                </a:lnTo>
                <a:lnTo>
                  <a:pt x="104" y="122"/>
                </a:lnTo>
                <a:lnTo>
                  <a:pt x="104" y="31"/>
                </a:lnTo>
                <a:lnTo>
                  <a:pt x="104" y="245"/>
                </a:lnTo>
                <a:lnTo>
                  <a:pt x="104" y="537"/>
                </a:lnTo>
                <a:lnTo>
                  <a:pt x="104" y="601"/>
                </a:lnTo>
                <a:lnTo>
                  <a:pt x="104" y="254"/>
                </a:lnTo>
                <a:lnTo>
                  <a:pt x="107" y="144"/>
                </a:lnTo>
                <a:lnTo>
                  <a:pt x="107" y="635"/>
                </a:lnTo>
                <a:lnTo>
                  <a:pt x="107" y="251"/>
                </a:lnTo>
                <a:lnTo>
                  <a:pt x="107" y="34"/>
                </a:lnTo>
                <a:lnTo>
                  <a:pt x="107" y="162"/>
                </a:lnTo>
                <a:lnTo>
                  <a:pt x="110" y="461"/>
                </a:lnTo>
                <a:lnTo>
                  <a:pt x="110" y="16"/>
                </a:lnTo>
                <a:lnTo>
                  <a:pt x="110" y="412"/>
                </a:lnTo>
                <a:lnTo>
                  <a:pt x="110" y="659"/>
                </a:lnTo>
                <a:lnTo>
                  <a:pt x="110" y="0"/>
                </a:lnTo>
                <a:lnTo>
                  <a:pt x="110" y="489"/>
                </a:lnTo>
                <a:lnTo>
                  <a:pt x="113" y="443"/>
                </a:lnTo>
                <a:lnTo>
                  <a:pt x="113" y="284"/>
                </a:lnTo>
                <a:lnTo>
                  <a:pt x="113" y="183"/>
                </a:lnTo>
                <a:lnTo>
                  <a:pt x="113" y="22"/>
                </a:lnTo>
                <a:lnTo>
                  <a:pt x="113" y="421"/>
                </a:lnTo>
                <a:lnTo>
                  <a:pt x="113" y="278"/>
                </a:lnTo>
                <a:lnTo>
                  <a:pt x="116" y="507"/>
                </a:lnTo>
                <a:lnTo>
                  <a:pt x="116" y="440"/>
                </a:lnTo>
                <a:lnTo>
                  <a:pt x="116" y="620"/>
                </a:lnTo>
                <a:lnTo>
                  <a:pt x="116" y="730"/>
                </a:lnTo>
                <a:lnTo>
                  <a:pt x="116" y="251"/>
                </a:lnTo>
                <a:lnTo>
                  <a:pt x="116" y="119"/>
                </a:lnTo>
                <a:lnTo>
                  <a:pt x="119" y="629"/>
                </a:lnTo>
                <a:lnTo>
                  <a:pt x="119" y="327"/>
                </a:lnTo>
                <a:lnTo>
                  <a:pt x="119" y="7"/>
                </a:lnTo>
                <a:lnTo>
                  <a:pt x="119" y="604"/>
                </a:lnTo>
                <a:lnTo>
                  <a:pt x="119" y="77"/>
                </a:lnTo>
                <a:lnTo>
                  <a:pt x="119" y="598"/>
                </a:lnTo>
                <a:lnTo>
                  <a:pt x="122" y="235"/>
                </a:lnTo>
                <a:lnTo>
                  <a:pt x="122" y="342"/>
                </a:lnTo>
                <a:lnTo>
                  <a:pt x="122" y="461"/>
                </a:lnTo>
                <a:lnTo>
                  <a:pt x="122" y="516"/>
                </a:lnTo>
                <a:lnTo>
                  <a:pt x="122" y="562"/>
                </a:lnTo>
                <a:lnTo>
                  <a:pt x="125" y="528"/>
                </a:lnTo>
                <a:lnTo>
                  <a:pt x="125" y="83"/>
                </a:lnTo>
                <a:lnTo>
                  <a:pt x="125" y="507"/>
                </a:lnTo>
                <a:lnTo>
                  <a:pt x="125" y="455"/>
                </a:lnTo>
                <a:lnTo>
                  <a:pt x="125" y="290"/>
                </a:lnTo>
                <a:lnTo>
                  <a:pt x="125" y="598"/>
                </a:lnTo>
                <a:lnTo>
                  <a:pt x="128" y="141"/>
                </a:lnTo>
                <a:lnTo>
                  <a:pt x="128" y="165"/>
                </a:lnTo>
                <a:lnTo>
                  <a:pt x="128" y="446"/>
                </a:lnTo>
                <a:lnTo>
                  <a:pt x="128" y="727"/>
                </a:lnTo>
                <a:lnTo>
                  <a:pt x="128" y="147"/>
                </a:lnTo>
                <a:lnTo>
                  <a:pt x="128" y="498"/>
                </a:lnTo>
                <a:lnTo>
                  <a:pt x="131" y="25"/>
                </a:lnTo>
                <a:lnTo>
                  <a:pt x="131" y="696"/>
                </a:lnTo>
                <a:lnTo>
                  <a:pt x="131" y="516"/>
                </a:lnTo>
                <a:lnTo>
                  <a:pt x="131" y="299"/>
                </a:lnTo>
                <a:lnTo>
                  <a:pt x="131" y="601"/>
                </a:lnTo>
                <a:lnTo>
                  <a:pt x="131" y="464"/>
                </a:lnTo>
                <a:lnTo>
                  <a:pt x="134" y="565"/>
                </a:lnTo>
                <a:lnTo>
                  <a:pt x="134" y="507"/>
                </a:lnTo>
                <a:lnTo>
                  <a:pt x="134" y="58"/>
                </a:lnTo>
                <a:lnTo>
                  <a:pt x="134" y="586"/>
                </a:lnTo>
                <a:lnTo>
                  <a:pt x="134" y="16"/>
                </a:lnTo>
                <a:lnTo>
                  <a:pt x="138" y="135"/>
                </a:lnTo>
                <a:lnTo>
                  <a:pt x="138" y="147"/>
                </a:lnTo>
                <a:lnTo>
                  <a:pt x="138" y="370"/>
                </a:lnTo>
                <a:lnTo>
                  <a:pt x="138" y="327"/>
                </a:lnTo>
                <a:lnTo>
                  <a:pt x="138" y="717"/>
                </a:lnTo>
                <a:lnTo>
                  <a:pt x="138" y="586"/>
                </a:lnTo>
                <a:lnTo>
                  <a:pt x="141" y="412"/>
                </a:lnTo>
                <a:lnTo>
                  <a:pt x="141" y="290"/>
                </a:lnTo>
                <a:lnTo>
                  <a:pt x="141" y="46"/>
                </a:lnTo>
                <a:lnTo>
                  <a:pt x="141" y="531"/>
                </a:lnTo>
                <a:lnTo>
                  <a:pt x="141" y="327"/>
                </a:lnTo>
                <a:lnTo>
                  <a:pt x="141" y="415"/>
                </a:lnTo>
                <a:lnTo>
                  <a:pt x="144" y="598"/>
                </a:lnTo>
                <a:lnTo>
                  <a:pt x="144" y="144"/>
                </a:lnTo>
                <a:lnTo>
                  <a:pt x="144" y="559"/>
                </a:lnTo>
                <a:lnTo>
                  <a:pt x="144" y="446"/>
                </a:lnTo>
                <a:lnTo>
                  <a:pt x="144" y="492"/>
                </a:lnTo>
                <a:lnTo>
                  <a:pt x="144" y="373"/>
                </a:lnTo>
                <a:lnTo>
                  <a:pt x="147" y="550"/>
                </a:lnTo>
                <a:lnTo>
                  <a:pt x="147" y="49"/>
                </a:lnTo>
                <a:lnTo>
                  <a:pt x="147" y="577"/>
                </a:lnTo>
                <a:lnTo>
                  <a:pt x="147" y="397"/>
                </a:lnTo>
                <a:lnTo>
                  <a:pt x="147" y="116"/>
                </a:lnTo>
                <a:lnTo>
                  <a:pt x="147" y="562"/>
                </a:lnTo>
                <a:lnTo>
                  <a:pt x="150" y="187"/>
                </a:lnTo>
                <a:lnTo>
                  <a:pt x="150" y="452"/>
                </a:lnTo>
                <a:lnTo>
                  <a:pt x="150" y="327"/>
                </a:lnTo>
                <a:lnTo>
                  <a:pt x="150" y="379"/>
                </a:lnTo>
                <a:lnTo>
                  <a:pt x="150" y="547"/>
                </a:lnTo>
                <a:lnTo>
                  <a:pt x="153" y="397"/>
                </a:lnTo>
                <a:lnTo>
                  <a:pt x="153" y="620"/>
                </a:lnTo>
                <a:lnTo>
                  <a:pt x="153" y="357"/>
                </a:lnTo>
                <a:lnTo>
                  <a:pt x="153" y="306"/>
                </a:lnTo>
                <a:lnTo>
                  <a:pt x="153" y="251"/>
                </a:lnTo>
                <a:lnTo>
                  <a:pt x="153" y="492"/>
                </a:lnTo>
                <a:lnTo>
                  <a:pt x="156" y="196"/>
                </a:lnTo>
                <a:lnTo>
                  <a:pt x="156" y="132"/>
                </a:lnTo>
                <a:lnTo>
                  <a:pt x="156" y="144"/>
                </a:lnTo>
                <a:lnTo>
                  <a:pt x="156" y="110"/>
                </a:lnTo>
                <a:lnTo>
                  <a:pt x="156" y="608"/>
                </a:lnTo>
                <a:lnTo>
                  <a:pt x="156" y="452"/>
                </a:lnTo>
                <a:lnTo>
                  <a:pt x="159" y="180"/>
                </a:lnTo>
                <a:lnTo>
                  <a:pt x="159" y="440"/>
                </a:lnTo>
                <a:lnTo>
                  <a:pt x="159" y="455"/>
                </a:lnTo>
                <a:lnTo>
                  <a:pt x="159" y="281"/>
                </a:lnTo>
                <a:lnTo>
                  <a:pt x="159" y="495"/>
                </a:lnTo>
                <a:lnTo>
                  <a:pt x="159" y="580"/>
                </a:lnTo>
                <a:lnTo>
                  <a:pt x="162" y="727"/>
                </a:lnTo>
                <a:lnTo>
                  <a:pt x="162" y="77"/>
                </a:lnTo>
                <a:lnTo>
                  <a:pt x="162" y="635"/>
                </a:lnTo>
                <a:lnTo>
                  <a:pt x="162" y="238"/>
                </a:lnTo>
                <a:lnTo>
                  <a:pt x="162" y="669"/>
                </a:lnTo>
                <a:lnTo>
                  <a:pt x="165" y="302"/>
                </a:lnTo>
                <a:lnTo>
                  <a:pt x="165" y="388"/>
                </a:lnTo>
                <a:lnTo>
                  <a:pt x="165" y="360"/>
                </a:lnTo>
                <a:lnTo>
                  <a:pt x="165" y="666"/>
                </a:lnTo>
                <a:lnTo>
                  <a:pt x="165" y="714"/>
                </a:lnTo>
                <a:lnTo>
                  <a:pt x="165" y="306"/>
                </a:lnTo>
                <a:lnTo>
                  <a:pt x="168" y="626"/>
                </a:lnTo>
                <a:lnTo>
                  <a:pt x="168" y="150"/>
                </a:lnTo>
                <a:lnTo>
                  <a:pt x="168" y="373"/>
                </a:lnTo>
                <a:lnTo>
                  <a:pt x="168" y="614"/>
                </a:lnTo>
                <a:lnTo>
                  <a:pt x="168" y="31"/>
                </a:lnTo>
                <a:lnTo>
                  <a:pt x="168" y="406"/>
                </a:lnTo>
                <a:lnTo>
                  <a:pt x="171" y="568"/>
                </a:lnTo>
                <a:lnTo>
                  <a:pt x="171" y="135"/>
                </a:lnTo>
                <a:lnTo>
                  <a:pt x="171" y="504"/>
                </a:lnTo>
                <a:lnTo>
                  <a:pt x="171" y="699"/>
                </a:lnTo>
                <a:lnTo>
                  <a:pt x="171" y="440"/>
                </a:lnTo>
                <a:lnTo>
                  <a:pt x="171" y="318"/>
                </a:lnTo>
                <a:lnTo>
                  <a:pt x="174" y="479"/>
                </a:lnTo>
                <a:lnTo>
                  <a:pt x="174" y="177"/>
                </a:lnTo>
                <a:lnTo>
                  <a:pt x="174" y="458"/>
                </a:lnTo>
                <a:lnTo>
                  <a:pt x="174" y="598"/>
                </a:lnTo>
                <a:lnTo>
                  <a:pt x="174" y="238"/>
                </a:lnTo>
                <a:lnTo>
                  <a:pt x="177" y="214"/>
                </a:lnTo>
                <a:lnTo>
                  <a:pt x="177" y="580"/>
                </a:lnTo>
                <a:lnTo>
                  <a:pt x="177" y="702"/>
                </a:lnTo>
                <a:lnTo>
                  <a:pt x="177" y="220"/>
                </a:lnTo>
                <a:lnTo>
                  <a:pt x="177" y="708"/>
                </a:lnTo>
                <a:lnTo>
                  <a:pt x="177" y="83"/>
                </a:lnTo>
                <a:lnTo>
                  <a:pt x="180" y="296"/>
                </a:lnTo>
                <a:lnTo>
                  <a:pt x="180" y="284"/>
                </a:lnTo>
                <a:lnTo>
                  <a:pt x="180" y="113"/>
                </a:lnTo>
                <a:lnTo>
                  <a:pt x="180" y="55"/>
                </a:lnTo>
                <a:lnTo>
                  <a:pt x="180" y="144"/>
                </a:lnTo>
                <a:lnTo>
                  <a:pt x="180" y="46"/>
                </a:lnTo>
                <a:lnTo>
                  <a:pt x="183" y="498"/>
                </a:lnTo>
                <a:lnTo>
                  <a:pt x="183" y="229"/>
                </a:lnTo>
                <a:lnTo>
                  <a:pt x="183" y="293"/>
                </a:lnTo>
                <a:lnTo>
                  <a:pt x="183" y="412"/>
                </a:lnTo>
                <a:lnTo>
                  <a:pt x="183" y="272"/>
                </a:lnTo>
                <a:lnTo>
                  <a:pt x="183" y="360"/>
                </a:lnTo>
                <a:lnTo>
                  <a:pt x="186" y="662"/>
                </a:lnTo>
                <a:lnTo>
                  <a:pt x="186" y="31"/>
                </a:lnTo>
                <a:lnTo>
                  <a:pt x="186" y="562"/>
                </a:lnTo>
                <a:lnTo>
                  <a:pt x="186" y="498"/>
                </a:lnTo>
                <a:lnTo>
                  <a:pt x="186" y="107"/>
                </a:lnTo>
                <a:lnTo>
                  <a:pt x="186" y="141"/>
                </a:lnTo>
                <a:lnTo>
                  <a:pt x="189" y="730"/>
                </a:lnTo>
                <a:lnTo>
                  <a:pt x="189" y="751"/>
                </a:lnTo>
                <a:lnTo>
                  <a:pt x="189" y="531"/>
                </a:lnTo>
                <a:lnTo>
                  <a:pt x="189" y="550"/>
                </a:lnTo>
                <a:lnTo>
                  <a:pt x="189" y="302"/>
                </a:lnTo>
                <a:lnTo>
                  <a:pt x="192" y="245"/>
                </a:lnTo>
                <a:lnTo>
                  <a:pt x="192" y="574"/>
                </a:lnTo>
                <a:lnTo>
                  <a:pt x="192" y="425"/>
                </a:lnTo>
                <a:lnTo>
                  <a:pt x="192" y="126"/>
                </a:lnTo>
                <a:lnTo>
                  <a:pt x="192" y="83"/>
                </a:lnTo>
                <a:lnTo>
                  <a:pt x="192" y="226"/>
                </a:lnTo>
                <a:lnTo>
                  <a:pt x="195" y="290"/>
                </a:lnTo>
                <a:lnTo>
                  <a:pt x="195" y="540"/>
                </a:lnTo>
                <a:lnTo>
                  <a:pt x="195" y="357"/>
                </a:lnTo>
                <a:lnTo>
                  <a:pt x="195" y="504"/>
                </a:lnTo>
                <a:lnTo>
                  <a:pt x="195" y="257"/>
                </a:lnTo>
                <a:lnTo>
                  <a:pt x="195" y="638"/>
                </a:lnTo>
                <a:lnTo>
                  <a:pt x="198" y="669"/>
                </a:lnTo>
                <a:lnTo>
                  <a:pt x="198" y="467"/>
                </a:lnTo>
                <a:lnTo>
                  <a:pt x="198" y="71"/>
                </a:lnTo>
                <a:lnTo>
                  <a:pt x="198" y="720"/>
                </a:lnTo>
                <a:lnTo>
                  <a:pt x="198" y="321"/>
                </a:lnTo>
                <a:lnTo>
                  <a:pt x="198" y="306"/>
                </a:lnTo>
                <a:lnTo>
                  <a:pt x="202" y="507"/>
                </a:lnTo>
                <a:lnTo>
                  <a:pt x="202" y="644"/>
                </a:lnTo>
                <a:lnTo>
                  <a:pt x="202" y="437"/>
                </a:lnTo>
                <a:lnTo>
                  <a:pt x="202" y="623"/>
                </a:lnTo>
                <a:lnTo>
                  <a:pt x="202" y="403"/>
                </a:lnTo>
                <a:lnTo>
                  <a:pt x="205" y="77"/>
                </a:lnTo>
                <a:lnTo>
                  <a:pt x="205" y="187"/>
                </a:lnTo>
                <a:lnTo>
                  <a:pt x="205" y="58"/>
                </a:lnTo>
                <a:lnTo>
                  <a:pt x="205" y="662"/>
                </a:lnTo>
                <a:lnTo>
                  <a:pt x="205" y="513"/>
                </a:lnTo>
                <a:lnTo>
                  <a:pt x="205" y="565"/>
                </a:lnTo>
                <a:lnTo>
                  <a:pt x="208" y="464"/>
                </a:lnTo>
                <a:lnTo>
                  <a:pt x="208" y="519"/>
                </a:lnTo>
                <a:lnTo>
                  <a:pt x="208" y="562"/>
                </a:lnTo>
                <a:lnTo>
                  <a:pt x="208" y="559"/>
                </a:lnTo>
                <a:lnTo>
                  <a:pt x="208" y="382"/>
                </a:lnTo>
                <a:lnTo>
                  <a:pt x="208" y="467"/>
                </a:lnTo>
                <a:lnTo>
                  <a:pt x="211" y="635"/>
                </a:lnTo>
                <a:lnTo>
                  <a:pt x="211" y="449"/>
                </a:lnTo>
                <a:lnTo>
                  <a:pt x="211" y="373"/>
                </a:lnTo>
                <a:lnTo>
                  <a:pt x="211" y="461"/>
                </a:lnTo>
                <a:lnTo>
                  <a:pt x="211" y="452"/>
                </a:lnTo>
                <a:lnTo>
                  <a:pt x="211" y="708"/>
                </a:lnTo>
                <a:lnTo>
                  <a:pt x="214" y="241"/>
                </a:lnTo>
                <a:lnTo>
                  <a:pt x="214" y="86"/>
                </a:lnTo>
                <a:lnTo>
                  <a:pt x="214" y="467"/>
                </a:lnTo>
                <a:lnTo>
                  <a:pt x="214" y="397"/>
                </a:lnTo>
                <a:lnTo>
                  <a:pt x="214" y="519"/>
                </a:lnTo>
                <a:lnTo>
                  <a:pt x="214" y="617"/>
                </a:lnTo>
                <a:lnTo>
                  <a:pt x="217" y="22"/>
                </a:lnTo>
                <a:lnTo>
                  <a:pt x="217" y="348"/>
                </a:lnTo>
                <a:lnTo>
                  <a:pt x="217" y="464"/>
                </a:lnTo>
                <a:lnTo>
                  <a:pt x="217" y="711"/>
                </a:lnTo>
                <a:lnTo>
                  <a:pt x="217" y="476"/>
                </a:lnTo>
                <a:lnTo>
                  <a:pt x="220" y="757"/>
                </a:lnTo>
                <a:lnTo>
                  <a:pt x="220" y="431"/>
                </a:lnTo>
                <a:lnTo>
                  <a:pt x="220" y="199"/>
                </a:lnTo>
                <a:lnTo>
                  <a:pt x="220" y="397"/>
                </a:lnTo>
                <a:lnTo>
                  <a:pt x="220" y="46"/>
                </a:lnTo>
                <a:lnTo>
                  <a:pt x="220" y="89"/>
                </a:lnTo>
                <a:lnTo>
                  <a:pt x="223" y="269"/>
                </a:lnTo>
                <a:lnTo>
                  <a:pt x="223" y="501"/>
                </a:lnTo>
                <a:lnTo>
                  <a:pt x="223" y="498"/>
                </a:lnTo>
                <a:lnTo>
                  <a:pt x="223" y="357"/>
                </a:lnTo>
                <a:lnTo>
                  <a:pt x="223" y="580"/>
                </a:lnTo>
                <a:lnTo>
                  <a:pt x="223" y="342"/>
                </a:lnTo>
                <a:lnTo>
                  <a:pt x="226" y="553"/>
                </a:lnTo>
                <a:lnTo>
                  <a:pt x="226" y="586"/>
                </a:lnTo>
                <a:lnTo>
                  <a:pt x="226" y="394"/>
                </a:lnTo>
                <a:lnTo>
                  <a:pt x="226" y="400"/>
                </a:lnTo>
                <a:lnTo>
                  <a:pt x="226" y="141"/>
                </a:lnTo>
                <a:lnTo>
                  <a:pt x="226" y="550"/>
                </a:lnTo>
                <a:lnTo>
                  <a:pt x="229" y="315"/>
                </a:lnTo>
                <a:lnTo>
                  <a:pt x="229" y="330"/>
                </a:lnTo>
                <a:lnTo>
                  <a:pt x="229" y="165"/>
                </a:lnTo>
                <a:lnTo>
                  <a:pt x="229" y="434"/>
                </a:lnTo>
                <a:lnTo>
                  <a:pt x="229" y="656"/>
                </a:lnTo>
                <a:lnTo>
                  <a:pt x="232" y="101"/>
                </a:lnTo>
                <a:lnTo>
                  <a:pt x="232" y="336"/>
                </a:lnTo>
                <a:lnTo>
                  <a:pt x="232" y="211"/>
                </a:lnTo>
                <a:lnTo>
                  <a:pt x="232" y="293"/>
                </a:lnTo>
                <a:lnTo>
                  <a:pt x="232" y="464"/>
                </a:lnTo>
                <a:lnTo>
                  <a:pt x="232" y="635"/>
                </a:lnTo>
                <a:lnTo>
                  <a:pt x="235" y="662"/>
                </a:lnTo>
                <a:lnTo>
                  <a:pt x="235" y="406"/>
                </a:lnTo>
                <a:lnTo>
                  <a:pt x="235" y="608"/>
                </a:lnTo>
                <a:lnTo>
                  <a:pt x="235" y="388"/>
                </a:lnTo>
                <a:lnTo>
                  <a:pt x="235" y="650"/>
                </a:lnTo>
                <a:lnTo>
                  <a:pt x="235" y="309"/>
                </a:lnTo>
                <a:lnTo>
                  <a:pt x="238" y="534"/>
                </a:lnTo>
                <a:lnTo>
                  <a:pt x="238" y="632"/>
                </a:lnTo>
                <a:lnTo>
                  <a:pt x="238" y="187"/>
                </a:lnTo>
                <a:lnTo>
                  <a:pt x="238" y="345"/>
                </a:lnTo>
                <a:lnTo>
                  <a:pt x="238" y="437"/>
                </a:lnTo>
                <a:lnTo>
                  <a:pt x="238" y="699"/>
                </a:lnTo>
                <a:lnTo>
                  <a:pt x="241" y="266"/>
                </a:lnTo>
                <a:lnTo>
                  <a:pt x="241" y="138"/>
                </a:lnTo>
                <a:lnTo>
                  <a:pt x="241" y="486"/>
                </a:lnTo>
                <a:lnTo>
                  <a:pt x="241" y="132"/>
                </a:lnTo>
                <a:lnTo>
                  <a:pt x="241" y="153"/>
                </a:lnTo>
                <a:lnTo>
                  <a:pt x="241" y="534"/>
                </a:lnTo>
                <a:lnTo>
                  <a:pt x="244" y="275"/>
                </a:lnTo>
                <a:lnTo>
                  <a:pt x="244" y="647"/>
                </a:lnTo>
                <a:lnTo>
                  <a:pt x="244" y="126"/>
                </a:lnTo>
                <a:lnTo>
                  <a:pt x="244" y="342"/>
                </a:lnTo>
                <a:lnTo>
                  <a:pt x="244" y="434"/>
                </a:lnTo>
                <a:lnTo>
                  <a:pt x="247" y="74"/>
                </a:lnTo>
                <a:lnTo>
                  <a:pt x="247" y="110"/>
                </a:lnTo>
                <a:lnTo>
                  <a:pt x="247" y="510"/>
                </a:lnTo>
                <a:lnTo>
                  <a:pt x="247" y="638"/>
                </a:lnTo>
                <a:lnTo>
                  <a:pt x="247" y="614"/>
                </a:lnTo>
                <a:lnTo>
                  <a:pt x="247" y="510"/>
                </a:lnTo>
                <a:lnTo>
                  <a:pt x="250" y="440"/>
                </a:lnTo>
                <a:lnTo>
                  <a:pt x="250" y="104"/>
                </a:lnTo>
                <a:lnTo>
                  <a:pt x="250" y="394"/>
                </a:lnTo>
                <a:lnTo>
                  <a:pt x="250" y="751"/>
                </a:lnTo>
                <a:lnTo>
                  <a:pt x="250" y="687"/>
                </a:lnTo>
                <a:lnTo>
                  <a:pt x="250" y="742"/>
                </a:lnTo>
                <a:lnTo>
                  <a:pt x="253" y="669"/>
                </a:lnTo>
                <a:lnTo>
                  <a:pt x="253" y="519"/>
                </a:lnTo>
                <a:lnTo>
                  <a:pt x="253" y="174"/>
                </a:lnTo>
                <a:lnTo>
                  <a:pt x="253" y="565"/>
                </a:lnTo>
                <a:lnTo>
                  <a:pt x="253" y="684"/>
                </a:lnTo>
                <a:lnTo>
                  <a:pt x="253" y="330"/>
                </a:lnTo>
                <a:lnTo>
                  <a:pt x="256" y="397"/>
                </a:lnTo>
                <a:lnTo>
                  <a:pt x="256" y="174"/>
                </a:lnTo>
                <a:lnTo>
                  <a:pt x="256" y="415"/>
                </a:lnTo>
                <a:lnTo>
                  <a:pt x="256" y="156"/>
                </a:lnTo>
                <a:lnTo>
                  <a:pt x="256" y="61"/>
                </a:lnTo>
                <a:lnTo>
                  <a:pt x="259" y="86"/>
                </a:lnTo>
                <a:lnTo>
                  <a:pt x="259" y="220"/>
                </a:lnTo>
                <a:lnTo>
                  <a:pt x="259" y="571"/>
                </a:lnTo>
                <a:lnTo>
                  <a:pt x="259" y="296"/>
                </a:lnTo>
                <a:lnTo>
                  <a:pt x="259" y="357"/>
                </a:lnTo>
                <a:lnTo>
                  <a:pt x="259" y="492"/>
                </a:lnTo>
                <a:lnTo>
                  <a:pt x="262" y="306"/>
                </a:lnTo>
                <a:lnTo>
                  <a:pt x="262" y="504"/>
                </a:lnTo>
                <a:lnTo>
                  <a:pt x="262" y="171"/>
                </a:lnTo>
                <a:lnTo>
                  <a:pt x="262" y="238"/>
                </a:lnTo>
                <a:lnTo>
                  <a:pt x="262" y="696"/>
                </a:lnTo>
                <a:lnTo>
                  <a:pt x="262" y="440"/>
                </a:lnTo>
                <a:lnTo>
                  <a:pt x="266" y="504"/>
                </a:lnTo>
                <a:lnTo>
                  <a:pt x="266" y="482"/>
                </a:lnTo>
                <a:lnTo>
                  <a:pt x="266" y="446"/>
                </a:lnTo>
                <a:lnTo>
                  <a:pt x="266" y="95"/>
                </a:lnTo>
                <a:lnTo>
                  <a:pt x="266" y="540"/>
                </a:lnTo>
                <a:lnTo>
                  <a:pt x="266" y="333"/>
                </a:lnTo>
                <a:lnTo>
                  <a:pt x="269" y="736"/>
                </a:lnTo>
                <a:lnTo>
                  <a:pt x="269" y="696"/>
                </a:lnTo>
                <a:lnTo>
                  <a:pt x="269" y="260"/>
                </a:lnTo>
                <a:lnTo>
                  <a:pt x="269" y="278"/>
                </a:lnTo>
                <a:lnTo>
                  <a:pt x="269" y="656"/>
                </a:lnTo>
                <a:lnTo>
                  <a:pt x="272" y="74"/>
                </a:lnTo>
                <a:lnTo>
                  <a:pt x="272" y="202"/>
                </a:lnTo>
                <a:lnTo>
                  <a:pt x="272" y="162"/>
                </a:lnTo>
                <a:lnTo>
                  <a:pt x="272" y="412"/>
                </a:lnTo>
                <a:lnTo>
                  <a:pt x="272" y="446"/>
                </a:lnTo>
                <a:lnTo>
                  <a:pt x="272" y="522"/>
                </a:lnTo>
                <a:lnTo>
                  <a:pt x="275" y="632"/>
                </a:lnTo>
                <a:lnTo>
                  <a:pt x="275" y="415"/>
                </a:lnTo>
                <a:lnTo>
                  <a:pt x="275" y="254"/>
                </a:lnTo>
                <a:lnTo>
                  <a:pt x="275" y="754"/>
                </a:lnTo>
                <a:lnTo>
                  <a:pt x="275" y="589"/>
                </a:lnTo>
                <a:lnTo>
                  <a:pt x="275" y="367"/>
                </a:lnTo>
                <a:lnTo>
                  <a:pt x="278" y="727"/>
                </a:lnTo>
                <a:lnTo>
                  <a:pt x="278" y="116"/>
                </a:lnTo>
                <a:lnTo>
                  <a:pt x="278" y="495"/>
                </a:lnTo>
                <a:lnTo>
                  <a:pt x="278" y="107"/>
                </a:lnTo>
                <a:lnTo>
                  <a:pt x="278" y="482"/>
                </a:lnTo>
                <a:lnTo>
                  <a:pt x="278" y="65"/>
                </a:lnTo>
                <a:lnTo>
                  <a:pt x="281" y="577"/>
                </a:lnTo>
                <a:lnTo>
                  <a:pt x="281" y="434"/>
                </a:lnTo>
                <a:lnTo>
                  <a:pt x="281" y="452"/>
                </a:lnTo>
                <a:lnTo>
                  <a:pt x="281" y="162"/>
                </a:lnTo>
                <a:lnTo>
                  <a:pt x="281" y="608"/>
                </a:lnTo>
                <a:lnTo>
                  <a:pt x="281" y="275"/>
                </a:lnTo>
                <a:lnTo>
                  <a:pt x="284" y="351"/>
                </a:lnTo>
                <a:lnTo>
                  <a:pt x="284" y="778"/>
                </a:lnTo>
                <a:lnTo>
                  <a:pt x="284" y="251"/>
                </a:lnTo>
                <a:lnTo>
                  <a:pt x="284" y="235"/>
                </a:lnTo>
                <a:lnTo>
                  <a:pt x="284" y="495"/>
                </a:lnTo>
                <a:lnTo>
                  <a:pt x="287" y="662"/>
                </a:lnTo>
                <a:lnTo>
                  <a:pt x="287" y="357"/>
                </a:lnTo>
                <a:lnTo>
                  <a:pt x="287" y="183"/>
                </a:lnTo>
                <a:lnTo>
                  <a:pt x="287" y="153"/>
                </a:lnTo>
                <a:lnTo>
                  <a:pt x="287" y="129"/>
                </a:lnTo>
                <a:lnTo>
                  <a:pt x="287" y="760"/>
                </a:lnTo>
                <a:lnTo>
                  <a:pt x="290" y="784"/>
                </a:lnTo>
                <a:lnTo>
                  <a:pt x="290" y="531"/>
                </a:lnTo>
                <a:lnTo>
                  <a:pt x="290" y="71"/>
                </a:lnTo>
                <a:lnTo>
                  <a:pt x="290" y="89"/>
                </a:lnTo>
                <a:lnTo>
                  <a:pt x="290" y="309"/>
                </a:lnTo>
                <a:lnTo>
                  <a:pt x="290" y="455"/>
                </a:lnTo>
                <a:lnTo>
                  <a:pt x="293" y="74"/>
                </a:lnTo>
                <a:lnTo>
                  <a:pt x="293" y="80"/>
                </a:lnTo>
                <a:lnTo>
                  <a:pt x="293" y="571"/>
                </a:lnTo>
                <a:lnTo>
                  <a:pt x="293" y="202"/>
                </a:lnTo>
                <a:lnTo>
                  <a:pt x="293" y="696"/>
                </a:lnTo>
                <a:lnTo>
                  <a:pt x="293" y="727"/>
                </a:lnTo>
                <a:lnTo>
                  <a:pt x="296" y="617"/>
                </a:lnTo>
                <a:lnTo>
                  <a:pt x="296" y="397"/>
                </a:lnTo>
                <a:lnTo>
                  <a:pt x="296" y="528"/>
                </a:lnTo>
                <a:lnTo>
                  <a:pt x="296" y="333"/>
                </a:lnTo>
                <a:lnTo>
                  <a:pt x="296" y="238"/>
                </a:lnTo>
                <a:lnTo>
                  <a:pt x="299" y="202"/>
                </a:lnTo>
                <a:lnTo>
                  <a:pt x="299" y="98"/>
                </a:lnTo>
                <a:lnTo>
                  <a:pt x="299" y="241"/>
                </a:lnTo>
                <a:lnTo>
                  <a:pt x="299" y="251"/>
                </a:lnTo>
                <a:lnTo>
                  <a:pt x="299" y="516"/>
                </a:lnTo>
                <a:lnTo>
                  <a:pt x="299" y="223"/>
                </a:lnTo>
                <a:lnTo>
                  <a:pt x="302" y="71"/>
                </a:lnTo>
                <a:lnTo>
                  <a:pt x="302" y="113"/>
                </a:lnTo>
                <a:lnTo>
                  <a:pt x="302" y="644"/>
                </a:lnTo>
                <a:lnTo>
                  <a:pt x="302" y="675"/>
                </a:lnTo>
                <a:lnTo>
                  <a:pt x="302" y="757"/>
                </a:lnTo>
                <a:lnTo>
                  <a:pt x="302" y="604"/>
                </a:lnTo>
                <a:lnTo>
                  <a:pt x="305" y="659"/>
                </a:lnTo>
                <a:lnTo>
                  <a:pt x="305" y="302"/>
                </a:lnTo>
                <a:lnTo>
                  <a:pt x="305" y="406"/>
                </a:lnTo>
                <a:lnTo>
                  <a:pt x="305" y="376"/>
                </a:lnTo>
                <a:lnTo>
                  <a:pt x="305" y="299"/>
                </a:lnTo>
                <a:lnTo>
                  <a:pt x="305" y="437"/>
                </a:lnTo>
                <a:lnTo>
                  <a:pt x="308" y="495"/>
                </a:lnTo>
                <a:lnTo>
                  <a:pt x="308" y="367"/>
                </a:lnTo>
                <a:lnTo>
                  <a:pt x="308" y="156"/>
                </a:lnTo>
                <a:lnTo>
                  <a:pt x="308" y="135"/>
                </a:lnTo>
                <a:lnTo>
                  <a:pt x="308" y="702"/>
                </a:lnTo>
                <a:lnTo>
                  <a:pt x="308" y="791"/>
                </a:lnTo>
                <a:lnTo>
                  <a:pt x="311" y="394"/>
                </a:lnTo>
                <a:lnTo>
                  <a:pt x="311" y="681"/>
                </a:lnTo>
                <a:lnTo>
                  <a:pt x="311" y="199"/>
                </a:lnTo>
                <a:lnTo>
                  <a:pt x="311" y="269"/>
                </a:lnTo>
                <a:lnTo>
                  <a:pt x="311" y="467"/>
                </a:lnTo>
                <a:lnTo>
                  <a:pt x="314" y="119"/>
                </a:lnTo>
                <a:lnTo>
                  <a:pt x="314" y="489"/>
                </a:lnTo>
                <a:lnTo>
                  <a:pt x="314" y="479"/>
                </a:lnTo>
                <a:lnTo>
                  <a:pt x="314" y="525"/>
                </a:lnTo>
                <a:lnTo>
                  <a:pt x="314" y="647"/>
                </a:lnTo>
                <a:lnTo>
                  <a:pt x="314" y="470"/>
                </a:lnTo>
                <a:lnTo>
                  <a:pt x="317" y="254"/>
                </a:lnTo>
                <a:lnTo>
                  <a:pt x="317" y="476"/>
                </a:lnTo>
                <a:lnTo>
                  <a:pt x="317" y="394"/>
                </a:lnTo>
                <a:lnTo>
                  <a:pt x="317" y="513"/>
                </a:lnTo>
                <a:lnTo>
                  <a:pt x="317" y="647"/>
                </a:lnTo>
                <a:lnTo>
                  <a:pt x="317" y="65"/>
                </a:lnTo>
                <a:lnTo>
                  <a:pt x="320" y="608"/>
                </a:lnTo>
                <a:lnTo>
                  <a:pt x="320" y="556"/>
                </a:lnTo>
                <a:lnTo>
                  <a:pt x="320" y="202"/>
                </a:lnTo>
                <a:lnTo>
                  <a:pt x="320" y="370"/>
                </a:lnTo>
                <a:lnTo>
                  <a:pt x="320" y="449"/>
                </a:lnTo>
                <a:lnTo>
                  <a:pt x="320" y="205"/>
                </a:lnTo>
                <a:lnTo>
                  <a:pt x="323" y="467"/>
                </a:lnTo>
                <a:lnTo>
                  <a:pt x="323" y="403"/>
                </a:lnTo>
                <a:lnTo>
                  <a:pt x="323" y="373"/>
                </a:lnTo>
                <a:lnTo>
                  <a:pt x="323" y="306"/>
                </a:lnTo>
                <a:lnTo>
                  <a:pt x="323" y="479"/>
                </a:lnTo>
                <a:lnTo>
                  <a:pt x="326" y="745"/>
                </a:lnTo>
                <a:lnTo>
                  <a:pt x="326" y="800"/>
                </a:lnTo>
                <a:lnTo>
                  <a:pt x="326" y="580"/>
                </a:lnTo>
                <a:lnTo>
                  <a:pt x="326" y="583"/>
                </a:lnTo>
                <a:lnTo>
                  <a:pt x="326" y="736"/>
                </a:lnTo>
                <a:lnTo>
                  <a:pt x="326" y="662"/>
                </a:lnTo>
                <a:lnTo>
                  <a:pt x="329" y="379"/>
                </a:lnTo>
                <a:lnTo>
                  <a:pt x="329" y="528"/>
                </a:lnTo>
                <a:lnTo>
                  <a:pt x="329" y="397"/>
                </a:lnTo>
                <a:lnTo>
                  <a:pt x="329" y="803"/>
                </a:lnTo>
                <a:lnTo>
                  <a:pt x="329" y="351"/>
                </a:lnTo>
                <a:lnTo>
                  <a:pt x="329" y="513"/>
                </a:lnTo>
                <a:lnTo>
                  <a:pt x="333" y="129"/>
                </a:lnTo>
                <a:lnTo>
                  <a:pt x="333" y="479"/>
                </a:lnTo>
                <a:lnTo>
                  <a:pt x="333" y="205"/>
                </a:lnTo>
                <a:lnTo>
                  <a:pt x="333" y="641"/>
                </a:lnTo>
                <a:lnTo>
                  <a:pt x="333" y="281"/>
                </a:lnTo>
                <a:lnTo>
                  <a:pt x="333" y="272"/>
                </a:lnTo>
                <a:lnTo>
                  <a:pt x="336" y="461"/>
                </a:lnTo>
                <a:lnTo>
                  <a:pt x="336" y="351"/>
                </a:lnTo>
                <a:lnTo>
                  <a:pt x="336" y="669"/>
                </a:lnTo>
                <a:lnTo>
                  <a:pt x="336" y="711"/>
                </a:lnTo>
                <a:lnTo>
                  <a:pt x="336" y="519"/>
                </a:lnTo>
                <a:lnTo>
                  <a:pt x="339" y="241"/>
                </a:lnTo>
                <a:lnTo>
                  <a:pt x="339" y="455"/>
                </a:lnTo>
                <a:lnTo>
                  <a:pt x="339" y="672"/>
                </a:lnTo>
                <a:lnTo>
                  <a:pt x="339" y="666"/>
                </a:lnTo>
                <a:lnTo>
                  <a:pt x="339" y="583"/>
                </a:lnTo>
                <a:lnTo>
                  <a:pt x="339" y="376"/>
                </a:lnTo>
                <a:lnTo>
                  <a:pt x="342" y="727"/>
                </a:lnTo>
                <a:lnTo>
                  <a:pt x="342" y="553"/>
                </a:lnTo>
                <a:lnTo>
                  <a:pt x="342" y="760"/>
                </a:lnTo>
                <a:lnTo>
                  <a:pt x="342" y="507"/>
                </a:lnTo>
                <a:lnTo>
                  <a:pt x="342" y="769"/>
                </a:lnTo>
                <a:lnTo>
                  <a:pt x="342" y="388"/>
                </a:lnTo>
                <a:lnTo>
                  <a:pt x="345" y="553"/>
                </a:lnTo>
                <a:lnTo>
                  <a:pt x="345" y="309"/>
                </a:lnTo>
                <a:lnTo>
                  <a:pt x="345" y="714"/>
                </a:lnTo>
                <a:lnTo>
                  <a:pt x="345" y="330"/>
                </a:lnTo>
                <a:lnTo>
                  <a:pt x="345" y="501"/>
                </a:lnTo>
                <a:lnTo>
                  <a:pt x="345" y="412"/>
                </a:lnTo>
                <a:lnTo>
                  <a:pt x="348" y="781"/>
                </a:lnTo>
                <a:lnTo>
                  <a:pt x="348" y="89"/>
                </a:lnTo>
                <a:lnTo>
                  <a:pt x="348" y="400"/>
                </a:lnTo>
                <a:lnTo>
                  <a:pt x="348" y="83"/>
                </a:lnTo>
                <a:lnTo>
                  <a:pt x="348" y="138"/>
                </a:lnTo>
                <a:lnTo>
                  <a:pt x="348" y="461"/>
                </a:lnTo>
                <a:lnTo>
                  <a:pt x="351" y="736"/>
                </a:lnTo>
                <a:lnTo>
                  <a:pt x="351" y="217"/>
                </a:lnTo>
                <a:lnTo>
                  <a:pt x="351" y="116"/>
                </a:lnTo>
                <a:lnTo>
                  <a:pt x="351" y="248"/>
                </a:lnTo>
                <a:lnTo>
                  <a:pt x="351" y="763"/>
                </a:lnTo>
                <a:lnTo>
                  <a:pt x="354" y="565"/>
                </a:lnTo>
                <a:lnTo>
                  <a:pt x="354" y="211"/>
                </a:lnTo>
                <a:lnTo>
                  <a:pt x="354" y="626"/>
                </a:lnTo>
                <a:lnTo>
                  <a:pt x="354" y="412"/>
                </a:lnTo>
                <a:lnTo>
                  <a:pt x="354" y="492"/>
                </a:lnTo>
                <a:lnTo>
                  <a:pt x="354" y="486"/>
                </a:lnTo>
                <a:lnTo>
                  <a:pt x="357" y="699"/>
                </a:lnTo>
                <a:lnTo>
                  <a:pt x="357" y="604"/>
                </a:lnTo>
                <a:lnTo>
                  <a:pt x="357" y="241"/>
                </a:lnTo>
                <a:lnTo>
                  <a:pt x="357" y="562"/>
                </a:lnTo>
                <a:lnTo>
                  <a:pt x="357" y="403"/>
                </a:lnTo>
                <a:lnTo>
                  <a:pt x="357" y="257"/>
                </a:lnTo>
                <a:lnTo>
                  <a:pt x="360" y="144"/>
                </a:lnTo>
                <a:lnTo>
                  <a:pt x="360" y="342"/>
                </a:lnTo>
                <a:lnTo>
                  <a:pt x="360" y="257"/>
                </a:lnTo>
                <a:lnTo>
                  <a:pt x="360" y="611"/>
                </a:lnTo>
                <a:lnTo>
                  <a:pt x="360" y="809"/>
                </a:lnTo>
                <a:lnTo>
                  <a:pt x="360" y="241"/>
                </a:lnTo>
                <a:lnTo>
                  <a:pt x="363" y="528"/>
                </a:lnTo>
                <a:lnTo>
                  <a:pt x="363" y="727"/>
                </a:lnTo>
                <a:lnTo>
                  <a:pt x="363" y="723"/>
                </a:lnTo>
                <a:lnTo>
                  <a:pt x="363" y="345"/>
                </a:lnTo>
                <a:lnTo>
                  <a:pt x="363" y="720"/>
                </a:lnTo>
                <a:lnTo>
                  <a:pt x="366" y="641"/>
                </a:lnTo>
                <a:lnTo>
                  <a:pt x="366" y="473"/>
                </a:lnTo>
                <a:lnTo>
                  <a:pt x="366" y="135"/>
                </a:lnTo>
                <a:lnTo>
                  <a:pt x="366" y="604"/>
                </a:lnTo>
                <a:lnTo>
                  <a:pt x="366" y="772"/>
                </a:lnTo>
                <a:lnTo>
                  <a:pt x="366" y="678"/>
                </a:lnTo>
                <a:lnTo>
                  <a:pt x="369" y="580"/>
                </a:lnTo>
                <a:lnTo>
                  <a:pt x="369" y="126"/>
                </a:lnTo>
                <a:lnTo>
                  <a:pt x="369" y="479"/>
                </a:lnTo>
                <a:lnTo>
                  <a:pt x="369" y="464"/>
                </a:lnTo>
                <a:lnTo>
                  <a:pt x="369" y="470"/>
                </a:lnTo>
                <a:lnTo>
                  <a:pt x="369" y="540"/>
                </a:lnTo>
                <a:lnTo>
                  <a:pt x="372" y="702"/>
                </a:lnTo>
                <a:lnTo>
                  <a:pt x="372" y="489"/>
                </a:lnTo>
                <a:lnTo>
                  <a:pt x="372" y="248"/>
                </a:lnTo>
                <a:lnTo>
                  <a:pt x="372" y="626"/>
                </a:lnTo>
                <a:lnTo>
                  <a:pt x="372" y="794"/>
                </a:lnTo>
                <a:lnTo>
                  <a:pt x="372" y="666"/>
                </a:lnTo>
                <a:lnTo>
                  <a:pt x="375" y="562"/>
                </a:lnTo>
                <a:lnTo>
                  <a:pt x="375" y="330"/>
                </a:lnTo>
                <a:lnTo>
                  <a:pt x="375" y="208"/>
                </a:lnTo>
                <a:lnTo>
                  <a:pt x="375" y="629"/>
                </a:lnTo>
                <a:lnTo>
                  <a:pt x="375" y="254"/>
                </a:lnTo>
                <a:lnTo>
                  <a:pt x="375" y="174"/>
                </a:lnTo>
                <a:lnTo>
                  <a:pt x="378" y="406"/>
                </a:lnTo>
                <a:lnTo>
                  <a:pt x="378" y="754"/>
                </a:lnTo>
                <a:lnTo>
                  <a:pt x="378" y="77"/>
                </a:lnTo>
                <a:lnTo>
                  <a:pt x="378" y="797"/>
                </a:lnTo>
                <a:lnTo>
                  <a:pt x="378" y="92"/>
                </a:lnTo>
                <a:lnTo>
                  <a:pt x="381" y="110"/>
                </a:lnTo>
                <a:lnTo>
                  <a:pt x="381" y="717"/>
                </a:lnTo>
                <a:lnTo>
                  <a:pt x="381" y="257"/>
                </a:lnTo>
                <a:lnTo>
                  <a:pt x="381" y="440"/>
                </a:lnTo>
                <a:lnTo>
                  <a:pt x="381" y="489"/>
                </a:lnTo>
                <a:lnTo>
                  <a:pt x="381" y="150"/>
                </a:lnTo>
                <a:lnTo>
                  <a:pt x="384" y="318"/>
                </a:lnTo>
                <a:lnTo>
                  <a:pt x="384" y="452"/>
                </a:lnTo>
                <a:lnTo>
                  <a:pt x="384" y="397"/>
                </a:lnTo>
                <a:lnTo>
                  <a:pt x="384" y="717"/>
                </a:lnTo>
                <a:lnTo>
                  <a:pt x="384" y="730"/>
                </a:lnTo>
                <a:lnTo>
                  <a:pt x="384" y="251"/>
                </a:lnTo>
                <a:lnTo>
                  <a:pt x="387" y="659"/>
                </a:lnTo>
                <a:lnTo>
                  <a:pt x="387" y="129"/>
                </a:lnTo>
                <a:lnTo>
                  <a:pt x="387" y="559"/>
                </a:lnTo>
                <a:lnTo>
                  <a:pt x="387" y="229"/>
                </a:lnTo>
                <a:lnTo>
                  <a:pt x="387" y="647"/>
                </a:lnTo>
                <a:lnTo>
                  <a:pt x="387" y="702"/>
                </a:lnTo>
                <a:lnTo>
                  <a:pt x="390" y="159"/>
                </a:lnTo>
                <a:lnTo>
                  <a:pt x="390" y="309"/>
                </a:lnTo>
                <a:lnTo>
                  <a:pt x="390" y="104"/>
                </a:lnTo>
                <a:lnTo>
                  <a:pt x="390" y="791"/>
                </a:lnTo>
                <a:lnTo>
                  <a:pt x="390" y="333"/>
                </a:lnTo>
                <a:lnTo>
                  <a:pt x="393" y="736"/>
                </a:lnTo>
                <a:lnTo>
                  <a:pt x="393" y="568"/>
                </a:lnTo>
                <a:lnTo>
                  <a:pt x="393" y="586"/>
                </a:lnTo>
                <a:lnTo>
                  <a:pt x="393" y="202"/>
                </a:lnTo>
                <a:lnTo>
                  <a:pt x="393" y="248"/>
                </a:lnTo>
                <a:lnTo>
                  <a:pt x="393" y="327"/>
                </a:lnTo>
                <a:lnTo>
                  <a:pt x="397" y="812"/>
                </a:lnTo>
                <a:lnTo>
                  <a:pt x="397" y="443"/>
                </a:lnTo>
                <a:lnTo>
                  <a:pt x="397" y="86"/>
                </a:lnTo>
                <a:lnTo>
                  <a:pt x="397" y="543"/>
                </a:lnTo>
                <a:lnTo>
                  <a:pt x="397" y="89"/>
                </a:lnTo>
                <a:lnTo>
                  <a:pt x="397" y="394"/>
                </a:lnTo>
                <a:lnTo>
                  <a:pt x="400" y="501"/>
                </a:lnTo>
                <a:lnTo>
                  <a:pt x="400" y="690"/>
                </a:lnTo>
                <a:lnTo>
                  <a:pt x="400" y="784"/>
                </a:lnTo>
                <a:lnTo>
                  <a:pt x="400" y="620"/>
                </a:lnTo>
                <a:lnTo>
                  <a:pt x="400" y="769"/>
                </a:lnTo>
                <a:lnTo>
                  <a:pt x="400" y="501"/>
                </a:lnTo>
                <a:lnTo>
                  <a:pt x="403" y="772"/>
                </a:lnTo>
                <a:lnTo>
                  <a:pt x="403" y="412"/>
                </a:lnTo>
                <a:lnTo>
                  <a:pt x="403" y="476"/>
                </a:lnTo>
                <a:lnTo>
                  <a:pt x="403" y="556"/>
                </a:lnTo>
                <a:lnTo>
                  <a:pt x="403" y="675"/>
                </a:lnTo>
                <a:lnTo>
                  <a:pt x="403" y="171"/>
                </a:lnTo>
                <a:lnTo>
                  <a:pt x="406" y="190"/>
                </a:lnTo>
                <a:lnTo>
                  <a:pt x="406" y="232"/>
                </a:lnTo>
                <a:lnTo>
                  <a:pt x="406" y="348"/>
                </a:lnTo>
                <a:lnTo>
                  <a:pt x="406" y="351"/>
                </a:lnTo>
                <a:lnTo>
                  <a:pt x="406" y="739"/>
                </a:lnTo>
                <a:lnTo>
                  <a:pt x="409" y="208"/>
                </a:lnTo>
                <a:lnTo>
                  <a:pt x="409" y="604"/>
                </a:lnTo>
                <a:lnTo>
                  <a:pt x="409" y="708"/>
                </a:lnTo>
                <a:lnTo>
                  <a:pt x="409" y="486"/>
                </a:lnTo>
                <a:lnTo>
                  <a:pt x="409" y="739"/>
                </a:lnTo>
                <a:lnTo>
                  <a:pt x="412" y="113"/>
                </a:lnTo>
                <a:lnTo>
                  <a:pt x="412" y="89"/>
                </a:lnTo>
                <a:lnTo>
                  <a:pt x="412" y="150"/>
                </a:lnTo>
                <a:lnTo>
                  <a:pt x="412" y="110"/>
                </a:lnTo>
                <a:lnTo>
                  <a:pt x="412" y="376"/>
                </a:lnTo>
                <a:lnTo>
                  <a:pt x="412" y="306"/>
                </a:lnTo>
                <a:lnTo>
                  <a:pt x="415" y="208"/>
                </a:lnTo>
                <a:lnTo>
                  <a:pt x="415" y="565"/>
                </a:lnTo>
                <a:lnTo>
                  <a:pt x="415" y="678"/>
                </a:lnTo>
                <a:lnTo>
                  <a:pt x="415" y="190"/>
                </a:lnTo>
                <a:lnTo>
                  <a:pt x="415" y="760"/>
                </a:lnTo>
                <a:lnTo>
                  <a:pt x="415" y="159"/>
                </a:lnTo>
                <a:lnTo>
                  <a:pt x="418" y="775"/>
                </a:lnTo>
                <a:lnTo>
                  <a:pt x="418" y="547"/>
                </a:lnTo>
                <a:lnTo>
                  <a:pt x="418" y="666"/>
                </a:lnTo>
                <a:lnTo>
                  <a:pt x="418" y="669"/>
                </a:lnTo>
                <a:lnTo>
                  <a:pt x="418" y="809"/>
                </a:lnTo>
                <a:lnTo>
                  <a:pt x="421" y="458"/>
                </a:lnTo>
                <a:lnTo>
                  <a:pt x="421" y="428"/>
                </a:lnTo>
                <a:lnTo>
                  <a:pt x="421" y="739"/>
                </a:lnTo>
                <a:lnTo>
                  <a:pt x="421" y="797"/>
                </a:lnTo>
                <a:lnTo>
                  <a:pt x="421" y="604"/>
                </a:lnTo>
                <a:lnTo>
                  <a:pt x="421" y="415"/>
                </a:lnTo>
                <a:lnTo>
                  <a:pt x="424" y="281"/>
                </a:lnTo>
                <a:lnTo>
                  <a:pt x="424" y="604"/>
                </a:lnTo>
                <a:lnTo>
                  <a:pt x="424" y="89"/>
                </a:lnTo>
                <a:lnTo>
                  <a:pt x="424" y="135"/>
                </a:lnTo>
                <a:lnTo>
                  <a:pt x="424" y="367"/>
                </a:lnTo>
                <a:lnTo>
                  <a:pt x="424" y="760"/>
                </a:lnTo>
                <a:lnTo>
                  <a:pt x="427" y="464"/>
                </a:lnTo>
                <a:lnTo>
                  <a:pt x="427" y="293"/>
                </a:lnTo>
                <a:lnTo>
                  <a:pt x="427" y="376"/>
                </a:lnTo>
                <a:lnTo>
                  <a:pt x="427" y="119"/>
                </a:lnTo>
                <a:lnTo>
                  <a:pt x="427" y="803"/>
                </a:lnTo>
                <a:lnTo>
                  <a:pt x="427" y="214"/>
                </a:lnTo>
                <a:lnTo>
                  <a:pt x="430" y="132"/>
                </a:lnTo>
                <a:lnTo>
                  <a:pt x="430" y="122"/>
                </a:lnTo>
                <a:lnTo>
                  <a:pt x="430" y="656"/>
                </a:lnTo>
                <a:lnTo>
                  <a:pt x="430" y="306"/>
                </a:lnTo>
                <a:lnTo>
                  <a:pt x="430" y="516"/>
                </a:lnTo>
                <a:lnTo>
                  <a:pt x="433" y="623"/>
                </a:lnTo>
                <a:lnTo>
                  <a:pt x="433" y="760"/>
                </a:lnTo>
                <a:lnTo>
                  <a:pt x="433" y="684"/>
                </a:lnTo>
                <a:lnTo>
                  <a:pt x="433" y="211"/>
                </a:lnTo>
                <a:lnTo>
                  <a:pt x="433" y="736"/>
                </a:lnTo>
                <a:lnTo>
                  <a:pt x="433" y="83"/>
                </a:lnTo>
                <a:lnTo>
                  <a:pt x="436" y="180"/>
                </a:lnTo>
                <a:lnTo>
                  <a:pt x="436" y="620"/>
                </a:lnTo>
                <a:lnTo>
                  <a:pt x="436" y="482"/>
                </a:lnTo>
                <a:lnTo>
                  <a:pt x="436" y="479"/>
                </a:lnTo>
                <a:lnTo>
                  <a:pt x="436" y="370"/>
                </a:lnTo>
                <a:lnTo>
                  <a:pt x="436" y="473"/>
                </a:lnTo>
                <a:lnTo>
                  <a:pt x="439" y="778"/>
                </a:lnTo>
                <a:lnTo>
                  <a:pt x="439" y="101"/>
                </a:lnTo>
                <a:lnTo>
                  <a:pt x="439" y="556"/>
                </a:lnTo>
                <a:lnTo>
                  <a:pt x="439" y="119"/>
                </a:lnTo>
                <a:lnTo>
                  <a:pt x="439" y="440"/>
                </a:lnTo>
                <a:lnTo>
                  <a:pt x="439" y="104"/>
                </a:lnTo>
                <a:lnTo>
                  <a:pt x="442" y="229"/>
                </a:lnTo>
                <a:lnTo>
                  <a:pt x="442" y="376"/>
                </a:lnTo>
                <a:lnTo>
                  <a:pt x="442" y="537"/>
                </a:lnTo>
                <a:lnTo>
                  <a:pt x="442" y="431"/>
                </a:lnTo>
                <a:lnTo>
                  <a:pt x="442" y="202"/>
                </a:lnTo>
                <a:lnTo>
                  <a:pt x="442" y="723"/>
                </a:lnTo>
                <a:lnTo>
                  <a:pt x="445" y="296"/>
                </a:lnTo>
                <a:lnTo>
                  <a:pt x="445" y="498"/>
                </a:lnTo>
                <a:lnTo>
                  <a:pt x="445" y="659"/>
                </a:lnTo>
                <a:lnTo>
                  <a:pt x="445" y="187"/>
                </a:lnTo>
                <a:lnTo>
                  <a:pt x="445" y="385"/>
                </a:lnTo>
                <a:lnTo>
                  <a:pt x="448" y="727"/>
                </a:lnTo>
                <a:lnTo>
                  <a:pt x="448" y="208"/>
                </a:lnTo>
                <a:lnTo>
                  <a:pt x="448" y="223"/>
                </a:lnTo>
                <a:lnTo>
                  <a:pt x="448" y="360"/>
                </a:lnTo>
                <a:lnTo>
                  <a:pt x="448" y="388"/>
                </a:lnTo>
                <a:lnTo>
                  <a:pt x="448" y="617"/>
                </a:lnTo>
                <a:lnTo>
                  <a:pt x="451" y="797"/>
                </a:lnTo>
                <a:lnTo>
                  <a:pt x="451" y="678"/>
                </a:lnTo>
                <a:lnTo>
                  <a:pt x="451" y="583"/>
                </a:lnTo>
                <a:lnTo>
                  <a:pt x="451" y="452"/>
                </a:lnTo>
                <a:lnTo>
                  <a:pt x="451" y="781"/>
                </a:lnTo>
                <a:lnTo>
                  <a:pt x="454" y="553"/>
                </a:lnTo>
                <a:lnTo>
                  <a:pt x="454" y="431"/>
                </a:lnTo>
                <a:lnTo>
                  <a:pt x="454" y="479"/>
                </a:lnTo>
                <a:lnTo>
                  <a:pt x="454" y="489"/>
                </a:lnTo>
                <a:lnTo>
                  <a:pt x="454" y="205"/>
                </a:lnTo>
                <a:lnTo>
                  <a:pt x="454" y="489"/>
                </a:lnTo>
                <a:lnTo>
                  <a:pt x="457" y="482"/>
                </a:lnTo>
                <a:lnTo>
                  <a:pt x="457" y="748"/>
                </a:lnTo>
                <a:lnTo>
                  <a:pt x="457" y="202"/>
                </a:lnTo>
                <a:lnTo>
                  <a:pt x="457" y="119"/>
                </a:lnTo>
                <a:lnTo>
                  <a:pt x="457" y="302"/>
                </a:lnTo>
                <a:lnTo>
                  <a:pt x="461" y="363"/>
                </a:lnTo>
                <a:lnTo>
                  <a:pt x="461" y="144"/>
                </a:lnTo>
                <a:lnTo>
                  <a:pt x="461" y="101"/>
                </a:lnTo>
                <a:lnTo>
                  <a:pt x="461" y="501"/>
                </a:lnTo>
                <a:lnTo>
                  <a:pt x="461" y="513"/>
                </a:lnTo>
                <a:lnTo>
                  <a:pt x="461" y="354"/>
                </a:lnTo>
                <a:lnTo>
                  <a:pt x="464" y="315"/>
                </a:lnTo>
                <a:lnTo>
                  <a:pt x="464" y="202"/>
                </a:lnTo>
                <a:lnTo>
                  <a:pt x="464" y="333"/>
                </a:lnTo>
                <a:lnTo>
                  <a:pt x="464" y="174"/>
                </a:lnTo>
                <a:lnTo>
                  <a:pt x="464" y="501"/>
                </a:lnTo>
                <a:lnTo>
                  <a:pt x="464" y="418"/>
                </a:lnTo>
                <a:lnTo>
                  <a:pt x="467" y="479"/>
                </a:lnTo>
                <a:lnTo>
                  <a:pt x="467" y="333"/>
                </a:lnTo>
                <a:lnTo>
                  <a:pt x="467" y="431"/>
                </a:lnTo>
                <a:lnTo>
                  <a:pt x="467" y="89"/>
                </a:lnTo>
                <a:lnTo>
                  <a:pt x="467" y="162"/>
                </a:lnTo>
                <a:lnTo>
                  <a:pt x="467" y="589"/>
                </a:lnTo>
                <a:lnTo>
                  <a:pt x="470" y="623"/>
                </a:lnTo>
                <a:lnTo>
                  <a:pt x="470" y="245"/>
                </a:lnTo>
                <a:lnTo>
                  <a:pt x="470" y="446"/>
                </a:lnTo>
                <a:lnTo>
                  <a:pt x="470" y="608"/>
                </a:lnTo>
                <a:lnTo>
                  <a:pt x="470" y="150"/>
                </a:lnTo>
                <a:lnTo>
                  <a:pt x="470" y="382"/>
                </a:lnTo>
                <a:lnTo>
                  <a:pt x="473" y="717"/>
                </a:lnTo>
                <a:lnTo>
                  <a:pt x="473" y="147"/>
                </a:lnTo>
                <a:lnTo>
                  <a:pt x="473" y="98"/>
                </a:lnTo>
                <a:lnTo>
                  <a:pt x="473" y="116"/>
                </a:lnTo>
                <a:lnTo>
                  <a:pt x="473" y="617"/>
                </a:lnTo>
                <a:lnTo>
                  <a:pt x="476" y="119"/>
                </a:lnTo>
                <a:lnTo>
                  <a:pt x="476" y="156"/>
                </a:lnTo>
                <a:lnTo>
                  <a:pt x="476" y="495"/>
                </a:lnTo>
                <a:lnTo>
                  <a:pt x="476" y="379"/>
                </a:lnTo>
                <a:lnTo>
                  <a:pt x="476" y="727"/>
                </a:lnTo>
                <a:lnTo>
                  <a:pt x="476" y="376"/>
                </a:lnTo>
                <a:lnTo>
                  <a:pt x="479" y="418"/>
                </a:lnTo>
                <a:lnTo>
                  <a:pt x="479" y="159"/>
                </a:lnTo>
                <a:lnTo>
                  <a:pt x="479" y="595"/>
                </a:lnTo>
                <a:lnTo>
                  <a:pt x="479" y="397"/>
                </a:lnTo>
                <a:lnTo>
                  <a:pt x="479" y="205"/>
                </a:lnTo>
                <a:lnTo>
                  <a:pt x="479" y="318"/>
                </a:lnTo>
                <a:lnTo>
                  <a:pt x="482" y="531"/>
                </a:lnTo>
                <a:lnTo>
                  <a:pt x="482" y="159"/>
                </a:lnTo>
                <a:lnTo>
                  <a:pt x="482" y="705"/>
                </a:lnTo>
                <a:lnTo>
                  <a:pt x="482" y="208"/>
                </a:lnTo>
                <a:lnTo>
                  <a:pt x="482" y="708"/>
                </a:lnTo>
                <a:lnTo>
                  <a:pt x="482" y="360"/>
                </a:lnTo>
                <a:lnTo>
                  <a:pt x="485" y="65"/>
                </a:lnTo>
                <a:lnTo>
                  <a:pt x="485" y="345"/>
                </a:lnTo>
                <a:lnTo>
                  <a:pt x="485" y="132"/>
                </a:lnTo>
                <a:lnTo>
                  <a:pt x="485" y="479"/>
                </a:lnTo>
                <a:lnTo>
                  <a:pt x="485" y="662"/>
                </a:lnTo>
                <a:lnTo>
                  <a:pt x="488" y="251"/>
                </a:lnTo>
                <a:lnTo>
                  <a:pt x="488" y="696"/>
                </a:lnTo>
                <a:lnTo>
                  <a:pt x="488" y="306"/>
                </a:lnTo>
                <a:lnTo>
                  <a:pt x="488" y="757"/>
                </a:lnTo>
                <a:lnTo>
                  <a:pt x="488" y="656"/>
                </a:lnTo>
                <a:lnTo>
                  <a:pt x="488" y="431"/>
                </a:lnTo>
                <a:lnTo>
                  <a:pt x="491" y="391"/>
                </a:lnTo>
                <a:lnTo>
                  <a:pt x="491" y="489"/>
                </a:lnTo>
                <a:lnTo>
                  <a:pt x="491" y="312"/>
                </a:lnTo>
                <a:lnTo>
                  <a:pt x="491" y="400"/>
                </a:lnTo>
                <a:lnTo>
                  <a:pt x="491" y="669"/>
                </a:lnTo>
                <a:lnTo>
                  <a:pt x="491" y="470"/>
                </a:lnTo>
                <a:lnTo>
                  <a:pt x="494" y="363"/>
                </a:lnTo>
                <a:lnTo>
                  <a:pt x="494" y="522"/>
                </a:lnTo>
                <a:lnTo>
                  <a:pt x="494" y="190"/>
                </a:lnTo>
                <a:lnTo>
                  <a:pt x="494" y="604"/>
                </a:lnTo>
                <a:lnTo>
                  <a:pt x="494" y="385"/>
                </a:lnTo>
                <a:lnTo>
                  <a:pt x="494" y="641"/>
                </a:lnTo>
                <a:lnTo>
                  <a:pt x="497" y="730"/>
                </a:lnTo>
                <a:lnTo>
                  <a:pt x="497" y="281"/>
                </a:lnTo>
                <a:lnTo>
                  <a:pt x="497" y="727"/>
                </a:lnTo>
                <a:lnTo>
                  <a:pt x="497" y="748"/>
                </a:lnTo>
                <a:lnTo>
                  <a:pt x="497" y="531"/>
                </a:lnTo>
                <a:lnTo>
                  <a:pt x="500" y="595"/>
                </a:lnTo>
                <a:lnTo>
                  <a:pt x="500" y="775"/>
                </a:lnTo>
                <a:lnTo>
                  <a:pt x="500" y="275"/>
                </a:lnTo>
                <a:lnTo>
                  <a:pt x="500" y="403"/>
                </a:lnTo>
                <a:lnTo>
                  <a:pt x="500" y="626"/>
                </a:lnTo>
                <a:lnTo>
                  <a:pt x="500" y="144"/>
                </a:lnTo>
                <a:lnTo>
                  <a:pt x="503" y="394"/>
                </a:lnTo>
                <a:lnTo>
                  <a:pt x="503" y="565"/>
                </a:lnTo>
                <a:lnTo>
                  <a:pt x="503" y="373"/>
                </a:lnTo>
                <a:lnTo>
                  <a:pt x="503" y="525"/>
                </a:lnTo>
                <a:lnTo>
                  <a:pt x="503" y="601"/>
                </a:lnTo>
                <a:lnTo>
                  <a:pt x="503" y="165"/>
                </a:lnTo>
                <a:lnTo>
                  <a:pt x="506" y="476"/>
                </a:lnTo>
                <a:lnTo>
                  <a:pt x="506" y="547"/>
                </a:lnTo>
                <a:lnTo>
                  <a:pt x="506" y="412"/>
                </a:lnTo>
                <a:lnTo>
                  <a:pt x="506" y="122"/>
                </a:lnTo>
                <a:lnTo>
                  <a:pt x="506" y="540"/>
                </a:lnTo>
                <a:lnTo>
                  <a:pt x="506" y="324"/>
                </a:lnTo>
                <a:lnTo>
                  <a:pt x="509" y="550"/>
                </a:lnTo>
                <a:lnTo>
                  <a:pt x="509" y="113"/>
                </a:lnTo>
                <a:lnTo>
                  <a:pt x="509" y="77"/>
                </a:lnTo>
                <a:lnTo>
                  <a:pt x="509" y="638"/>
                </a:lnTo>
                <a:lnTo>
                  <a:pt x="509" y="476"/>
                </a:lnTo>
                <a:lnTo>
                  <a:pt x="509" y="379"/>
                </a:lnTo>
                <a:lnTo>
                  <a:pt x="512" y="784"/>
                </a:lnTo>
                <a:lnTo>
                  <a:pt x="512" y="382"/>
                </a:lnTo>
                <a:lnTo>
                  <a:pt x="512" y="135"/>
                </a:lnTo>
                <a:lnTo>
                  <a:pt x="512" y="336"/>
                </a:lnTo>
                <a:lnTo>
                  <a:pt x="512" y="421"/>
                </a:lnTo>
                <a:lnTo>
                  <a:pt x="515" y="403"/>
                </a:lnTo>
                <a:lnTo>
                  <a:pt x="515" y="318"/>
                </a:lnTo>
                <a:lnTo>
                  <a:pt x="515" y="68"/>
                </a:lnTo>
                <a:lnTo>
                  <a:pt x="515" y="281"/>
                </a:lnTo>
                <a:lnTo>
                  <a:pt x="515" y="568"/>
                </a:lnTo>
                <a:lnTo>
                  <a:pt x="515" y="162"/>
                </a:lnTo>
                <a:lnTo>
                  <a:pt x="518" y="489"/>
                </a:lnTo>
                <a:lnTo>
                  <a:pt x="518" y="467"/>
                </a:lnTo>
                <a:lnTo>
                  <a:pt x="518" y="492"/>
                </a:lnTo>
                <a:lnTo>
                  <a:pt x="518" y="333"/>
                </a:lnTo>
                <a:lnTo>
                  <a:pt x="518" y="736"/>
                </a:lnTo>
                <a:lnTo>
                  <a:pt x="518" y="757"/>
                </a:lnTo>
                <a:lnTo>
                  <a:pt x="521" y="333"/>
                </a:lnTo>
                <a:lnTo>
                  <a:pt x="521" y="492"/>
                </a:lnTo>
                <a:lnTo>
                  <a:pt x="521" y="428"/>
                </a:lnTo>
                <a:lnTo>
                  <a:pt x="521" y="757"/>
                </a:lnTo>
                <a:lnTo>
                  <a:pt x="521" y="632"/>
                </a:lnTo>
                <a:lnTo>
                  <a:pt x="525" y="574"/>
                </a:lnTo>
                <a:lnTo>
                  <a:pt x="525" y="568"/>
                </a:lnTo>
                <a:lnTo>
                  <a:pt x="525" y="229"/>
                </a:lnTo>
                <a:lnTo>
                  <a:pt x="525" y="86"/>
                </a:lnTo>
                <a:lnTo>
                  <a:pt x="525" y="446"/>
                </a:lnTo>
                <a:lnTo>
                  <a:pt x="528" y="418"/>
                </a:lnTo>
                <a:lnTo>
                  <a:pt x="528" y="196"/>
                </a:lnTo>
                <a:lnTo>
                  <a:pt x="528" y="543"/>
                </a:lnTo>
                <a:lnTo>
                  <a:pt x="528" y="730"/>
                </a:lnTo>
                <a:lnTo>
                  <a:pt x="528" y="720"/>
                </a:lnTo>
                <a:lnTo>
                  <a:pt x="528" y="217"/>
                </a:lnTo>
                <a:lnTo>
                  <a:pt x="531" y="89"/>
                </a:lnTo>
                <a:lnTo>
                  <a:pt x="531" y="412"/>
                </a:lnTo>
                <a:lnTo>
                  <a:pt x="531" y="415"/>
                </a:lnTo>
                <a:lnTo>
                  <a:pt x="531" y="592"/>
                </a:lnTo>
                <a:lnTo>
                  <a:pt x="531" y="187"/>
                </a:lnTo>
                <a:lnTo>
                  <a:pt x="531" y="458"/>
                </a:lnTo>
                <a:lnTo>
                  <a:pt x="534" y="428"/>
                </a:lnTo>
                <a:lnTo>
                  <a:pt x="534" y="272"/>
                </a:lnTo>
                <a:lnTo>
                  <a:pt x="534" y="498"/>
                </a:lnTo>
                <a:lnTo>
                  <a:pt x="534" y="550"/>
                </a:lnTo>
                <a:lnTo>
                  <a:pt x="534" y="110"/>
                </a:lnTo>
                <a:lnTo>
                  <a:pt x="534" y="617"/>
                </a:lnTo>
                <a:lnTo>
                  <a:pt x="537" y="208"/>
                </a:lnTo>
                <a:lnTo>
                  <a:pt x="537" y="245"/>
                </a:lnTo>
                <a:lnTo>
                  <a:pt x="537" y="559"/>
                </a:lnTo>
                <a:lnTo>
                  <a:pt x="537" y="373"/>
                </a:lnTo>
                <a:lnTo>
                  <a:pt x="537" y="571"/>
                </a:lnTo>
                <a:lnTo>
                  <a:pt x="537" y="348"/>
                </a:lnTo>
                <a:lnTo>
                  <a:pt x="540" y="534"/>
                </a:lnTo>
                <a:lnTo>
                  <a:pt x="540" y="129"/>
                </a:lnTo>
                <a:lnTo>
                  <a:pt x="540" y="116"/>
                </a:lnTo>
                <a:lnTo>
                  <a:pt x="540" y="202"/>
                </a:lnTo>
                <a:lnTo>
                  <a:pt x="540" y="754"/>
                </a:lnTo>
                <a:lnTo>
                  <a:pt x="543" y="675"/>
                </a:lnTo>
                <a:lnTo>
                  <a:pt x="543" y="263"/>
                </a:lnTo>
                <a:lnTo>
                  <a:pt x="543" y="751"/>
                </a:lnTo>
                <a:lnTo>
                  <a:pt x="543" y="437"/>
                </a:lnTo>
                <a:lnTo>
                  <a:pt x="543" y="183"/>
                </a:lnTo>
                <a:lnTo>
                  <a:pt x="543" y="595"/>
                </a:lnTo>
                <a:lnTo>
                  <a:pt x="546" y="89"/>
                </a:lnTo>
                <a:lnTo>
                  <a:pt x="546" y="101"/>
                </a:lnTo>
                <a:lnTo>
                  <a:pt x="546" y="177"/>
                </a:lnTo>
                <a:lnTo>
                  <a:pt x="546" y="678"/>
                </a:lnTo>
                <a:lnTo>
                  <a:pt x="546" y="202"/>
                </a:lnTo>
                <a:lnTo>
                  <a:pt x="546" y="693"/>
                </a:lnTo>
                <a:lnTo>
                  <a:pt x="549" y="446"/>
                </a:lnTo>
                <a:lnTo>
                  <a:pt x="549" y="43"/>
                </a:lnTo>
                <a:lnTo>
                  <a:pt x="549" y="400"/>
                </a:lnTo>
                <a:lnTo>
                  <a:pt x="549" y="736"/>
                </a:lnTo>
                <a:lnTo>
                  <a:pt x="549" y="650"/>
                </a:lnTo>
                <a:lnTo>
                  <a:pt x="549" y="223"/>
                </a:lnTo>
                <a:lnTo>
                  <a:pt x="552" y="489"/>
                </a:lnTo>
                <a:lnTo>
                  <a:pt x="552" y="751"/>
                </a:lnTo>
                <a:lnTo>
                  <a:pt x="552" y="403"/>
                </a:lnTo>
                <a:lnTo>
                  <a:pt x="552" y="519"/>
                </a:lnTo>
                <a:lnTo>
                  <a:pt x="552" y="556"/>
                </a:lnTo>
                <a:lnTo>
                  <a:pt x="555" y="479"/>
                </a:lnTo>
                <a:lnTo>
                  <a:pt x="555" y="736"/>
                </a:lnTo>
                <a:lnTo>
                  <a:pt x="555" y="156"/>
                </a:lnTo>
                <a:lnTo>
                  <a:pt x="555" y="403"/>
                </a:lnTo>
                <a:lnTo>
                  <a:pt x="555" y="528"/>
                </a:lnTo>
                <a:lnTo>
                  <a:pt x="555" y="293"/>
                </a:lnTo>
                <a:lnTo>
                  <a:pt x="558" y="40"/>
                </a:lnTo>
                <a:lnTo>
                  <a:pt x="558" y="425"/>
                </a:lnTo>
                <a:lnTo>
                  <a:pt x="558" y="153"/>
                </a:lnTo>
                <a:lnTo>
                  <a:pt x="558" y="150"/>
                </a:lnTo>
                <a:lnTo>
                  <a:pt x="558" y="409"/>
                </a:lnTo>
                <a:lnTo>
                  <a:pt x="558" y="394"/>
                </a:lnTo>
                <a:lnTo>
                  <a:pt x="561" y="705"/>
                </a:lnTo>
                <a:lnTo>
                  <a:pt x="561" y="409"/>
                </a:lnTo>
                <a:lnTo>
                  <a:pt x="561" y="736"/>
                </a:lnTo>
                <a:lnTo>
                  <a:pt x="561" y="608"/>
                </a:lnTo>
                <a:lnTo>
                  <a:pt x="561" y="531"/>
                </a:lnTo>
                <a:lnTo>
                  <a:pt x="561" y="699"/>
                </a:lnTo>
                <a:lnTo>
                  <a:pt x="564" y="113"/>
                </a:lnTo>
                <a:lnTo>
                  <a:pt x="564" y="217"/>
                </a:lnTo>
                <a:lnTo>
                  <a:pt x="564" y="760"/>
                </a:lnTo>
                <a:lnTo>
                  <a:pt x="564" y="373"/>
                </a:lnTo>
                <a:lnTo>
                  <a:pt x="564" y="455"/>
                </a:lnTo>
                <a:lnTo>
                  <a:pt x="564" y="299"/>
                </a:lnTo>
                <a:lnTo>
                  <a:pt x="567" y="455"/>
                </a:lnTo>
                <a:lnTo>
                  <a:pt x="567" y="318"/>
                </a:lnTo>
                <a:lnTo>
                  <a:pt x="567" y="214"/>
                </a:lnTo>
                <a:lnTo>
                  <a:pt x="567" y="571"/>
                </a:lnTo>
                <a:lnTo>
                  <a:pt x="567" y="397"/>
                </a:lnTo>
                <a:lnTo>
                  <a:pt x="570" y="608"/>
                </a:lnTo>
                <a:lnTo>
                  <a:pt x="570" y="245"/>
                </a:lnTo>
                <a:lnTo>
                  <a:pt x="570" y="208"/>
                </a:lnTo>
                <a:lnTo>
                  <a:pt x="570" y="565"/>
                </a:lnTo>
                <a:lnTo>
                  <a:pt x="570" y="604"/>
                </a:lnTo>
                <a:lnTo>
                  <a:pt x="570" y="193"/>
                </a:lnTo>
                <a:lnTo>
                  <a:pt x="573" y="510"/>
                </a:lnTo>
                <a:lnTo>
                  <a:pt x="573" y="116"/>
                </a:lnTo>
                <a:lnTo>
                  <a:pt x="573" y="635"/>
                </a:lnTo>
                <a:lnTo>
                  <a:pt x="573" y="77"/>
                </a:lnTo>
                <a:lnTo>
                  <a:pt x="573" y="486"/>
                </a:lnTo>
                <a:lnTo>
                  <a:pt x="573" y="489"/>
                </a:lnTo>
                <a:lnTo>
                  <a:pt x="576" y="702"/>
                </a:lnTo>
                <a:lnTo>
                  <a:pt x="576" y="486"/>
                </a:lnTo>
                <a:lnTo>
                  <a:pt x="576" y="141"/>
                </a:lnTo>
                <a:lnTo>
                  <a:pt x="576" y="199"/>
                </a:lnTo>
                <a:lnTo>
                  <a:pt x="576" y="144"/>
                </a:lnTo>
                <a:lnTo>
                  <a:pt x="576" y="306"/>
                </a:lnTo>
                <a:lnTo>
                  <a:pt x="579" y="647"/>
                </a:lnTo>
                <a:lnTo>
                  <a:pt x="579" y="132"/>
                </a:lnTo>
                <a:lnTo>
                  <a:pt x="579" y="278"/>
                </a:lnTo>
                <a:lnTo>
                  <a:pt x="579" y="717"/>
                </a:lnTo>
                <a:lnTo>
                  <a:pt x="579" y="675"/>
                </a:lnTo>
                <a:lnTo>
                  <a:pt x="582" y="214"/>
                </a:lnTo>
                <a:lnTo>
                  <a:pt x="582" y="16"/>
                </a:lnTo>
                <a:lnTo>
                  <a:pt x="582" y="742"/>
                </a:lnTo>
                <a:lnTo>
                  <a:pt x="582" y="52"/>
                </a:lnTo>
                <a:lnTo>
                  <a:pt x="582" y="272"/>
                </a:lnTo>
                <a:lnTo>
                  <a:pt x="582" y="650"/>
                </a:lnTo>
                <a:lnTo>
                  <a:pt x="585" y="58"/>
                </a:lnTo>
                <a:lnTo>
                  <a:pt x="585" y="580"/>
                </a:lnTo>
                <a:lnTo>
                  <a:pt x="585" y="159"/>
                </a:lnTo>
                <a:lnTo>
                  <a:pt x="585" y="116"/>
                </a:lnTo>
                <a:lnTo>
                  <a:pt x="585" y="110"/>
                </a:lnTo>
                <a:lnTo>
                  <a:pt x="585" y="601"/>
                </a:lnTo>
                <a:lnTo>
                  <a:pt x="589" y="357"/>
                </a:lnTo>
                <a:lnTo>
                  <a:pt x="589" y="257"/>
                </a:lnTo>
                <a:lnTo>
                  <a:pt x="589" y="293"/>
                </a:lnTo>
                <a:lnTo>
                  <a:pt x="589" y="650"/>
                </a:lnTo>
                <a:lnTo>
                  <a:pt x="589" y="736"/>
                </a:lnTo>
                <a:lnTo>
                  <a:pt x="589" y="107"/>
                </a:lnTo>
                <a:lnTo>
                  <a:pt x="592" y="205"/>
                </a:lnTo>
                <a:lnTo>
                  <a:pt x="592" y="58"/>
                </a:lnTo>
                <a:lnTo>
                  <a:pt x="592" y="132"/>
                </a:lnTo>
                <a:lnTo>
                  <a:pt x="592" y="312"/>
                </a:lnTo>
                <a:lnTo>
                  <a:pt x="592" y="119"/>
                </a:lnTo>
                <a:lnTo>
                  <a:pt x="595" y="312"/>
                </a:lnTo>
                <a:lnTo>
                  <a:pt x="595" y="449"/>
                </a:lnTo>
                <a:lnTo>
                  <a:pt x="595" y="302"/>
                </a:lnTo>
                <a:lnTo>
                  <a:pt x="595" y="269"/>
                </a:lnTo>
                <a:lnTo>
                  <a:pt x="595" y="382"/>
                </a:lnTo>
                <a:lnTo>
                  <a:pt x="595" y="360"/>
                </a:lnTo>
                <a:lnTo>
                  <a:pt x="598" y="229"/>
                </a:lnTo>
                <a:lnTo>
                  <a:pt x="598" y="540"/>
                </a:lnTo>
                <a:lnTo>
                  <a:pt x="598" y="74"/>
                </a:lnTo>
                <a:lnTo>
                  <a:pt x="598" y="647"/>
                </a:lnTo>
                <a:lnTo>
                  <a:pt x="598" y="330"/>
                </a:lnTo>
                <a:lnTo>
                  <a:pt x="598" y="171"/>
                </a:lnTo>
                <a:lnTo>
                  <a:pt x="601" y="571"/>
                </a:lnTo>
                <a:lnTo>
                  <a:pt x="601" y="376"/>
                </a:lnTo>
                <a:lnTo>
                  <a:pt x="601" y="479"/>
                </a:lnTo>
                <a:lnTo>
                  <a:pt x="601" y="211"/>
                </a:lnTo>
                <a:lnTo>
                  <a:pt x="601" y="339"/>
                </a:lnTo>
                <a:lnTo>
                  <a:pt x="601" y="263"/>
                </a:lnTo>
                <a:lnTo>
                  <a:pt x="604" y="98"/>
                </a:lnTo>
                <a:lnTo>
                  <a:pt x="604" y="287"/>
                </a:lnTo>
                <a:lnTo>
                  <a:pt x="604" y="601"/>
                </a:lnTo>
                <a:lnTo>
                  <a:pt x="604" y="693"/>
                </a:lnTo>
                <a:lnTo>
                  <a:pt x="604" y="467"/>
                </a:lnTo>
                <a:lnTo>
                  <a:pt x="604" y="604"/>
                </a:lnTo>
                <a:lnTo>
                  <a:pt x="607" y="705"/>
                </a:lnTo>
                <a:lnTo>
                  <a:pt x="607" y="519"/>
                </a:lnTo>
                <a:lnTo>
                  <a:pt x="607" y="705"/>
                </a:lnTo>
                <a:lnTo>
                  <a:pt x="607" y="421"/>
                </a:lnTo>
                <a:lnTo>
                  <a:pt x="607" y="620"/>
                </a:lnTo>
                <a:lnTo>
                  <a:pt x="610" y="107"/>
                </a:lnTo>
                <a:lnTo>
                  <a:pt x="610" y="739"/>
                </a:lnTo>
                <a:lnTo>
                  <a:pt x="610" y="187"/>
                </a:lnTo>
                <a:lnTo>
                  <a:pt x="610" y="202"/>
                </a:lnTo>
                <a:lnTo>
                  <a:pt x="610" y="312"/>
                </a:lnTo>
                <a:lnTo>
                  <a:pt x="610" y="327"/>
                </a:lnTo>
                <a:lnTo>
                  <a:pt x="613" y="519"/>
                </a:lnTo>
                <a:lnTo>
                  <a:pt x="613" y="278"/>
                </a:lnTo>
                <a:lnTo>
                  <a:pt x="613" y="293"/>
                </a:lnTo>
                <a:lnTo>
                  <a:pt x="613" y="321"/>
                </a:lnTo>
                <a:lnTo>
                  <a:pt x="613" y="13"/>
                </a:lnTo>
                <a:lnTo>
                  <a:pt x="613" y="126"/>
                </a:lnTo>
                <a:lnTo>
                  <a:pt x="616" y="687"/>
                </a:lnTo>
                <a:lnTo>
                  <a:pt x="616" y="235"/>
                </a:lnTo>
                <a:lnTo>
                  <a:pt x="616" y="293"/>
                </a:lnTo>
                <a:lnTo>
                  <a:pt x="616" y="455"/>
                </a:lnTo>
                <a:lnTo>
                  <a:pt x="616" y="540"/>
                </a:lnTo>
                <a:lnTo>
                  <a:pt x="616" y="403"/>
                </a:lnTo>
                <a:lnTo>
                  <a:pt x="619" y="601"/>
                </a:lnTo>
                <a:lnTo>
                  <a:pt x="619" y="501"/>
                </a:lnTo>
                <a:lnTo>
                  <a:pt x="619" y="400"/>
                </a:lnTo>
                <a:lnTo>
                  <a:pt x="619" y="464"/>
                </a:lnTo>
                <a:lnTo>
                  <a:pt x="619" y="443"/>
                </a:lnTo>
                <a:lnTo>
                  <a:pt x="622" y="482"/>
                </a:lnTo>
                <a:lnTo>
                  <a:pt x="622" y="22"/>
                </a:lnTo>
                <a:lnTo>
                  <a:pt x="622" y="733"/>
                </a:lnTo>
                <a:lnTo>
                  <a:pt x="622" y="174"/>
                </a:lnTo>
                <a:lnTo>
                  <a:pt x="622" y="251"/>
                </a:lnTo>
                <a:lnTo>
                  <a:pt x="622" y="269"/>
                </a:lnTo>
                <a:lnTo>
                  <a:pt x="625" y="205"/>
                </a:lnTo>
                <a:lnTo>
                  <a:pt x="625" y="138"/>
                </a:lnTo>
                <a:lnTo>
                  <a:pt x="625" y="641"/>
                </a:lnTo>
                <a:lnTo>
                  <a:pt x="625" y="327"/>
                </a:lnTo>
                <a:lnTo>
                  <a:pt x="625" y="604"/>
                </a:lnTo>
                <a:lnTo>
                  <a:pt x="625" y="556"/>
                </a:lnTo>
                <a:lnTo>
                  <a:pt x="628" y="220"/>
                </a:lnTo>
                <a:lnTo>
                  <a:pt x="628" y="98"/>
                </a:lnTo>
                <a:lnTo>
                  <a:pt x="628" y="318"/>
                </a:lnTo>
                <a:lnTo>
                  <a:pt x="628" y="446"/>
                </a:lnTo>
                <a:lnTo>
                  <a:pt x="628" y="162"/>
                </a:lnTo>
                <a:lnTo>
                  <a:pt x="628" y="553"/>
                </a:lnTo>
                <a:lnTo>
                  <a:pt x="631" y="669"/>
                </a:lnTo>
                <a:lnTo>
                  <a:pt x="631" y="110"/>
                </a:lnTo>
                <a:lnTo>
                  <a:pt x="631" y="260"/>
                </a:lnTo>
                <a:lnTo>
                  <a:pt x="631" y="101"/>
                </a:lnTo>
                <a:lnTo>
                  <a:pt x="631" y="357"/>
                </a:lnTo>
                <a:lnTo>
                  <a:pt x="631" y="443"/>
                </a:lnTo>
                <a:lnTo>
                  <a:pt x="634" y="275"/>
                </a:lnTo>
                <a:lnTo>
                  <a:pt x="634" y="180"/>
                </a:lnTo>
                <a:lnTo>
                  <a:pt x="634" y="376"/>
                </a:lnTo>
                <a:lnTo>
                  <a:pt x="634" y="672"/>
                </a:lnTo>
                <a:lnTo>
                  <a:pt x="634" y="269"/>
                </a:lnTo>
                <a:lnTo>
                  <a:pt x="637" y="626"/>
                </a:lnTo>
                <a:lnTo>
                  <a:pt x="637" y="339"/>
                </a:lnTo>
                <a:lnTo>
                  <a:pt x="637" y="0"/>
                </a:lnTo>
                <a:lnTo>
                  <a:pt x="637" y="272"/>
                </a:lnTo>
                <a:lnTo>
                  <a:pt x="637" y="144"/>
                </a:lnTo>
                <a:lnTo>
                  <a:pt x="637" y="95"/>
                </a:lnTo>
                <a:lnTo>
                  <a:pt x="640" y="644"/>
                </a:lnTo>
                <a:lnTo>
                  <a:pt x="640" y="693"/>
                </a:lnTo>
                <a:lnTo>
                  <a:pt x="640" y="266"/>
                </a:lnTo>
                <a:lnTo>
                  <a:pt x="640" y="315"/>
                </a:lnTo>
                <a:lnTo>
                  <a:pt x="640" y="245"/>
                </a:lnTo>
                <a:lnTo>
                  <a:pt x="640" y="34"/>
                </a:lnTo>
                <a:lnTo>
                  <a:pt x="643" y="498"/>
                </a:lnTo>
                <a:lnTo>
                  <a:pt x="643" y="540"/>
                </a:lnTo>
                <a:lnTo>
                  <a:pt x="643" y="220"/>
                </a:lnTo>
                <a:lnTo>
                  <a:pt x="643" y="269"/>
                </a:lnTo>
                <a:lnTo>
                  <a:pt x="643" y="489"/>
                </a:lnTo>
                <a:lnTo>
                  <a:pt x="643" y="83"/>
                </a:lnTo>
                <a:lnTo>
                  <a:pt x="646" y="266"/>
                </a:lnTo>
                <a:lnTo>
                  <a:pt x="646" y="229"/>
                </a:lnTo>
                <a:lnTo>
                  <a:pt x="646" y="400"/>
                </a:lnTo>
                <a:lnTo>
                  <a:pt x="646" y="309"/>
                </a:lnTo>
                <a:lnTo>
                  <a:pt x="646" y="428"/>
                </a:lnTo>
                <a:lnTo>
                  <a:pt x="649" y="363"/>
                </a:lnTo>
                <a:lnTo>
                  <a:pt x="649" y="196"/>
                </a:lnTo>
                <a:lnTo>
                  <a:pt x="649" y="723"/>
                </a:lnTo>
                <a:lnTo>
                  <a:pt x="649" y="400"/>
                </a:lnTo>
                <a:lnTo>
                  <a:pt x="649" y="373"/>
                </a:lnTo>
                <a:lnTo>
                  <a:pt x="649" y="470"/>
                </a:lnTo>
                <a:lnTo>
                  <a:pt x="652" y="403"/>
                </a:lnTo>
                <a:lnTo>
                  <a:pt x="652" y="608"/>
                </a:lnTo>
                <a:lnTo>
                  <a:pt x="652" y="406"/>
                </a:lnTo>
                <a:lnTo>
                  <a:pt x="652" y="354"/>
                </a:lnTo>
                <a:lnTo>
                  <a:pt x="652" y="717"/>
                </a:lnTo>
                <a:lnTo>
                  <a:pt x="652" y="553"/>
                </a:lnTo>
                <a:lnTo>
                  <a:pt x="656" y="174"/>
                </a:lnTo>
                <a:lnTo>
                  <a:pt x="656" y="708"/>
                </a:lnTo>
                <a:lnTo>
                  <a:pt x="656" y="504"/>
                </a:lnTo>
                <a:lnTo>
                  <a:pt x="656" y="604"/>
                </a:lnTo>
                <a:lnTo>
                  <a:pt x="656" y="559"/>
                </a:lnTo>
                <a:lnTo>
                  <a:pt x="656" y="28"/>
                </a:lnTo>
                <a:lnTo>
                  <a:pt x="659" y="153"/>
                </a:lnTo>
                <a:lnTo>
                  <a:pt x="659" y="25"/>
                </a:lnTo>
                <a:lnTo>
                  <a:pt x="659" y="220"/>
                </a:lnTo>
                <a:lnTo>
                  <a:pt x="659" y="400"/>
                </a:lnTo>
                <a:lnTo>
                  <a:pt x="659" y="608"/>
                </a:lnTo>
                <a:lnTo>
                  <a:pt x="662" y="406"/>
                </a:lnTo>
                <a:lnTo>
                  <a:pt x="662" y="171"/>
                </a:lnTo>
                <a:lnTo>
                  <a:pt x="662" y="345"/>
                </a:lnTo>
                <a:lnTo>
                  <a:pt x="662" y="418"/>
                </a:lnTo>
                <a:lnTo>
                  <a:pt x="662" y="65"/>
                </a:lnTo>
                <a:lnTo>
                  <a:pt x="662" y="104"/>
                </a:lnTo>
                <a:lnTo>
                  <a:pt x="665" y="617"/>
                </a:lnTo>
                <a:lnTo>
                  <a:pt x="665" y="547"/>
                </a:lnTo>
                <a:lnTo>
                  <a:pt x="665" y="309"/>
                </a:lnTo>
                <a:lnTo>
                  <a:pt x="665" y="592"/>
                </a:lnTo>
                <a:lnTo>
                  <a:pt x="665" y="321"/>
                </a:lnTo>
                <a:lnTo>
                  <a:pt x="665" y="434"/>
                </a:lnTo>
                <a:lnTo>
                  <a:pt x="668" y="626"/>
                </a:lnTo>
                <a:lnTo>
                  <a:pt x="668" y="31"/>
                </a:lnTo>
                <a:lnTo>
                  <a:pt x="668" y="257"/>
                </a:lnTo>
                <a:lnTo>
                  <a:pt x="668" y="586"/>
                </a:lnTo>
                <a:lnTo>
                  <a:pt x="668" y="727"/>
                </a:lnTo>
                <a:lnTo>
                  <a:pt x="668" y="7"/>
                </a:lnTo>
                <a:lnTo>
                  <a:pt x="671" y="104"/>
                </a:lnTo>
                <a:lnTo>
                  <a:pt x="671" y="306"/>
                </a:lnTo>
                <a:lnTo>
                  <a:pt x="671" y="260"/>
                </a:lnTo>
                <a:lnTo>
                  <a:pt x="671" y="562"/>
                </a:lnTo>
                <a:lnTo>
                  <a:pt x="671" y="208"/>
                </a:lnTo>
                <a:lnTo>
                  <a:pt x="671" y="470"/>
                </a:lnTo>
                <a:lnTo>
                  <a:pt x="674" y="611"/>
                </a:lnTo>
                <a:lnTo>
                  <a:pt x="674" y="580"/>
                </a:lnTo>
                <a:lnTo>
                  <a:pt x="674" y="705"/>
                </a:lnTo>
                <a:lnTo>
                  <a:pt x="674" y="739"/>
                </a:lnTo>
                <a:lnTo>
                  <a:pt x="674" y="559"/>
                </a:lnTo>
                <a:lnTo>
                  <a:pt x="677" y="540"/>
                </a:lnTo>
                <a:lnTo>
                  <a:pt x="677" y="31"/>
                </a:lnTo>
                <a:lnTo>
                  <a:pt x="677" y="19"/>
                </a:lnTo>
                <a:lnTo>
                  <a:pt x="677" y="629"/>
                </a:lnTo>
                <a:lnTo>
                  <a:pt x="677" y="418"/>
                </a:lnTo>
                <a:lnTo>
                  <a:pt x="677" y="638"/>
                </a:lnTo>
                <a:lnTo>
                  <a:pt x="680" y="482"/>
                </a:lnTo>
                <a:lnTo>
                  <a:pt x="680" y="684"/>
                </a:lnTo>
                <a:lnTo>
                  <a:pt x="680" y="498"/>
                </a:lnTo>
                <a:lnTo>
                  <a:pt x="680" y="248"/>
                </a:lnTo>
                <a:lnTo>
                  <a:pt x="680" y="458"/>
                </a:lnTo>
                <a:lnTo>
                  <a:pt x="680" y="302"/>
                </a:lnTo>
                <a:lnTo>
                  <a:pt x="683" y="116"/>
                </a:lnTo>
                <a:lnTo>
                  <a:pt x="683" y="309"/>
                </a:lnTo>
                <a:lnTo>
                  <a:pt x="683" y="723"/>
                </a:lnTo>
                <a:lnTo>
                  <a:pt x="683" y="156"/>
                </a:lnTo>
                <a:lnTo>
                  <a:pt x="683" y="248"/>
                </a:lnTo>
                <a:lnTo>
                  <a:pt x="683" y="220"/>
                </a:lnTo>
                <a:lnTo>
                  <a:pt x="686" y="705"/>
                </a:lnTo>
                <a:lnTo>
                  <a:pt x="686" y="739"/>
                </a:lnTo>
                <a:lnTo>
                  <a:pt x="686" y="626"/>
                </a:lnTo>
                <a:lnTo>
                  <a:pt x="686" y="559"/>
                </a:lnTo>
                <a:lnTo>
                  <a:pt x="686" y="28"/>
                </a:lnTo>
                <a:lnTo>
                  <a:pt x="689" y="89"/>
                </a:lnTo>
                <a:lnTo>
                  <a:pt x="689" y="263"/>
                </a:lnTo>
                <a:lnTo>
                  <a:pt x="689" y="415"/>
                </a:lnTo>
                <a:lnTo>
                  <a:pt x="689" y="28"/>
                </a:lnTo>
                <a:lnTo>
                  <a:pt x="689" y="299"/>
                </a:lnTo>
                <a:lnTo>
                  <a:pt x="689" y="281"/>
                </a:lnTo>
                <a:lnTo>
                  <a:pt x="692" y="733"/>
                </a:lnTo>
                <a:lnTo>
                  <a:pt x="692" y="479"/>
                </a:lnTo>
                <a:lnTo>
                  <a:pt x="692" y="367"/>
                </a:lnTo>
                <a:lnTo>
                  <a:pt x="692" y="678"/>
                </a:lnTo>
                <a:lnTo>
                  <a:pt x="692" y="37"/>
                </a:lnTo>
                <a:lnTo>
                  <a:pt x="692" y="196"/>
                </a:lnTo>
                <a:lnTo>
                  <a:pt x="695" y="580"/>
                </a:lnTo>
                <a:lnTo>
                  <a:pt x="695" y="614"/>
                </a:lnTo>
                <a:lnTo>
                  <a:pt x="695" y="208"/>
                </a:lnTo>
                <a:lnTo>
                  <a:pt x="695" y="608"/>
                </a:lnTo>
                <a:lnTo>
                  <a:pt x="695" y="58"/>
                </a:lnTo>
                <a:lnTo>
                  <a:pt x="695" y="275"/>
                </a:lnTo>
                <a:lnTo>
                  <a:pt x="698" y="513"/>
                </a:lnTo>
                <a:lnTo>
                  <a:pt x="698" y="635"/>
                </a:lnTo>
                <a:lnTo>
                  <a:pt x="698" y="415"/>
                </a:lnTo>
                <a:lnTo>
                  <a:pt x="698" y="397"/>
                </a:lnTo>
                <a:lnTo>
                  <a:pt x="698" y="702"/>
                </a:lnTo>
                <a:lnTo>
                  <a:pt x="698" y="449"/>
                </a:lnTo>
                <a:lnTo>
                  <a:pt x="701" y="705"/>
                </a:lnTo>
                <a:lnTo>
                  <a:pt x="701" y="440"/>
                </a:lnTo>
                <a:lnTo>
                  <a:pt x="701" y="406"/>
                </a:lnTo>
                <a:lnTo>
                  <a:pt x="701" y="357"/>
                </a:lnTo>
                <a:lnTo>
                  <a:pt x="701" y="86"/>
                </a:lnTo>
                <a:lnTo>
                  <a:pt x="704" y="135"/>
                </a:lnTo>
                <a:lnTo>
                  <a:pt x="704" y="568"/>
                </a:lnTo>
                <a:lnTo>
                  <a:pt x="704" y="299"/>
                </a:lnTo>
                <a:lnTo>
                  <a:pt x="704" y="553"/>
                </a:lnTo>
                <a:lnTo>
                  <a:pt x="704" y="489"/>
                </a:lnTo>
                <a:lnTo>
                  <a:pt x="704" y="400"/>
                </a:lnTo>
                <a:lnTo>
                  <a:pt x="707" y="711"/>
                </a:lnTo>
                <a:lnTo>
                  <a:pt x="707" y="177"/>
                </a:lnTo>
                <a:lnTo>
                  <a:pt x="707" y="397"/>
                </a:lnTo>
                <a:lnTo>
                  <a:pt x="707" y="681"/>
                </a:lnTo>
                <a:lnTo>
                  <a:pt x="707" y="293"/>
                </a:lnTo>
                <a:lnTo>
                  <a:pt x="707" y="641"/>
                </a:lnTo>
                <a:lnTo>
                  <a:pt x="710" y="742"/>
                </a:lnTo>
                <a:lnTo>
                  <a:pt x="710" y="61"/>
                </a:lnTo>
                <a:lnTo>
                  <a:pt x="710" y="543"/>
                </a:lnTo>
                <a:lnTo>
                  <a:pt x="710" y="690"/>
                </a:lnTo>
                <a:lnTo>
                  <a:pt x="710" y="650"/>
                </a:lnTo>
                <a:lnTo>
                  <a:pt x="710" y="235"/>
                </a:lnTo>
                <a:lnTo>
                  <a:pt x="713" y="434"/>
                </a:lnTo>
                <a:lnTo>
                  <a:pt x="713" y="272"/>
                </a:lnTo>
                <a:lnTo>
                  <a:pt x="713" y="119"/>
                </a:lnTo>
                <a:lnTo>
                  <a:pt x="713" y="74"/>
                </a:lnTo>
                <a:lnTo>
                  <a:pt x="713" y="391"/>
                </a:lnTo>
                <a:lnTo>
                  <a:pt x="716" y="40"/>
                </a:lnTo>
                <a:lnTo>
                  <a:pt x="716" y="519"/>
                </a:lnTo>
                <a:lnTo>
                  <a:pt x="716" y="150"/>
                </a:lnTo>
                <a:lnTo>
                  <a:pt x="716" y="183"/>
                </a:lnTo>
                <a:lnTo>
                  <a:pt x="716" y="260"/>
                </a:lnTo>
                <a:lnTo>
                  <a:pt x="716" y="714"/>
                </a:lnTo>
                <a:lnTo>
                  <a:pt x="720" y="159"/>
                </a:lnTo>
                <a:lnTo>
                  <a:pt x="720" y="49"/>
                </a:lnTo>
                <a:lnTo>
                  <a:pt x="720" y="601"/>
                </a:lnTo>
                <a:lnTo>
                  <a:pt x="720" y="309"/>
                </a:lnTo>
                <a:lnTo>
                  <a:pt x="720" y="742"/>
                </a:lnTo>
                <a:lnTo>
                  <a:pt x="720" y="653"/>
                </a:lnTo>
                <a:lnTo>
                  <a:pt x="723" y="98"/>
                </a:lnTo>
                <a:lnTo>
                  <a:pt x="723" y="467"/>
                </a:lnTo>
                <a:lnTo>
                  <a:pt x="723" y="507"/>
                </a:lnTo>
                <a:lnTo>
                  <a:pt x="723" y="443"/>
                </a:lnTo>
                <a:lnTo>
                  <a:pt x="723" y="180"/>
                </a:lnTo>
                <a:lnTo>
                  <a:pt x="723" y="687"/>
                </a:lnTo>
                <a:lnTo>
                  <a:pt x="726" y="717"/>
                </a:lnTo>
                <a:lnTo>
                  <a:pt x="726" y="641"/>
                </a:lnTo>
                <a:lnTo>
                  <a:pt x="726" y="302"/>
                </a:lnTo>
                <a:lnTo>
                  <a:pt x="726" y="31"/>
                </a:lnTo>
                <a:lnTo>
                  <a:pt x="726" y="446"/>
                </a:lnTo>
                <a:lnTo>
                  <a:pt x="726" y="745"/>
                </a:lnTo>
                <a:lnTo>
                  <a:pt x="729" y="324"/>
                </a:lnTo>
                <a:lnTo>
                  <a:pt x="729" y="101"/>
                </a:lnTo>
                <a:lnTo>
                  <a:pt x="729" y="351"/>
                </a:lnTo>
                <a:lnTo>
                  <a:pt x="729" y="482"/>
                </a:lnTo>
                <a:lnTo>
                  <a:pt x="729" y="58"/>
                </a:lnTo>
                <a:lnTo>
                  <a:pt x="732" y="723"/>
                </a:lnTo>
                <a:lnTo>
                  <a:pt x="732" y="507"/>
                </a:lnTo>
                <a:lnTo>
                  <a:pt x="732" y="248"/>
                </a:lnTo>
                <a:lnTo>
                  <a:pt x="732" y="129"/>
                </a:lnTo>
                <a:lnTo>
                  <a:pt x="732" y="254"/>
                </a:lnTo>
                <a:lnTo>
                  <a:pt x="732" y="733"/>
                </a:lnTo>
                <a:lnTo>
                  <a:pt x="735" y="659"/>
                </a:lnTo>
                <a:lnTo>
                  <a:pt x="735" y="687"/>
                </a:lnTo>
                <a:lnTo>
                  <a:pt x="735" y="586"/>
                </a:lnTo>
                <a:lnTo>
                  <a:pt x="735" y="367"/>
                </a:lnTo>
                <a:lnTo>
                  <a:pt x="735" y="147"/>
                </a:lnTo>
                <a:lnTo>
                  <a:pt x="735" y="168"/>
                </a:lnTo>
                <a:lnTo>
                  <a:pt x="738" y="272"/>
                </a:lnTo>
                <a:lnTo>
                  <a:pt x="738" y="498"/>
                </a:lnTo>
                <a:lnTo>
                  <a:pt x="738" y="684"/>
                </a:lnTo>
                <a:lnTo>
                  <a:pt x="738" y="574"/>
                </a:lnTo>
                <a:lnTo>
                  <a:pt x="738" y="238"/>
                </a:lnTo>
                <a:lnTo>
                  <a:pt x="741" y="473"/>
                </a:lnTo>
                <a:lnTo>
                  <a:pt x="741" y="34"/>
                </a:lnTo>
                <a:lnTo>
                  <a:pt x="741" y="19"/>
                </a:lnTo>
                <a:lnTo>
                  <a:pt x="741" y="214"/>
                </a:lnTo>
                <a:lnTo>
                  <a:pt x="741" y="592"/>
                </a:lnTo>
                <a:lnTo>
                  <a:pt x="744" y="653"/>
                </a:lnTo>
                <a:lnTo>
                  <a:pt x="744" y="327"/>
                </a:lnTo>
                <a:lnTo>
                  <a:pt x="744" y="479"/>
                </a:lnTo>
                <a:lnTo>
                  <a:pt x="744" y="629"/>
                </a:lnTo>
                <a:lnTo>
                  <a:pt x="744" y="482"/>
                </a:lnTo>
                <a:lnTo>
                  <a:pt x="744" y="418"/>
                </a:lnTo>
                <a:lnTo>
                  <a:pt x="747" y="199"/>
                </a:lnTo>
                <a:lnTo>
                  <a:pt x="747" y="238"/>
                </a:lnTo>
                <a:lnTo>
                  <a:pt x="747" y="675"/>
                </a:lnTo>
                <a:lnTo>
                  <a:pt x="747" y="476"/>
                </a:lnTo>
                <a:lnTo>
                  <a:pt x="747" y="31"/>
                </a:lnTo>
                <a:lnTo>
                  <a:pt x="747" y="254"/>
                </a:lnTo>
                <a:lnTo>
                  <a:pt x="750" y="754"/>
                </a:lnTo>
                <a:lnTo>
                  <a:pt x="750" y="739"/>
                </a:lnTo>
                <a:lnTo>
                  <a:pt x="750" y="290"/>
                </a:lnTo>
                <a:lnTo>
                  <a:pt x="750" y="482"/>
                </a:lnTo>
                <a:lnTo>
                  <a:pt x="750" y="293"/>
                </a:lnTo>
                <a:lnTo>
                  <a:pt x="750" y="592"/>
                </a:lnTo>
                <a:lnTo>
                  <a:pt x="753" y="144"/>
                </a:lnTo>
                <a:lnTo>
                  <a:pt x="753" y="156"/>
                </a:lnTo>
                <a:lnTo>
                  <a:pt x="753" y="104"/>
                </a:lnTo>
                <a:lnTo>
                  <a:pt x="753" y="138"/>
                </a:lnTo>
                <a:lnTo>
                  <a:pt x="753" y="321"/>
                </a:lnTo>
                <a:lnTo>
                  <a:pt x="756" y="693"/>
                </a:lnTo>
                <a:lnTo>
                  <a:pt x="756" y="74"/>
                </a:lnTo>
                <a:lnTo>
                  <a:pt x="756" y="537"/>
                </a:lnTo>
                <a:lnTo>
                  <a:pt x="756" y="659"/>
                </a:lnTo>
                <a:lnTo>
                  <a:pt x="756" y="388"/>
                </a:lnTo>
                <a:lnTo>
                  <a:pt x="756" y="394"/>
                </a:lnTo>
                <a:lnTo>
                  <a:pt x="759" y="193"/>
                </a:lnTo>
                <a:lnTo>
                  <a:pt x="759" y="522"/>
                </a:lnTo>
                <a:lnTo>
                  <a:pt x="759" y="702"/>
                </a:lnTo>
                <a:lnTo>
                  <a:pt x="759" y="159"/>
                </a:lnTo>
                <a:lnTo>
                  <a:pt x="759" y="336"/>
                </a:lnTo>
                <a:lnTo>
                  <a:pt x="759" y="345"/>
                </a:lnTo>
                <a:lnTo>
                  <a:pt x="762" y="31"/>
                </a:lnTo>
                <a:lnTo>
                  <a:pt x="762" y="489"/>
                </a:lnTo>
                <a:lnTo>
                  <a:pt x="762" y="568"/>
                </a:lnTo>
                <a:lnTo>
                  <a:pt x="762" y="617"/>
                </a:lnTo>
                <a:lnTo>
                  <a:pt x="762" y="357"/>
                </a:lnTo>
                <a:lnTo>
                  <a:pt x="762" y="388"/>
                </a:lnTo>
                <a:lnTo>
                  <a:pt x="765" y="159"/>
                </a:lnTo>
                <a:lnTo>
                  <a:pt x="765" y="476"/>
                </a:lnTo>
                <a:lnTo>
                  <a:pt x="765" y="434"/>
                </a:lnTo>
                <a:lnTo>
                  <a:pt x="765" y="638"/>
                </a:lnTo>
                <a:lnTo>
                  <a:pt x="765" y="342"/>
                </a:lnTo>
                <a:lnTo>
                  <a:pt x="765" y="473"/>
                </a:lnTo>
                <a:lnTo>
                  <a:pt x="768" y="669"/>
                </a:lnTo>
                <a:lnTo>
                  <a:pt x="768" y="568"/>
                </a:lnTo>
                <a:lnTo>
                  <a:pt x="768" y="101"/>
                </a:lnTo>
                <a:lnTo>
                  <a:pt x="768" y="287"/>
                </a:lnTo>
                <a:lnTo>
                  <a:pt x="768" y="354"/>
                </a:lnTo>
                <a:lnTo>
                  <a:pt x="771" y="598"/>
                </a:lnTo>
                <a:lnTo>
                  <a:pt x="771" y="376"/>
                </a:lnTo>
                <a:lnTo>
                  <a:pt x="771" y="61"/>
                </a:lnTo>
                <a:lnTo>
                  <a:pt x="771" y="92"/>
                </a:lnTo>
                <a:lnTo>
                  <a:pt x="771" y="638"/>
                </a:lnTo>
                <a:lnTo>
                  <a:pt x="771" y="159"/>
                </a:lnTo>
                <a:lnTo>
                  <a:pt x="774" y="528"/>
                </a:lnTo>
                <a:lnTo>
                  <a:pt x="774" y="345"/>
                </a:lnTo>
                <a:lnTo>
                  <a:pt x="774" y="662"/>
                </a:lnTo>
                <a:lnTo>
                  <a:pt x="774" y="168"/>
                </a:lnTo>
                <a:lnTo>
                  <a:pt x="774" y="174"/>
                </a:lnTo>
                <a:lnTo>
                  <a:pt x="774" y="214"/>
                </a:lnTo>
                <a:lnTo>
                  <a:pt x="777" y="510"/>
                </a:lnTo>
                <a:lnTo>
                  <a:pt x="777" y="309"/>
                </a:lnTo>
                <a:lnTo>
                  <a:pt x="777" y="531"/>
                </a:lnTo>
                <a:lnTo>
                  <a:pt x="777" y="479"/>
                </a:lnTo>
                <a:lnTo>
                  <a:pt x="777" y="275"/>
                </a:lnTo>
                <a:lnTo>
                  <a:pt x="777" y="220"/>
                </a:lnTo>
                <a:lnTo>
                  <a:pt x="780" y="65"/>
                </a:lnTo>
                <a:lnTo>
                  <a:pt x="780" y="360"/>
                </a:lnTo>
                <a:lnTo>
                  <a:pt x="780" y="669"/>
                </a:lnTo>
                <a:lnTo>
                  <a:pt x="780" y="675"/>
                </a:lnTo>
                <a:lnTo>
                  <a:pt x="780" y="501"/>
                </a:lnTo>
                <a:lnTo>
                  <a:pt x="784" y="455"/>
                </a:lnTo>
                <a:lnTo>
                  <a:pt x="784" y="687"/>
                </a:lnTo>
                <a:lnTo>
                  <a:pt x="784" y="415"/>
                </a:lnTo>
                <a:lnTo>
                  <a:pt x="784" y="208"/>
                </a:lnTo>
                <a:lnTo>
                  <a:pt x="784" y="275"/>
                </a:lnTo>
                <a:lnTo>
                  <a:pt x="784" y="666"/>
                </a:lnTo>
                <a:lnTo>
                  <a:pt x="787" y="272"/>
                </a:lnTo>
                <a:lnTo>
                  <a:pt x="787" y="159"/>
                </a:lnTo>
                <a:lnTo>
                  <a:pt x="787" y="363"/>
                </a:lnTo>
                <a:lnTo>
                  <a:pt x="787" y="299"/>
                </a:lnTo>
                <a:lnTo>
                  <a:pt x="787" y="769"/>
                </a:lnTo>
                <a:lnTo>
                  <a:pt x="787" y="299"/>
                </a:lnTo>
                <a:lnTo>
                  <a:pt x="790" y="345"/>
                </a:lnTo>
                <a:lnTo>
                  <a:pt x="790" y="626"/>
                </a:lnTo>
                <a:lnTo>
                  <a:pt x="790" y="266"/>
                </a:lnTo>
                <a:lnTo>
                  <a:pt x="790" y="220"/>
                </a:lnTo>
                <a:lnTo>
                  <a:pt x="790" y="775"/>
                </a:lnTo>
                <a:lnTo>
                  <a:pt x="790" y="354"/>
                </a:lnTo>
                <a:lnTo>
                  <a:pt x="793" y="257"/>
                </a:lnTo>
                <a:lnTo>
                  <a:pt x="793" y="177"/>
                </a:lnTo>
                <a:lnTo>
                  <a:pt x="793" y="348"/>
                </a:lnTo>
                <a:lnTo>
                  <a:pt x="793" y="296"/>
                </a:lnTo>
                <a:lnTo>
                  <a:pt x="793" y="711"/>
                </a:lnTo>
                <a:lnTo>
                  <a:pt x="793" y="68"/>
                </a:lnTo>
                <a:lnTo>
                  <a:pt x="796" y="611"/>
                </a:lnTo>
                <a:lnTo>
                  <a:pt x="796" y="699"/>
                </a:lnTo>
                <a:lnTo>
                  <a:pt x="796" y="61"/>
                </a:lnTo>
                <a:lnTo>
                  <a:pt x="796" y="519"/>
                </a:lnTo>
                <a:lnTo>
                  <a:pt x="796" y="766"/>
                </a:lnTo>
                <a:lnTo>
                  <a:pt x="799" y="470"/>
                </a:lnTo>
                <a:lnTo>
                  <a:pt x="799" y="513"/>
                </a:lnTo>
                <a:lnTo>
                  <a:pt x="799" y="129"/>
                </a:lnTo>
                <a:lnTo>
                  <a:pt x="799" y="736"/>
                </a:lnTo>
                <a:lnTo>
                  <a:pt x="799" y="248"/>
                </a:lnTo>
                <a:lnTo>
                  <a:pt x="799" y="241"/>
                </a:lnTo>
                <a:lnTo>
                  <a:pt x="802" y="675"/>
                </a:lnTo>
                <a:lnTo>
                  <a:pt x="802" y="452"/>
                </a:lnTo>
                <a:lnTo>
                  <a:pt x="802" y="720"/>
                </a:lnTo>
                <a:lnTo>
                  <a:pt x="802" y="696"/>
                </a:lnTo>
                <a:lnTo>
                  <a:pt x="802" y="614"/>
                </a:lnTo>
                <a:lnTo>
                  <a:pt x="802" y="357"/>
                </a:lnTo>
                <a:lnTo>
                  <a:pt x="805" y="281"/>
                </a:lnTo>
                <a:lnTo>
                  <a:pt x="805" y="681"/>
                </a:lnTo>
                <a:lnTo>
                  <a:pt x="805" y="52"/>
                </a:lnTo>
                <a:lnTo>
                  <a:pt x="805" y="284"/>
                </a:lnTo>
                <a:lnTo>
                  <a:pt x="805" y="86"/>
                </a:lnTo>
                <a:lnTo>
                  <a:pt x="805" y="531"/>
                </a:lnTo>
                <a:lnTo>
                  <a:pt x="808" y="608"/>
                </a:lnTo>
                <a:lnTo>
                  <a:pt x="808" y="107"/>
                </a:lnTo>
                <a:lnTo>
                  <a:pt x="808" y="281"/>
                </a:lnTo>
                <a:lnTo>
                  <a:pt x="808" y="348"/>
                </a:lnTo>
                <a:lnTo>
                  <a:pt x="808" y="159"/>
                </a:lnTo>
                <a:lnTo>
                  <a:pt x="811" y="745"/>
                </a:lnTo>
                <a:lnTo>
                  <a:pt x="811" y="406"/>
                </a:lnTo>
                <a:lnTo>
                  <a:pt x="811" y="626"/>
                </a:lnTo>
                <a:lnTo>
                  <a:pt x="811" y="254"/>
                </a:lnTo>
                <a:lnTo>
                  <a:pt x="811" y="693"/>
                </a:lnTo>
                <a:lnTo>
                  <a:pt x="811" y="537"/>
                </a:lnTo>
                <a:lnTo>
                  <a:pt x="814" y="760"/>
                </a:lnTo>
                <a:lnTo>
                  <a:pt x="814" y="513"/>
                </a:lnTo>
                <a:lnTo>
                  <a:pt x="814" y="495"/>
                </a:lnTo>
                <a:lnTo>
                  <a:pt x="814" y="629"/>
                </a:lnTo>
                <a:lnTo>
                  <a:pt x="814" y="174"/>
                </a:lnTo>
                <a:lnTo>
                  <a:pt x="814" y="348"/>
                </a:lnTo>
                <a:lnTo>
                  <a:pt x="817" y="74"/>
                </a:lnTo>
                <a:lnTo>
                  <a:pt x="817" y="318"/>
                </a:lnTo>
                <a:lnTo>
                  <a:pt x="817" y="516"/>
                </a:lnTo>
                <a:lnTo>
                  <a:pt x="817" y="86"/>
                </a:lnTo>
                <a:lnTo>
                  <a:pt x="817" y="281"/>
                </a:lnTo>
                <a:lnTo>
                  <a:pt x="817" y="309"/>
                </a:lnTo>
                <a:lnTo>
                  <a:pt x="820" y="730"/>
                </a:lnTo>
                <a:lnTo>
                  <a:pt x="820" y="144"/>
                </a:lnTo>
                <a:lnTo>
                  <a:pt x="820" y="482"/>
                </a:lnTo>
                <a:lnTo>
                  <a:pt x="820" y="177"/>
                </a:lnTo>
                <a:lnTo>
                  <a:pt x="820" y="519"/>
                </a:lnTo>
                <a:lnTo>
                  <a:pt x="820" y="446"/>
                </a:lnTo>
                <a:lnTo>
                  <a:pt x="823" y="742"/>
                </a:lnTo>
                <a:lnTo>
                  <a:pt x="823" y="287"/>
                </a:lnTo>
                <a:lnTo>
                  <a:pt x="823" y="101"/>
                </a:lnTo>
                <a:lnTo>
                  <a:pt x="823" y="77"/>
                </a:lnTo>
                <a:lnTo>
                  <a:pt x="823" y="440"/>
                </a:lnTo>
                <a:lnTo>
                  <a:pt x="826" y="455"/>
                </a:lnTo>
                <a:lnTo>
                  <a:pt x="826" y="357"/>
                </a:lnTo>
                <a:lnTo>
                  <a:pt x="826" y="492"/>
                </a:lnTo>
                <a:lnTo>
                  <a:pt x="826" y="763"/>
                </a:lnTo>
                <a:lnTo>
                  <a:pt x="826" y="403"/>
                </a:lnTo>
                <a:lnTo>
                  <a:pt x="826" y="306"/>
                </a:lnTo>
                <a:lnTo>
                  <a:pt x="829" y="620"/>
                </a:lnTo>
                <a:lnTo>
                  <a:pt x="829" y="632"/>
                </a:lnTo>
                <a:lnTo>
                  <a:pt x="829" y="324"/>
                </a:lnTo>
                <a:lnTo>
                  <a:pt x="829" y="126"/>
                </a:lnTo>
                <a:lnTo>
                  <a:pt x="829" y="473"/>
                </a:lnTo>
                <a:lnTo>
                  <a:pt x="829" y="778"/>
                </a:lnTo>
                <a:lnTo>
                  <a:pt x="832" y="736"/>
                </a:lnTo>
                <a:lnTo>
                  <a:pt x="832" y="418"/>
                </a:lnTo>
                <a:lnTo>
                  <a:pt x="832" y="489"/>
                </a:lnTo>
                <a:lnTo>
                  <a:pt x="832" y="65"/>
                </a:lnTo>
                <a:lnTo>
                  <a:pt x="832" y="144"/>
                </a:lnTo>
                <a:lnTo>
                  <a:pt x="832" y="592"/>
                </a:lnTo>
                <a:lnTo>
                  <a:pt x="835" y="257"/>
                </a:lnTo>
                <a:lnTo>
                  <a:pt x="835" y="516"/>
                </a:lnTo>
                <a:lnTo>
                  <a:pt x="835" y="180"/>
                </a:lnTo>
                <a:lnTo>
                  <a:pt x="835" y="382"/>
                </a:lnTo>
                <a:lnTo>
                  <a:pt x="835" y="321"/>
                </a:lnTo>
                <a:lnTo>
                  <a:pt x="838" y="434"/>
                </a:lnTo>
                <a:lnTo>
                  <a:pt x="838" y="177"/>
                </a:lnTo>
                <a:lnTo>
                  <a:pt x="838" y="608"/>
                </a:lnTo>
                <a:lnTo>
                  <a:pt x="838" y="778"/>
                </a:lnTo>
                <a:lnTo>
                  <a:pt x="838" y="257"/>
                </a:lnTo>
                <a:lnTo>
                  <a:pt x="838" y="174"/>
                </a:lnTo>
                <a:lnTo>
                  <a:pt x="841" y="565"/>
                </a:lnTo>
                <a:lnTo>
                  <a:pt x="841" y="489"/>
                </a:lnTo>
                <a:lnTo>
                  <a:pt x="841" y="345"/>
                </a:lnTo>
                <a:lnTo>
                  <a:pt x="841" y="113"/>
                </a:lnTo>
                <a:lnTo>
                  <a:pt x="841" y="559"/>
                </a:lnTo>
                <a:lnTo>
                  <a:pt x="841" y="101"/>
                </a:lnTo>
                <a:lnTo>
                  <a:pt x="844" y="287"/>
                </a:lnTo>
                <a:lnTo>
                  <a:pt x="844" y="788"/>
                </a:lnTo>
                <a:lnTo>
                  <a:pt x="844" y="653"/>
                </a:lnTo>
                <a:lnTo>
                  <a:pt x="844" y="778"/>
                </a:lnTo>
                <a:lnTo>
                  <a:pt x="844" y="553"/>
                </a:lnTo>
                <a:lnTo>
                  <a:pt x="844" y="662"/>
                </a:lnTo>
                <a:lnTo>
                  <a:pt x="848" y="714"/>
                </a:lnTo>
                <a:lnTo>
                  <a:pt x="848" y="71"/>
                </a:lnTo>
                <a:lnTo>
                  <a:pt x="848" y="717"/>
                </a:lnTo>
                <a:lnTo>
                  <a:pt x="848" y="669"/>
                </a:lnTo>
                <a:lnTo>
                  <a:pt x="848" y="208"/>
                </a:lnTo>
                <a:lnTo>
                  <a:pt x="851" y="232"/>
                </a:lnTo>
                <a:lnTo>
                  <a:pt x="851" y="681"/>
                </a:lnTo>
                <a:lnTo>
                  <a:pt x="851" y="327"/>
                </a:lnTo>
                <a:lnTo>
                  <a:pt x="851" y="669"/>
                </a:lnTo>
                <a:lnTo>
                  <a:pt x="851" y="202"/>
                </a:lnTo>
                <a:lnTo>
                  <a:pt x="851" y="287"/>
                </a:lnTo>
                <a:lnTo>
                  <a:pt x="854" y="611"/>
                </a:lnTo>
                <a:lnTo>
                  <a:pt x="854" y="324"/>
                </a:lnTo>
                <a:lnTo>
                  <a:pt x="854" y="675"/>
                </a:lnTo>
                <a:lnTo>
                  <a:pt x="854" y="348"/>
                </a:lnTo>
                <a:lnTo>
                  <a:pt x="854" y="577"/>
                </a:lnTo>
                <a:lnTo>
                  <a:pt x="854" y="107"/>
                </a:lnTo>
                <a:lnTo>
                  <a:pt x="857" y="254"/>
                </a:lnTo>
                <a:lnTo>
                  <a:pt x="857" y="183"/>
                </a:lnTo>
                <a:lnTo>
                  <a:pt x="857" y="461"/>
                </a:lnTo>
                <a:lnTo>
                  <a:pt x="857" y="165"/>
                </a:lnTo>
                <a:lnTo>
                  <a:pt x="857" y="559"/>
                </a:lnTo>
                <a:lnTo>
                  <a:pt x="857" y="205"/>
                </a:lnTo>
                <a:lnTo>
                  <a:pt x="860" y="580"/>
                </a:lnTo>
                <a:lnTo>
                  <a:pt x="860" y="214"/>
                </a:lnTo>
                <a:lnTo>
                  <a:pt x="860" y="382"/>
                </a:lnTo>
                <a:lnTo>
                  <a:pt x="860" y="723"/>
                </a:lnTo>
                <a:lnTo>
                  <a:pt x="860" y="138"/>
                </a:lnTo>
                <a:lnTo>
                  <a:pt x="860" y="80"/>
                </a:lnTo>
                <a:lnTo>
                  <a:pt x="863" y="101"/>
                </a:lnTo>
                <a:lnTo>
                  <a:pt x="863" y="245"/>
                </a:lnTo>
                <a:lnTo>
                  <a:pt x="863" y="739"/>
                </a:lnTo>
                <a:lnTo>
                  <a:pt x="863" y="354"/>
                </a:lnTo>
                <a:lnTo>
                  <a:pt x="863" y="379"/>
                </a:lnTo>
                <a:lnTo>
                  <a:pt x="866" y="531"/>
                </a:lnTo>
                <a:lnTo>
                  <a:pt x="866" y="797"/>
                </a:lnTo>
                <a:lnTo>
                  <a:pt x="866" y="525"/>
                </a:lnTo>
                <a:lnTo>
                  <a:pt x="866" y="211"/>
                </a:lnTo>
                <a:lnTo>
                  <a:pt x="866" y="757"/>
                </a:lnTo>
                <a:lnTo>
                  <a:pt x="866" y="409"/>
                </a:lnTo>
                <a:lnTo>
                  <a:pt x="869" y="659"/>
                </a:lnTo>
                <a:lnTo>
                  <a:pt x="869" y="74"/>
                </a:lnTo>
                <a:lnTo>
                  <a:pt x="869" y="638"/>
                </a:lnTo>
                <a:lnTo>
                  <a:pt x="869" y="89"/>
                </a:lnTo>
                <a:lnTo>
                  <a:pt x="869" y="733"/>
                </a:lnTo>
                <a:lnTo>
                  <a:pt x="869" y="482"/>
                </a:lnTo>
                <a:lnTo>
                  <a:pt x="872" y="196"/>
                </a:lnTo>
                <a:lnTo>
                  <a:pt x="872" y="656"/>
                </a:lnTo>
                <a:lnTo>
                  <a:pt x="872" y="586"/>
                </a:lnTo>
                <a:lnTo>
                  <a:pt x="872" y="351"/>
                </a:lnTo>
                <a:lnTo>
                  <a:pt x="872" y="159"/>
                </a:lnTo>
                <a:lnTo>
                  <a:pt x="872" y="327"/>
                </a:lnTo>
                <a:lnTo>
                  <a:pt x="875" y="443"/>
                </a:lnTo>
                <a:lnTo>
                  <a:pt x="875" y="241"/>
                </a:lnTo>
                <a:lnTo>
                  <a:pt x="875" y="647"/>
                </a:lnTo>
                <a:lnTo>
                  <a:pt x="875" y="235"/>
                </a:lnTo>
                <a:lnTo>
                  <a:pt x="875" y="803"/>
                </a:lnTo>
                <a:lnTo>
                  <a:pt x="878" y="537"/>
                </a:lnTo>
                <a:lnTo>
                  <a:pt x="878" y="260"/>
                </a:lnTo>
                <a:lnTo>
                  <a:pt x="878" y="83"/>
                </a:lnTo>
                <a:lnTo>
                  <a:pt x="878" y="104"/>
                </a:lnTo>
                <a:lnTo>
                  <a:pt x="878" y="302"/>
                </a:lnTo>
                <a:lnTo>
                  <a:pt x="878" y="504"/>
                </a:lnTo>
                <a:lnTo>
                  <a:pt x="881" y="190"/>
                </a:lnTo>
                <a:lnTo>
                  <a:pt x="881" y="672"/>
                </a:lnTo>
                <a:lnTo>
                  <a:pt x="881" y="190"/>
                </a:lnTo>
                <a:lnTo>
                  <a:pt x="881" y="92"/>
                </a:lnTo>
                <a:lnTo>
                  <a:pt x="881" y="74"/>
                </a:lnTo>
                <a:lnTo>
                  <a:pt x="881" y="190"/>
                </a:lnTo>
                <a:lnTo>
                  <a:pt x="884" y="403"/>
                </a:lnTo>
                <a:lnTo>
                  <a:pt x="884" y="339"/>
                </a:lnTo>
                <a:lnTo>
                  <a:pt x="884" y="723"/>
                </a:lnTo>
                <a:lnTo>
                  <a:pt x="884" y="83"/>
                </a:lnTo>
                <a:lnTo>
                  <a:pt x="884" y="528"/>
                </a:lnTo>
                <a:lnTo>
                  <a:pt x="884" y="534"/>
                </a:lnTo>
                <a:lnTo>
                  <a:pt x="887" y="708"/>
                </a:lnTo>
                <a:lnTo>
                  <a:pt x="887" y="363"/>
                </a:lnTo>
                <a:lnTo>
                  <a:pt x="887" y="202"/>
                </a:lnTo>
                <a:lnTo>
                  <a:pt x="887" y="223"/>
                </a:lnTo>
                <a:lnTo>
                  <a:pt x="887" y="482"/>
                </a:lnTo>
                <a:lnTo>
                  <a:pt x="887" y="739"/>
                </a:lnTo>
                <a:lnTo>
                  <a:pt x="890" y="611"/>
                </a:lnTo>
                <a:lnTo>
                  <a:pt x="890" y="275"/>
                </a:lnTo>
                <a:lnTo>
                  <a:pt x="890" y="479"/>
                </a:lnTo>
                <a:lnTo>
                  <a:pt x="890" y="129"/>
                </a:lnTo>
                <a:lnTo>
                  <a:pt x="890" y="632"/>
                </a:lnTo>
                <a:lnTo>
                  <a:pt x="893" y="742"/>
                </a:lnTo>
                <a:lnTo>
                  <a:pt x="893" y="681"/>
                </a:lnTo>
                <a:lnTo>
                  <a:pt x="893" y="611"/>
                </a:lnTo>
                <a:lnTo>
                  <a:pt x="893" y="360"/>
                </a:lnTo>
                <a:lnTo>
                  <a:pt x="893" y="626"/>
                </a:lnTo>
                <a:lnTo>
                  <a:pt x="893" y="415"/>
                </a:lnTo>
                <a:lnTo>
                  <a:pt x="896" y="669"/>
                </a:lnTo>
                <a:lnTo>
                  <a:pt x="896" y="809"/>
                </a:lnTo>
                <a:lnTo>
                  <a:pt x="896" y="418"/>
                </a:lnTo>
                <a:lnTo>
                  <a:pt x="896" y="321"/>
                </a:lnTo>
                <a:lnTo>
                  <a:pt x="896" y="226"/>
                </a:lnTo>
                <a:lnTo>
                  <a:pt x="896" y="299"/>
                </a:lnTo>
                <a:lnTo>
                  <a:pt x="899" y="757"/>
                </a:lnTo>
                <a:lnTo>
                  <a:pt x="899" y="592"/>
                </a:lnTo>
                <a:lnTo>
                  <a:pt x="899" y="223"/>
                </a:lnTo>
                <a:lnTo>
                  <a:pt x="899" y="205"/>
                </a:lnTo>
                <a:lnTo>
                  <a:pt x="899" y="80"/>
                </a:lnTo>
                <a:lnTo>
                  <a:pt x="899" y="592"/>
                </a:lnTo>
                <a:lnTo>
                  <a:pt x="902" y="791"/>
                </a:lnTo>
                <a:lnTo>
                  <a:pt x="902" y="589"/>
                </a:lnTo>
                <a:lnTo>
                  <a:pt x="902" y="180"/>
                </a:lnTo>
                <a:lnTo>
                  <a:pt x="902" y="638"/>
                </a:lnTo>
                <a:lnTo>
                  <a:pt x="902" y="156"/>
                </a:lnTo>
                <a:lnTo>
                  <a:pt x="905" y="717"/>
                </a:lnTo>
                <a:lnTo>
                  <a:pt x="905" y="412"/>
                </a:lnTo>
                <a:lnTo>
                  <a:pt x="905" y="232"/>
                </a:lnTo>
                <a:lnTo>
                  <a:pt x="905" y="632"/>
                </a:lnTo>
                <a:lnTo>
                  <a:pt x="905" y="193"/>
                </a:lnTo>
                <a:lnTo>
                  <a:pt x="905" y="406"/>
                </a:lnTo>
                <a:lnTo>
                  <a:pt x="908" y="772"/>
                </a:lnTo>
                <a:lnTo>
                  <a:pt x="908" y="284"/>
                </a:lnTo>
                <a:lnTo>
                  <a:pt x="908" y="156"/>
                </a:lnTo>
                <a:lnTo>
                  <a:pt x="908" y="525"/>
                </a:lnTo>
                <a:lnTo>
                  <a:pt x="908" y="174"/>
                </a:lnTo>
                <a:lnTo>
                  <a:pt x="908" y="235"/>
                </a:lnTo>
                <a:lnTo>
                  <a:pt x="912" y="251"/>
                </a:lnTo>
                <a:lnTo>
                  <a:pt x="912" y="382"/>
                </a:lnTo>
                <a:lnTo>
                  <a:pt x="912" y="86"/>
                </a:lnTo>
                <a:lnTo>
                  <a:pt x="912" y="675"/>
                </a:lnTo>
                <a:lnTo>
                  <a:pt x="912" y="629"/>
                </a:lnTo>
                <a:lnTo>
                  <a:pt x="912" y="632"/>
                </a:lnTo>
                <a:lnTo>
                  <a:pt x="915" y="562"/>
                </a:lnTo>
                <a:lnTo>
                  <a:pt x="915" y="278"/>
                </a:lnTo>
                <a:lnTo>
                  <a:pt x="915" y="781"/>
                </a:lnTo>
                <a:lnTo>
                  <a:pt x="915" y="784"/>
                </a:lnTo>
                <a:lnTo>
                  <a:pt x="915" y="601"/>
                </a:lnTo>
                <a:lnTo>
                  <a:pt x="918" y="238"/>
                </a:lnTo>
                <a:lnTo>
                  <a:pt x="918" y="574"/>
                </a:lnTo>
                <a:lnTo>
                  <a:pt x="918" y="409"/>
                </a:lnTo>
                <a:lnTo>
                  <a:pt x="918" y="245"/>
                </a:lnTo>
                <a:lnTo>
                  <a:pt x="918" y="620"/>
                </a:lnTo>
                <a:lnTo>
                  <a:pt x="918" y="92"/>
                </a:lnTo>
                <a:lnTo>
                  <a:pt x="921" y="739"/>
                </a:lnTo>
                <a:lnTo>
                  <a:pt x="921" y="287"/>
                </a:lnTo>
                <a:lnTo>
                  <a:pt x="921" y="565"/>
                </a:lnTo>
                <a:lnTo>
                  <a:pt x="921" y="138"/>
                </a:lnTo>
                <a:lnTo>
                  <a:pt x="921" y="296"/>
                </a:lnTo>
                <a:lnTo>
                  <a:pt x="921" y="290"/>
                </a:lnTo>
                <a:lnTo>
                  <a:pt x="924" y="629"/>
                </a:lnTo>
                <a:lnTo>
                  <a:pt x="924" y="177"/>
                </a:lnTo>
                <a:lnTo>
                  <a:pt x="924" y="583"/>
                </a:lnTo>
                <a:lnTo>
                  <a:pt x="924" y="595"/>
                </a:lnTo>
                <a:lnTo>
                  <a:pt x="924" y="684"/>
                </a:lnTo>
                <a:lnTo>
                  <a:pt x="924" y="415"/>
                </a:lnTo>
                <a:lnTo>
                  <a:pt x="927" y="144"/>
                </a:lnTo>
                <a:lnTo>
                  <a:pt x="927" y="595"/>
                </a:lnTo>
                <a:lnTo>
                  <a:pt x="927" y="659"/>
                </a:lnTo>
                <a:lnTo>
                  <a:pt x="927" y="211"/>
                </a:lnTo>
                <a:lnTo>
                  <a:pt x="927" y="690"/>
                </a:lnTo>
                <a:lnTo>
                  <a:pt x="927" y="617"/>
                </a:lnTo>
                <a:lnTo>
                  <a:pt x="930" y="214"/>
                </a:lnTo>
                <a:lnTo>
                  <a:pt x="930" y="223"/>
                </a:lnTo>
                <a:lnTo>
                  <a:pt x="930" y="690"/>
                </a:lnTo>
                <a:lnTo>
                  <a:pt x="930" y="629"/>
                </a:lnTo>
                <a:lnTo>
                  <a:pt x="930" y="717"/>
                </a:lnTo>
                <a:lnTo>
                  <a:pt x="933" y="781"/>
                </a:lnTo>
                <a:lnTo>
                  <a:pt x="933" y="784"/>
                </a:lnTo>
                <a:lnTo>
                  <a:pt x="933" y="662"/>
                </a:lnTo>
                <a:lnTo>
                  <a:pt x="933" y="690"/>
                </a:lnTo>
                <a:lnTo>
                  <a:pt x="933" y="504"/>
                </a:lnTo>
                <a:lnTo>
                  <a:pt x="933" y="806"/>
                </a:lnTo>
                <a:lnTo>
                  <a:pt x="936" y="126"/>
                </a:lnTo>
                <a:lnTo>
                  <a:pt x="936" y="363"/>
                </a:lnTo>
                <a:lnTo>
                  <a:pt x="936" y="418"/>
                </a:lnTo>
                <a:lnTo>
                  <a:pt x="936" y="650"/>
                </a:lnTo>
                <a:lnTo>
                  <a:pt x="936" y="415"/>
                </a:lnTo>
                <a:lnTo>
                  <a:pt x="936" y="187"/>
                </a:lnTo>
                <a:lnTo>
                  <a:pt x="939" y="559"/>
                </a:lnTo>
                <a:lnTo>
                  <a:pt x="939" y="772"/>
                </a:lnTo>
                <a:lnTo>
                  <a:pt x="939" y="696"/>
                </a:lnTo>
                <a:lnTo>
                  <a:pt x="939" y="495"/>
                </a:lnTo>
                <a:lnTo>
                  <a:pt x="939" y="617"/>
                </a:lnTo>
                <a:lnTo>
                  <a:pt x="939" y="284"/>
                </a:lnTo>
                <a:lnTo>
                  <a:pt x="942" y="598"/>
                </a:lnTo>
                <a:lnTo>
                  <a:pt x="942" y="101"/>
                </a:lnTo>
                <a:lnTo>
                  <a:pt x="942" y="269"/>
                </a:lnTo>
                <a:lnTo>
                  <a:pt x="942" y="315"/>
                </a:lnTo>
                <a:lnTo>
                  <a:pt x="942" y="342"/>
                </a:lnTo>
                <a:lnTo>
                  <a:pt x="945" y="434"/>
                </a:lnTo>
                <a:lnTo>
                  <a:pt x="945" y="714"/>
                </a:lnTo>
                <a:lnTo>
                  <a:pt x="945" y="659"/>
                </a:lnTo>
                <a:lnTo>
                  <a:pt x="945" y="257"/>
                </a:lnTo>
                <a:lnTo>
                  <a:pt x="945" y="714"/>
                </a:lnTo>
                <a:lnTo>
                  <a:pt x="945" y="232"/>
                </a:lnTo>
                <a:lnTo>
                  <a:pt x="948" y="464"/>
                </a:lnTo>
                <a:lnTo>
                  <a:pt x="948" y="650"/>
                </a:lnTo>
                <a:lnTo>
                  <a:pt x="948" y="296"/>
                </a:lnTo>
                <a:lnTo>
                  <a:pt x="948" y="647"/>
                </a:lnTo>
                <a:lnTo>
                  <a:pt x="948" y="611"/>
                </a:lnTo>
                <a:lnTo>
                  <a:pt x="948" y="226"/>
                </a:lnTo>
                <a:lnTo>
                  <a:pt x="951" y="684"/>
                </a:lnTo>
                <a:lnTo>
                  <a:pt x="951" y="659"/>
                </a:lnTo>
                <a:lnTo>
                  <a:pt x="951" y="385"/>
                </a:lnTo>
                <a:lnTo>
                  <a:pt x="951" y="309"/>
                </a:lnTo>
                <a:lnTo>
                  <a:pt x="951" y="458"/>
                </a:lnTo>
                <a:lnTo>
                  <a:pt x="951" y="501"/>
                </a:lnTo>
                <a:lnTo>
                  <a:pt x="954" y="272"/>
                </a:lnTo>
                <a:lnTo>
                  <a:pt x="954" y="107"/>
                </a:lnTo>
                <a:lnTo>
                  <a:pt x="954" y="690"/>
                </a:lnTo>
                <a:lnTo>
                  <a:pt x="954" y="248"/>
                </a:lnTo>
                <a:lnTo>
                  <a:pt x="954" y="434"/>
                </a:lnTo>
                <a:lnTo>
                  <a:pt x="954" y="507"/>
                </a:lnTo>
                <a:lnTo>
                  <a:pt x="957" y="730"/>
                </a:lnTo>
                <a:lnTo>
                  <a:pt x="957" y="528"/>
                </a:lnTo>
                <a:lnTo>
                  <a:pt x="957" y="617"/>
                </a:lnTo>
                <a:lnTo>
                  <a:pt x="957" y="89"/>
                </a:lnTo>
                <a:lnTo>
                  <a:pt x="957" y="144"/>
                </a:lnTo>
                <a:lnTo>
                  <a:pt x="960" y="678"/>
                </a:lnTo>
                <a:lnTo>
                  <a:pt x="960" y="92"/>
                </a:lnTo>
                <a:lnTo>
                  <a:pt x="960" y="723"/>
                </a:lnTo>
                <a:lnTo>
                  <a:pt x="960" y="464"/>
                </a:lnTo>
                <a:lnTo>
                  <a:pt x="960" y="296"/>
                </a:lnTo>
                <a:lnTo>
                  <a:pt x="960" y="309"/>
                </a:lnTo>
                <a:lnTo>
                  <a:pt x="963" y="638"/>
                </a:lnTo>
                <a:lnTo>
                  <a:pt x="963" y="418"/>
                </a:lnTo>
                <a:lnTo>
                  <a:pt x="963" y="550"/>
                </a:lnTo>
                <a:lnTo>
                  <a:pt x="963" y="110"/>
                </a:lnTo>
                <a:lnTo>
                  <a:pt x="963" y="592"/>
                </a:lnTo>
                <a:lnTo>
                  <a:pt x="963" y="409"/>
                </a:lnTo>
                <a:lnTo>
                  <a:pt x="966" y="275"/>
                </a:lnTo>
                <a:lnTo>
                  <a:pt x="966" y="519"/>
                </a:lnTo>
                <a:lnTo>
                  <a:pt x="966" y="309"/>
                </a:lnTo>
                <a:lnTo>
                  <a:pt x="966" y="598"/>
                </a:lnTo>
                <a:lnTo>
                  <a:pt x="966" y="623"/>
                </a:lnTo>
                <a:lnTo>
                  <a:pt x="966" y="672"/>
                </a:lnTo>
                <a:lnTo>
                  <a:pt x="969" y="727"/>
                </a:lnTo>
                <a:lnTo>
                  <a:pt x="969" y="641"/>
                </a:lnTo>
                <a:lnTo>
                  <a:pt x="969" y="360"/>
                </a:lnTo>
                <a:lnTo>
                  <a:pt x="969" y="171"/>
                </a:lnTo>
                <a:lnTo>
                  <a:pt x="969" y="720"/>
                </a:lnTo>
                <a:lnTo>
                  <a:pt x="972" y="370"/>
                </a:lnTo>
                <a:lnTo>
                  <a:pt x="972" y="553"/>
                </a:lnTo>
                <a:lnTo>
                  <a:pt x="972" y="321"/>
                </a:lnTo>
                <a:lnTo>
                  <a:pt x="972" y="531"/>
                </a:lnTo>
                <a:lnTo>
                  <a:pt x="972" y="760"/>
                </a:lnTo>
                <a:lnTo>
                  <a:pt x="972" y="165"/>
                </a:lnTo>
                <a:lnTo>
                  <a:pt x="975" y="547"/>
                </a:lnTo>
                <a:lnTo>
                  <a:pt x="975" y="644"/>
                </a:lnTo>
                <a:lnTo>
                  <a:pt x="975" y="428"/>
                </a:lnTo>
                <a:lnTo>
                  <a:pt x="975" y="733"/>
                </a:lnTo>
                <a:lnTo>
                  <a:pt x="975" y="74"/>
                </a:lnTo>
                <a:lnTo>
                  <a:pt x="975" y="113"/>
                </a:lnTo>
                <a:lnTo>
                  <a:pt x="979" y="330"/>
                </a:lnTo>
                <a:lnTo>
                  <a:pt x="979" y="318"/>
                </a:lnTo>
                <a:lnTo>
                  <a:pt x="979" y="672"/>
                </a:lnTo>
                <a:lnTo>
                  <a:pt x="979" y="269"/>
                </a:lnTo>
                <a:lnTo>
                  <a:pt x="979" y="513"/>
                </a:lnTo>
                <a:lnTo>
                  <a:pt x="979" y="266"/>
                </a:lnTo>
                <a:lnTo>
                  <a:pt x="982" y="528"/>
                </a:lnTo>
                <a:lnTo>
                  <a:pt x="982" y="251"/>
                </a:lnTo>
                <a:lnTo>
                  <a:pt x="982" y="159"/>
                </a:lnTo>
                <a:lnTo>
                  <a:pt x="982" y="580"/>
                </a:lnTo>
                <a:lnTo>
                  <a:pt x="982" y="723"/>
                </a:lnTo>
                <a:lnTo>
                  <a:pt x="982" y="168"/>
                </a:lnTo>
                <a:lnTo>
                  <a:pt x="985" y="391"/>
                </a:lnTo>
                <a:lnTo>
                  <a:pt x="985" y="248"/>
                </a:lnTo>
                <a:lnTo>
                  <a:pt x="985" y="720"/>
                </a:lnTo>
                <a:lnTo>
                  <a:pt x="985" y="656"/>
                </a:lnTo>
                <a:lnTo>
                  <a:pt x="985" y="513"/>
                </a:lnTo>
                <a:lnTo>
                  <a:pt x="988" y="650"/>
                </a:lnTo>
                <a:lnTo>
                  <a:pt x="988" y="357"/>
                </a:lnTo>
                <a:lnTo>
                  <a:pt x="988" y="806"/>
                </a:lnTo>
                <a:lnTo>
                  <a:pt x="988" y="739"/>
                </a:lnTo>
                <a:lnTo>
                  <a:pt x="988" y="772"/>
                </a:lnTo>
                <a:lnTo>
                  <a:pt x="988" y="626"/>
                </a:lnTo>
                <a:lnTo>
                  <a:pt x="991" y="687"/>
                </a:lnTo>
                <a:lnTo>
                  <a:pt x="991" y="412"/>
                </a:lnTo>
                <a:lnTo>
                  <a:pt x="991" y="183"/>
                </a:lnTo>
                <a:lnTo>
                  <a:pt x="991" y="788"/>
                </a:lnTo>
                <a:lnTo>
                  <a:pt x="991" y="440"/>
                </a:lnTo>
                <a:lnTo>
                  <a:pt x="991" y="110"/>
                </a:lnTo>
                <a:lnTo>
                  <a:pt x="994" y="208"/>
                </a:lnTo>
                <a:lnTo>
                  <a:pt x="994" y="241"/>
                </a:lnTo>
                <a:lnTo>
                  <a:pt x="994" y="620"/>
                </a:lnTo>
                <a:lnTo>
                  <a:pt x="994" y="254"/>
                </a:lnTo>
                <a:lnTo>
                  <a:pt x="994" y="769"/>
                </a:lnTo>
                <a:lnTo>
                  <a:pt x="994" y="711"/>
                </a:lnTo>
                <a:lnTo>
                  <a:pt x="997" y="730"/>
                </a:lnTo>
                <a:lnTo>
                  <a:pt x="997" y="174"/>
                </a:lnTo>
                <a:lnTo>
                  <a:pt x="997" y="669"/>
                </a:lnTo>
                <a:lnTo>
                  <a:pt x="997" y="248"/>
                </a:lnTo>
                <a:lnTo>
                  <a:pt x="997" y="504"/>
                </a:lnTo>
                <a:lnTo>
                  <a:pt x="1000" y="678"/>
                </a:lnTo>
                <a:lnTo>
                  <a:pt x="1000" y="360"/>
                </a:lnTo>
                <a:lnTo>
                  <a:pt x="1000" y="632"/>
                </a:lnTo>
                <a:lnTo>
                  <a:pt x="1000" y="284"/>
                </a:lnTo>
                <a:lnTo>
                  <a:pt x="1000" y="507"/>
                </a:lnTo>
                <a:lnTo>
                  <a:pt x="1000" y="116"/>
                </a:lnTo>
                <a:lnTo>
                  <a:pt x="1003" y="446"/>
                </a:lnTo>
                <a:lnTo>
                  <a:pt x="1003" y="784"/>
                </a:lnTo>
                <a:lnTo>
                  <a:pt x="1003" y="577"/>
                </a:lnTo>
                <a:lnTo>
                  <a:pt x="1003" y="245"/>
                </a:lnTo>
                <a:lnTo>
                  <a:pt x="1003" y="293"/>
                </a:lnTo>
                <a:lnTo>
                  <a:pt x="1003" y="690"/>
                </a:lnTo>
                <a:lnTo>
                  <a:pt x="1006" y="257"/>
                </a:lnTo>
                <a:lnTo>
                  <a:pt x="1006" y="479"/>
                </a:lnTo>
                <a:lnTo>
                  <a:pt x="1006" y="550"/>
                </a:lnTo>
                <a:lnTo>
                  <a:pt x="1006" y="772"/>
                </a:lnTo>
                <a:lnTo>
                  <a:pt x="1006" y="324"/>
                </a:lnTo>
                <a:lnTo>
                  <a:pt x="1006" y="751"/>
                </a:lnTo>
                <a:lnTo>
                  <a:pt x="1009" y="336"/>
                </a:lnTo>
                <a:lnTo>
                  <a:pt x="1009" y="385"/>
                </a:lnTo>
                <a:lnTo>
                  <a:pt x="1009" y="101"/>
                </a:lnTo>
                <a:lnTo>
                  <a:pt x="1009" y="293"/>
                </a:lnTo>
                <a:lnTo>
                  <a:pt x="1009" y="516"/>
                </a:lnTo>
                <a:lnTo>
                  <a:pt x="1012" y="550"/>
                </a:lnTo>
                <a:lnTo>
                  <a:pt x="1012" y="370"/>
                </a:lnTo>
                <a:lnTo>
                  <a:pt x="1012" y="470"/>
                </a:lnTo>
                <a:lnTo>
                  <a:pt x="1012" y="275"/>
                </a:lnTo>
                <a:lnTo>
                  <a:pt x="1012" y="287"/>
                </a:lnTo>
                <a:lnTo>
                  <a:pt x="1012" y="556"/>
                </a:lnTo>
                <a:lnTo>
                  <a:pt x="1015" y="174"/>
                </a:lnTo>
                <a:lnTo>
                  <a:pt x="1015" y="760"/>
                </a:lnTo>
                <a:lnTo>
                  <a:pt x="1015" y="784"/>
                </a:lnTo>
                <a:lnTo>
                  <a:pt x="1015" y="309"/>
                </a:lnTo>
                <a:lnTo>
                  <a:pt x="1015" y="208"/>
                </a:lnTo>
                <a:lnTo>
                  <a:pt x="1015" y="766"/>
                </a:lnTo>
                <a:lnTo>
                  <a:pt x="1018" y="489"/>
                </a:lnTo>
                <a:lnTo>
                  <a:pt x="1018" y="565"/>
                </a:lnTo>
                <a:lnTo>
                  <a:pt x="1018" y="339"/>
                </a:lnTo>
                <a:lnTo>
                  <a:pt x="1018" y="232"/>
                </a:lnTo>
                <a:lnTo>
                  <a:pt x="1018" y="644"/>
                </a:lnTo>
                <a:lnTo>
                  <a:pt x="1018" y="711"/>
                </a:lnTo>
                <a:lnTo>
                  <a:pt x="1021" y="144"/>
                </a:lnTo>
                <a:lnTo>
                  <a:pt x="1021" y="784"/>
                </a:lnTo>
                <a:lnTo>
                  <a:pt x="1021" y="446"/>
                </a:lnTo>
                <a:lnTo>
                  <a:pt x="1021" y="775"/>
                </a:lnTo>
                <a:lnTo>
                  <a:pt x="1021" y="153"/>
                </a:lnTo>
                <a:lnTo>
                  <a:pt x="1021" y="110"/>
                </a:lnTo>
                <a:lnTo>
                  <a:pt x="1024" y="351"/>
                </a:lnTo>
                <a:lnTo>
                  <a:pt x="1024" y="205"/>
                </a:lnTo>
                <a:lnTo>
                  <a:pt x="1024" y="656"/>
                </a:lnTo>
                <a:lnTo>
                  <a:pt x="1024" y="144"/>
                </a:lnTo>
                <a:lnTo>
                  <a:pt x="1024" y="757"/>
                </a:lnTo>
                <a:lnTo>
                  <a:pt x="1027" y="302"/>
                </a:lnTo>
                <a:lnTo>
                  <a:pt x="1027" y="281"/>
                </a:lnTo>
                <a:lnTo>
                  <a:pt x="1027" y="702"/>
                </a:lnTo>
                <a:lnTo>
                  <a:pt x="1027" y="238"/>
                </a:lnTo>
                <a:lnTo>
                  <a:pt x="1027" y="122"/>
                </a:lnTo>
                <a:lnTo>
                  <a:pt x="1027" y="235"/>
                </a:lnTo>
                <a:lnTo>
                  <a:pt x="1030" y="205"/>
                </a:lnTo>
                <a:lnTo>
                  <a:pt x="1030" y="324"/>
                </a:lnTo>
                <a:lnTo>
                  <a:pt x="1030" y="565"/>
                </a:lnTo>
                <a:lnTo>
                  <a:pt x="1030" y="553"/>
                </a:lnTo>
                <a:lnTo>
                  <a:pt x="1030" y="190"/>
                </a:lnTo>
                <a:lnTo>
                  <a:pt x="1030" y="235"/>
                </a:lnTo>
                <a:lnTo>
                  <a:pt x="1033" y="678"/>
                </a:lnTo>
                <a:lnTo>
                  <a:pt x="1033" y="791"/>
                </a:lnTo>
                <a:lnTo>
                  <a:pt x="1033" y="370"/>
                </a:lnTo>
                <a:lnTo>
                  <a:pt x="1033" y="525"/>
                </a:lnTo>
                <a:lnTo>
                  <a:pt x="1033" y="104"/>
                </a:lnTo>
                <a:lnTo>
                  <a:pt x="1033" y="351"/>
                </a:lnTo>
                <a:lnTo>
                  <a:pt x="1036" y="604"/>
                </a:lnTo>
                <a:lnTo>
                  <a:pt x="1036" y="391"/>
                </a:lnTo>
                <a:lnTo>
                  <a:pt x="1036" y="519"/>
                </a:lnTo>
                <a:lnTo>
                  <a:pt x="1036" y="720"/>
                </a:lnTo>
                <a:lnTo>
                  <a:pt x="1036" y="510"/>
                </a:lnTo>
                <a:lnTo>
                  <a:pt x="1039" y="666"/>
                </a:lnTo>
                <a:lnTo>
                  <a:pt x="1039" y="302"/>
                </a:lnTo>
                <a:lnTo>
                  <a:pt x="1039" y="202"/>
                </a:lnTo>
                <a:lnTo>
                  <a:pt x="1039" y="122"/>
                </a:lnTo>
                <a:lnTo>
                  <a:pt x="1039" y="519"/>
                </a:lnTo>
                <a:lnTo>
                  <a:pt x="1039" y="717"/>
                </a:lnTo>
                <a:lnTo>
                  <a:pt x="1043" y="699"/>
                </a:lnTo>
                <a:lnTo>
                  <a:pt x="1043" y="684"/>
                </a:lnTo>
                <a:lnTo>
                  <a:pt x="1043" y="180"/>
                </a:lnTo>
                <a:lnTo>
                  <a:pt x="1043" y="363"/>
                </a:lnTo>
                <a:lnTo>
                  <a:pt x="1043" y="666"/>
                </a:lnTo>
                <a:lnTo>
                  <a:pt x="1043" y="65"/>
                </a:lnTo>
                <a:lnTo>
                  <a:pt x="1046" y="65"/>
                </a:lnTo>
                <a:lnTo>
                  <a:pt x="1046" y="733"/>
                </a:lnTo>
                <a:lnTo>
                  <a:pt x="1046" y="248"/>
                </a:lnTo>
                <a:lnTo>
                  <a:pt x="1046" y="95"/>
                </a:lnTo>
                <a:lnTo>
                  <a:pt x="1046" y="77"/>
                </a:lnTo>
                <a:lnTo>
                  <a:pt x="1046" y="370"/>
                </a:lnTo>
                <a:lnTo>
                  <a:pt x="1049" y="367"/>
                </a:lnTo>
                <a:lnTo>
                  <a:pt x="1049" y="519"/>
                </a:lnTo>
                <a:lnTo>
                  <a:pt x="1049" y="86"/>
                </a:lnTo>
                <a:lnTo>
                  <a:pt x="1049" y="501"/>
                </a:lnTo>
                <a:lnTo>
                  <a:pt x="1049" y="245"/>
                </a:lnTo>
                <a:lnTo>
                  <a:pt x="1049" y="632"/>
                </a:lnTo>
                <a:lnTo>
                  <a:pt x="1052" y="604"/>
                </a:lnTo>
                <a:lnTo>
                  <a:pt x="1052" y="626"/>
                </a:lnTo>
                <a:lnTo>
                  <a:pt x="1052" y="461"/>
                </a:lnTo>
                <a:lnTo>
                  <a:pt x="1052" y="104"/>
                </a:lnTo>
                <a:lnTo>
                  <a:pt x="1052" y="299"/>
                </a:lnTo>
                <a:lnTo>
                  <a:pt x="1055" y="49"/>
                </a:lnTo>
                <a:lnTo>
                  <a:pt x="1055" y="162"/>
                </a:lnTo>
                <a:lnTo>
                  <a:pt x="1055" y="730"/>
                </a:lnTo>
                <a:lnTo>
                  <a:pt x="1055" y="675"/>
                </a:lnTo>
                <a:lnTo>
                  <a:pt x="1055" y="659"/>
                </a:lnTo>
                <a:lnTo>
                  <a:pt x="1055" y="177"/>
                </a:lnTo>
                <a:lnTo>
                  <a:pt x="1058" y="623"/>
                </a:lnTo>
              </a:path>
            </a:pathLst>
          </a:custGeom>
          <a:noFill/>
          <a:ln w="4763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Freeform 91"/>
          <p:cNvSpPr>
            <a:spLocks/>
          </p:cNvSpPr>
          <p:nvPr/>
        </p:nvSpPr>
        <p:spPr bwMode="auto">
          <a:xfrm>
            <a:off x="1722438" y="2913063"/>
            <a:ext cx="1409700" cy="495300"/>
          </a:xfrm>
          <a:custGeom>
            <a:avLst/>
            <a:gdLst>
              <a:gd name="T0" fmla="*/ 16 w 906"/>
              <a:gd name="T1" fmla="*/ 88 h 690"/>
              <a:gd name="T2" fmla="*/ 29 w 906"/>
              <a:gd name="T3" fmla="*/ 355 h 690"/>
              <a:gd name="T4" fmla="*/ 44 w 906"/>
              <a:gd name="T5" fmla="*/ 635 h 690"/>
              <a:gd name="T6" fmla="*/ 57 w 906"/>
              <a:gd name="T7" fmla="*/ 439 h 690"/>
              <a:gd name="T8" fmla="*/ 73 w 906"/>
              <a:gd name="T9" fmla="*/ 441 h 690"/>
              <a:gd name="T10" fmla="*/ 86 w 906"/>
              <a:gd name="T11" fmla="*/ 376 h 690"/>
              <a:gd name="T12" fmla="*/ 102 w 906"/>
              <a:gd name="T13" fmla="*/ 256 h 690"/>
              <a:gd name="T14" fmla="*/ 118 w 906"/>
              <a:gd name="T15" fmla="*/ 75 h 690"/>
              <a:gd name="T16" fmla="*/ 131 w 906"/>
              <a:gd name="T17" fmla="*/ 582 h 690"/>
              <a:gd name="T18" fmla="*/ 146 w 906"/>
              <a:gd name="T19" fmla="*/ 480 h 690"/>
              <a:gd name="T20" fmla="*/ 159 w 906"/>
              <a:gd name="T21" fmla="*/ 133 h 690"/>
              <a:gd name="T22" fmla="*/ 175 w 906"/>
              <a:gd name="T23" fmla="*/ 577 h 690"/>
              <a:gd name="T24" fmla="*/ 188 w 906"/>
              <a:gd name="T25" fmla="*/ 614 h 690"/>
              <a:gd name="T26" fmla="*/ 204 w 906"/>
              <a:gd name="T27" fmla="*/ 355 h 690"/>
              <a:gd name="T28" fmla="*/ 217 w 906"/>
              <a:gd name="T29" fmla="*/ 143 h 690"/>
              <a:gd name="T30" fmla="*/ 232 w 906"/>
              <a:gd name="T31" fmla="*/ 250 h 690"/>
              <a:gd name="T32" fmla="*/ 248 w 906"/>
              <a:gd name="T33" fmla="*/ 39 h 690"/>
              <a:gd name="T34" fmla="*/ 261 w 906"/>
              <a:gd name="T35" fmla="*/ 567 h 690"/>
              <a:gd name="T36" fmla="*/ 277 w 906"/>
              <a:gd name="T37" fmla="*/ 261 h 690"/>
              <a:gd name="T38" fmla="*/ 290 w 906"/>
              <a:gd name="T39" fmla="*/ 512 h 690"/>
              <a:gd name="T40" fmla="*/ 306 w 906"/>
              <a:gd name="T41" fmla="*/ 91 h 690"/>
              <a:gd name="T42" fmla="*/ 319 w 906"/>
              <a:gd name="T43" fmla="*/ 420 h 690"/>
              <a:gd name="T44" fmla="*/ 334 w 906"/>
              <a:gd name="T45" fmla="*/ 392 h 690"/>
              <a:gd name="T46" fmla="*/ 347 w 906"/>
              <a:gd name="T47" fmla="*/ 70 h 690"/>
              <a:gd name="T48" fmla="*/ 363 w 906"/>
              <a:gd name="T49" fmla="*/ 433 h 690"/>
              <a:gd name="T50" fmla="*/ 376 w 906"/>
              <a:gd name="T51" fmla="*/ 159 h 690"/>
              <a:gd name="T52" fmla="*/ 392 w 906"/>
              <a:gd name="T53" fmla="*/ 125 h 690"/>
              <a:gd name="T54" fmla="*/ 407 w 906"/>
              <a:gd name="T55" fmla="*/ 635 h 690"/>
              <a:gd name="T56" fmla="*/ 421 w 906"/>
              <a:gd name="T57" fmla="*/ 172 h 690"/>
              <a:gd name="T58" fmla="*/ 436 w 906"/>
              <a:gd name="T59" fmla="*/ 650 h 690"/>
              <a:gd name="T60" fmla="*/ 449 w 906"/>
              <a:gd name="T61" fmla="*/ 211 h 690"/>
              <a:gd name="T62" fmla="*/ 465 w 906"/>
              <a:gd name="T63" fmla="*/ 269 h 690"/>
              <a:gd name="T64" fmla="*/ 478 w 906"/>
              <a:gd name="T65" fmla="*/ 501 h 690"/>
              <a:gd name="T66" fmla="*/ 494 w 906"/>
              <a:gd name="T67" fmla="*/ 486 h 690"/>
              <a:gd name="T68" fmla="*/ 509 w 906"/>
              <a:gd name="T69" fmla="*/ 7 h 690"/>
              <a:gd name="T70" fmla="*/ 522 w 906"/>
              <a:gd name="T71" fmla="*/ 407 h 690"/>
              <a:gd name="T72" fmla="*/ 538 w 906"/>
              <a:gd name="T73" fmla="*/ 389 h 690"/>
              <a:gd name="T74" fmla="*/ 551 w 906"/>
              <a:gd name="T75" fmla="*/ 311 h 690"/>
              <a:gd name="T76" fmla="*/ 567 w 906"/>
              <a:gd name="T77" fmla="*/ 282 h 690"/>
              <a:gd name="T78" fmla="*/ 580 w 906"/>
              <a:gd name="T79" fmla="*/ 122 h 690"/>
              <a:gd name="T80" fmla="*/ 595 w 906"/>
              <a:gd name="T81" fmla="*/ 269 h 690"/>
              <a:gd name="T82" fmla="*/ 609 w 906"/>
              <a:gd name="T83" fmla="*/ 588 h 690"/>
              <a:gd name="T84" fmla="*/ 624 w 906"/>
              <a:gd name="T85" fmla="*/ 5 h 690"/>
              <a:gd name="T86" fmla="*/ 640 w 906"/>
              <a:gd name="T87" fmla="*/ 441 h 690"/>
              <a:gd name="T88" fmla="*/ 656 w 906"/>
              <a:gd name="T89" fmla="*/ 219 h 690"/>
              <a:gd name="T90" fmla="*/ 669 w 906"/>
              <a:gd name="T91" fmla="*/ 399 h 690"/>
              <a:gd name="T92" fmla="*/ 684 w 906"/>
              <a:gd name="T93" fmla="*/ 248 h 690"/>
              <a:gd name="T94" fmla="*/ 697 w 906"/>
              <a:gd name="T95" fmla="*/ 326 h 690"/>
              <a:gd name="T96" fmla="*/ 713 w 906"/>
              <a:gd name="T97" fmla="*/ 107 h 690"/>
              <a:gd name="T98" fmla="*/ 729 w 906"/>
              <a:gd name="T99" fmla="*/ 211 h 690"/>
              <a:gd name="T100" fmla="*/ 742 w 906"/>
              <a:gd name="T101" fmla="*/ 219 h 690"/>
              <a:gd name="T102" fmla="*/ 757 w 906"/>
              <a:gd name="T103" fmla="*/ 501 h 690"/>
              <a:gd name="T104" fmla="*/ 770 w 906"/>
              <a:gd name="T105" fmla="*/ 308 h 690"/>
              <a:gd name="T106" fmla="*/ 786 w 906"/>
              <a:gd name="T107" fmla="*/ 373 h 690"/>
              <a:gd name="T108" fmla="*/ 802 w 906"/>
              <a:gd name="T109" fmla="*/ 177 h 690"/>
              <a:gd name="T110" fmla="*/ 815 w 906"/>
              <a:gd name="T111" fmla="*/ 169 h 690"/>
              <a:gd name="T112" fmla="*/ 831 w 906"/>
              <a:gd name="T113" fmla="*/ 483 h 690"/>
              <a:gd name="T114" fmla="*/ 844 w 906"/>
              <a:gd name="T115" fmla="*/ 284 h 690"/>
              <a:gd name="T116" fmla="*/ 859 w 906"/>
              <a:gd name="T117" fmla="*/ 274 h 690"/>
              <a:gd name="T118" fmla="*/ 872 w 906"/>
              <a:gd name="T119" fmla="*/ 486 h 690"/>
              <a:gd name="T120" fmla="*/ 888 w 906"/>
              <a:gd name="T121" fmla="*/ 661 h 690"/>
              <a:gd name="T122" fmla="*/ 901 w 906"/>
              <a:gd name="T123" fmla="*/ 462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6" h="690">
                <a:moveTo>
                  <a:pt x="0" y="159"/>
                </a:moveTo>
                <a:lnTo>
                  <a:pt x="0" y="292"/>
                </a:lnTo>
                <a:lnTo>
                  <a:pt x="3" y="486"/>
                </a:lnTo>
                <a:lnTo>
                  <a:pt x="3" y="167"/>
                </a:lnTo>
                <a:lnTo>
                  <a:pt x="3" y="75"/>
                </a:lnTo>
                <a:lnTo>
                  <a:pt x="3" y="428"/>
                </a:lnTo>
                <a:lnTo>
                  <a:pt x="3" y="109"/>
                </a:lnTo>
                <a:lnTo>
                  <a:pt x="3" y="308"/>
                </a:lnTo>
                <a:lnTo>
                  <a:pt x="5" y="193"/>
                </a:lnTo>
                <a:lnTo>
                  <a:pt x="5" y="559"/>
                </a:lnTo>
                <a:lnTo>
                  <a:pt x="5" y="650"/>
                </a:lnTo>
                <a:lnTo>
                  <a:pt x="5" y="373"/>
                </a:lnTo>
                <a:lnTo>
                  <a:pt x="5" y="209"/>
                </a:lnTo>
                <a:lnTo>
                  <a:pt x="5" y="62"/>
                </a:lnTo>
                <a:lnTo>
                  <a:pt x="8" y="298"/>
                </a:lnTo>
                <a:lnTo>
                  <a:pt x="8" y="169"/>
                </a:lnTo>
                <a:lnTo>
                  <a:pt x="8" y="274"/>
                </a:lnTo>
                <a:lnTo>
                  <a:pt x="8" y="324"/>
                </a:lnTo>
                <a:lnTo>
                  <a:pt x="8" y="177"/>
                </a:lnTo>
                <a:lnTo>
                  <a:pt x="8" y="316"/>
                </a:lnTo>
                <a:lnTo>
                  <a:pt x="10" y="26"/>
                </a:lnTo>
                <a:lnTo>
                  <a:pt x="10" y="18"/>
                </a:lnTo>
                <a:lnTo>
                  <a:pt x="10" y="423"/>
                </a:lnTo>
                <a:lnTo>
                  <a:pt x="10" y="183"/>
                </a:lnTo>
                <a:lnTo>
                  <a:pt x="10" y="235"/>
                </a:lnTo>
                <a:lnTo>
                  <a:pt x="13" y="167"/>
                </a:lnTo>
                <a:lnTo>
                  <a:pt x="13" y="107"/>
                </a:lnTo>
                <a:lnTo>
                  <a:pt x="13" y="305"/>
                </a:lnTo>
                <a:lnTo>
                  <a:pt x="13" y="321"/>
                </a:lnTo>
                <a:lnTo>
                  <a:pt x="13" y="635"/>
                </a:lnTo>
                <a:lnTo>
                  <a:pt x="13" y="258"/>
                </a:lnTo>
                <a:lnTo>
                  <a:pt x="16" y="88"/>
                </a:lnTo>
                <a:lnTo>
                  <a:pt x="16" y="141"/>
                </a:lnTo>
                <a:lnTo>
                  <a:pt x="16" y="601"/>
                </a:lnTo>
                <a:lnTo>
                  <a:pt x="16" y="475"/>
                </a:lnTo>
                <a:lnTo>
                  <a:pt x="16" y="188"/>
                </a:lnTo>
                <a:lnTo>
                  <a:pt x="16" y="230"/>
                </a:lnTo>
                <a:lnTo>
                  <a:pt x="18" y="331"/>
                </a:lnTo>
                <a:lnTo>
                  <a:pt x="18" y="156"/>
                </a:lnTo>
                <a:lnTo>
                  <a:pt x="18" y="577"/>
                </a:lnTo>
                <a:lnTo>
                  <a:pt x="18" y="616"/>
                </a:lnTo>
                <a:lnTo>
                  <a:pt x="18" y="454"/>
                </a:lnTo>
                <a:lnTo>
                  <a:pt x="18" y="151"/>
                </a:lnTo>
                <a:lnTo>
                  <a:pt x="21" y="88"/>
                </a:lnTo>
                <a:lnTo>
                  <a:pt x="21" y="279"/>
                </a:lnTo>
                <a:lnTo>
                  <a:pt x="21" y="274"/>
                </a:lnTo>
                <a:lnTo>
                  <a:pt x="21" y="465"/>
                </a:lnTo>
                <a:lnTo>
                  <a:pt x="21" y="287"/>
                </a:lnTo>
                <a:lnTo>
                  <a:pt x="21" y="561"/>
                </a:lnTo>
                <a:lnTo>
                  <a:pt x="24" y="559"/>
                </a:lnTo>
                <a:lnTo>
                  <a:pt x="24" y="308"/>
                </a:lnTo>
                <a:lnTo>
                  <a:pt x="24" y="347"/>
                </a:lnTo>
                <a:lnTo>
                  <a:pt x="24" y="501"/>
                </a:lnTo>
                <a:lnTo>
                  <a:pt x="24" y="26"/>
                </a:lnTo>
                <a:lnTo>
                  <a:pt x="26" y="298"/>
                </a:lnTo>
                <a:lnTo>
                  <a:pt x="26" y="412"/>
                </a:lnTo>
                <a:lnTo>
                  <a:pt x="26" y="227"/>
                </a:lnTo>
                <a:lnTo>
                  <a:pt x="26" y="49"/>
                </a:lnTo>
                <a:lnTo>
                  <a:pt x="26" y="418"/>
                </a:lnTo>
                <a:lnTo>
                  <a:pt x="26" y="18"/>
                </a:lnTo>
                <a:lnTo>
                  <a:pt x="29" y="81"/>
                </a:lnTo>
                <a:lnTo>
                  <a:pt x="29" y="368"/>
                </a:lnTo>
                <a:lnTo>
                  <a:pt x="29" y="428"/>
                </a:lnTo>
                <a:lnTo>
                  <a:pt x="29" y="355"/>
                </a:lnTo>
                <a:lnTo>
                  <a:pt x="29" y="580"/>
                </a:lnTo>
                <a:lnTo>
                  <a:pt x="29" y="345"/>
                </a:lnTo>
                <a:lnTo>
                  <a:pt x="31" y="162"/>
                </a:lnTo>
                <a:lnTo>
                  <a:pt x="31" y="376"/>
                </a:lnTo>
                <a:lnTo>
                  <a:pt x="31" y="190"/>
                </a:lnTo>
                <a:lnTo>
                  <a:pt x="31" y="172"/>
                </a:lnTo>
                <a:lnTo>
                  <a:pt x="31" y="365"/>
                </a:lnTo>
                <a:lnTo>
                  <a:pt x="31" y="624"/>
                </a:lnTo>
                <a:lnTo>
                  <a:pt x="34" y="580"/>
                </a:lnTo>
                <a:lnTo>
                  <a:pt x="34" y="564"/>
                </a:lnTo>
                <a:lnTo>
                  <a:pt x="34" y="530"/>
                </a:lnTo>
                <a:lnTo>
                  <a:pt x="34" y="232"/>
                </a:lnTo>
                <a:lnTo>
                  <a:pt x="34" y="73"/>
                </a:lnTo>
                <a:lnTo>
                  <a:pt x="37" y="39"/>
                </a:lnTo>
                <a:lnTo>
                  <a:pt x="37" y="201"/>
                </a:lnTo>
                <a:lnTo>
                  <a:pt x="37" y="146"/>
                </a:lnTo>
                <a:lnTo>
                  <a:pt x="37" y="465"/>
                </a:lnTo>
                <a:lnTo>
                  <a:pt x="37" y="572"/>
                </a:lnTo>
                <a:lnTo>
                  <a:pt x="39" y="423"/>
                </a:lnTo>
                <a:lnTo>
                  <a:pt x="39" y="271"/>
                </a:lnTo>
                <a:lnTo>
                  <a:pt x="39" y="128"/>
                </a:lnTo>
                <a:lnTo>
                  <a:pt x="39" y="572"/>
                </a:lnTo>
                <a:lnTo>
                  <a:pt x="39" y="467"/>
                </a:lnTo>
                <a:lnTo>
                  <a:pt x="39" y="125"/>
                </a:lnTo>
                <a:lnTo>
                  <a:pt x="42" y="15"/>
                </a:lnTo>
                <a:lnTo>
                  <a:pt x="42" y="457"/>
                </a:lnTo>
                <a:lnTo>
                  <a:pt x="42" y="183"/>
                </a:lnTo>
                <a:lnTo>
                  <a:pt x="42" y="20"/>
                </a:lnTo>
                <a:lnTo>
                  <a:pt x="42" y="504"/>
                </a:lnTo>
                <a:lnTo>
                  <a:pt x="42" y="41"/>
                </a:lnTo>
                <a:lnTo>
                  <a:pt x="44" y="13"/>
                </a:lnTo>
                <a:lnTo>
                  <a:pt x="44" y="635"/>
                </a:lnTo>
                <a:lnTo>
                  <a:pt x="44" y="423"/>
                </a:lnTo>
                <a:lnTo>
                  <a:pt x="44" y="62"/>
                </a:lnTo>
                <a:lnTo>
                  <a:pt x="44" y="480"/>
                </a:lnTo>
                <a:lnTo>
                  <a:pt x="44" y="34"/>
                </a:lnTo>
                <a:lnTo>
                  <a:pt x="47" y="444"/>
                </a:lnTo>
                <a:lnTo>
                  <a:pt x="47" y="190"/>
                </a:lnTo>
                <a:lnTo>
                  <a:pt x="47" y="457"/>
                </a:lnTo>
                <a:lnTo>
                  <a:pt x="47" y="337"/>
                </a:lnTo>
                <a:lnTo>
                  <a:pt x="47" y="392"/>
                </a:lnTo>
                <a:lnTo>
                  <a:pt x="50" y="582"/>
                </a:lnTo>
                <a:lnTo>
                  <a:pt x="50" y="23"/>
                </a:lnTo>
                <a:lnTo>
                  <a:pt x="50" y="418"/>
                </a:lnTo>
                <a:lnTo>
                  <a:pt x="50" y="538"/>
                </a:lnTo>
                <a:lnTo>
                  <a:pt x="50" y="206"/>
                </a:lnTo>
                <a:lnTo>
                  <a:pt x="50" y="274"/>
                </a:lnTo>
                <a:lnTo>
                  <a:pt x="52" y="431"/>
                </a:lnTo>
                <a:lnTo>
                  <a:pt x="52" y="47"/>
                </a:lnTo>
                <a:lnTo>
                  <a:pt x="52" y="287"/>
                </a:lnTo>
                <a:lnTo>
                  <a:pt x="52" y="525"/>
                </a:lnTo>
                <a:lnTo>
                  <a:pt x="52" y="439"/>
                </a:lnTo>
                <a:lnTo>
                  <a:pt x="52" y="135"/>
                </a:lnTo>
                <a:lnTo>
                  <a:pt x="55" y="81"/>
                </a:lnTo>
                <a:lnTo>
                  <a:pt x="55" y="101"/>
                </a:lnTo>
                <a:lnTo>
                  <a:pt x="55" y="62"/>
                </a:lnTo>
                <a:lnTo>
                  <a:pt x="55" y="352"/>
                </a:lnTo>
                <a:lnTo>
                  <a:pt x="55" y="248"/>
                </a:lnTo>
                <a:lnTo>
                  <a:pt x="55" y="441"/>
                </a:lnTo>
                <a:lnTo>
                  <a:pt x="57" y="34"/>
                </a:lnTo>
                <a:lnTo>
                  <a:pt x="57" y="376"/>
                </a:lnTo>
                <a:lnTo>
                  <a:pt x="57" y="551"/>
                </a:lnTo>
                <a:lnTo>
                  <a:pt x="57" y="431"/>
                </a:lnTo>
                <a:lnTo>
                  <a:pt x="57" y="439"/>
                </a:lnTo>
                <a:lnTo>
                  <a:pt x="60" y="169"/>
                </a:lnTo>
                <a:lnTo>
                  <a:pt x="60" y="117"/>
                </a:lnTo>
                <a:lnTo>
                  <a:pt x="60" y="358"/>
                </a:lnTo>
                <a:lnTo>
                  <a:pt x="60" y="329"/>
                </a:lnTo>
                <a:lnTo>
                  <a:pt x="60" y="57"/>
                </a:lnTo>
                <a:lnTo>
                  <a:pt x="60" y="517"/>
                </a:lnTo>
                <a:lnTo>
                  <a:pt x="63" y="384"/>
                </a:lnTo>
                <a:lnTo>
                  <a:pt x="63" y="18"/>
                </a:lnTo>
                <a:lnTo>
                  <a:pt x="63" y="70"/>
                </a:lnTo>
                <a:lnTo>
                  <a:pt x="63" y="151"/>
                </a:lnTo>
                <a:lnTo>
                  <a:pt x="63" y="65"/>
                </a:lnTo>
                <a:lnTo>
                  <a:pt x="63" y="146"/>
                </a:lnTo>
                <a:lnTo>
                  <a:pt x="65" y="426"/>
                </a:lnTo>
                <a:lnTo>
                  <a:pt x="65" y="543"/>
                </a:lnTo>
                <a:lnTo>
                  <a:pt x="65" y="410"/>
                </a:lnTo>
                <a:lnTo>
                  <a:pt x="65" y="426"/>
                </a:lnTo>
                <a:lnTo>
                  <a:pt x="65" y="339"/>
                </a:lnTo>
                <a:lnTo>
                  <a:pt x="65" y="622"/>
                </a:lnTo>
                <a:lnTo>
                  <a:pt x="68" y="392"/>
                </a:lnTo>
                <a:lnTo>
                  <a:pt x="68" y="410"/>
                </a:lnTo>
                <a:lnTo>
                  <a:pt x="68" y="619"/>
                </a:lnTo>
                <a:lnTo>
                  <a:pt x="68" y="627"/>
                </a:lnTo>
                <a:lnTo>
                  <a:pt x="68" y="292"/>
                </a:lnTo>
                <a:lnTo>
                  <a:pt x="68" y="569"/>
                </a:lnTo>
                <a:lnTo>
                  <a:pt x="71" y="373"/>
                </a:lnTo>
                <a:lnTo>
                  <a:pt x="71" y="318"/>
                </a:lnTo>
                <a:lnTo>
                  <a:pt x="71" y="339"/>
                </a:lnTo>
                <a:lnTo>
                  <a:pt x="71" y="99"/>
                </a:lnTo>
                <a:lnTo>
                  <a:pt x="71" y="7"/>
                </a:lnTo>
                <a:lnTo>
                  <a:pt x="73" y="561"/>
                </a:lnTo>
                <a:lnTo>
                  <a:pt x="73" y="96"/>
                </a:lnTo>
                <a:lnTo>
                  <a:pt x="73" y="441"/>
                </a:lnTo>
                <a:lnTo>
                  <a:pt x="73" y="211"/>
                </a:lnTo>
                <a:lnTo>
                  <a:pt x="73" y="365"/>
                </a:lnTo>
                <a:lnTo>
                  <a:pt x="73" y="598"/>
                </a:lnTo>
                <a:lnTo>
                  <a:pt x="76" y="34"/>
                </a:lnTo>
                <a:lnTo>
                  <a:pt x="76" y="52"/>
                </a:lnTo>
                <a:lnTo>
                  <a:pt x="76" y="611"/>
                </a:lnTo>
                <a:lnTo>
                  <a:pt x="76" y="188"/>
                </a:lnTo>
                <a:lnTo>
                  <a:pt x="76" y="196"/>
                </a:lnTo>
                <a:lnTo>
                  <a:pt x="76" y="203"/>
                </a:lnTo>
                <a:lnTo>
                  <a:pt x="78" y="342"/>
                </a:lnTo>
                <a:lnTo>
                  <a:pt x="78" y="120"/>
                </a:lnTo>
                <a:lnTo>
                  <a:pt x="78" y="465"/>
                </a:lnTo>
                <a:lnTo>
                  <a:pt x="78" y="326"/>
                </a:lnTo>
                <a:lnTo>
                  <a:pt x="78" y="402"/>
                </a:lnTo>
                <a:lnTo>
                  <a:pt x="78" y="394"/>
                </a:lnTo>
                <a:lnTo>
                  <a:pt x="81" y="73"/>
                </a:lnTo>
                <a:lnTo>
                  <a:pt x="81" y="183"/>
                </a:lnTo>
                <a:lnTo>
                  <a:pt x="81" y="373"/>
                </a:lnTo>
                <a:lnTo>
                  <a:pt x="81" y="31"/>
                </a:lnTo>
                <a:lnTo>
                  <a:pt x="81" y="371"/>
                </a:lnTo>
                <a:lnTo>
                  <a:pt x="84" y="426"/>
                </a:lnTo>
                <a:lnTo>
                  <a:pt x="84" y="209"/>
                </a:lnTo>
                <a:lnTo>
                  <a:pt x="84" y="73"/>
                </a:lnTo>
                <a:lnTo>
                  <a:pt x="84" y="373"/>
                </a:lnTo>
                <a:lnTo>
                  <a:pt x="84" y="75"/>
                </a:lnTo>
                <a:lnTo>
                  <a:pt x="84" y="141"/>
                </a:lnTo>
                <a:lnTo>
                  <a:pt x="86" y="535"/>
                </a:lnTo>
                <a:lnTo>
                  <a:pt x="86" y="499"/>
                </a:lnTo>
                <a:lnTo>
                  <a:pt x="86" y="520"/>
                </a:lnTo>
                <a:lnTo>
                  <a:pt x="86" y="324"/>
                </a:lnTo>
                <a:lnTo>
                  <a:pt x="86" y="198"/>
                </a:lnTo>
                <a:lnTo>
                  <a:pt x="86" y="376"/>
                </a:lnTo>
                <a:lnTo>
                  <a:pt x="89" y="70"/>
                </a:lnTo>
                <a:lnTo>
                  <a:pt x="89" y="585"/>
                </a:lnTo>
                <a:lnTo>
                  <a:pt x="89" y="478"/>
                </a:lnTo>
                <a:lnTo>
                  <a:pt x="89" y="115"/>
                </a:lnTo>
                <a:lnTo>
                  <a:pt x="89" y="206"/>
                </a:lnTo>
                <a:lnTo>
                  <a:pt x="89" y="159"/>
                </a:lnTo>
                <a:lnTo>
                  <a:pt x="91" y="569"/>
                </a:lnTo>
                <a:lnTo>
                  <a:pt x="91" y="230"/>
                </a:lnTo>
                <a:lnTo>
                  <a:pt x="91" y="188"/>
                </a:lnTo>
                <a:lnTo>
                  <a:pt x="91" y="211"/>
                </a:lnTo>
                <a:lnTo>
                  <a:pt x="91" y="193"/>
                </a:lnTo>
                <a:lnTo>
                  <a:pt x="94" y="488"/>
                </a:lnTo>
                <a:lnTo>
                  <a:pt x="94" y="371"/>
                </a:lnTo>
                <a:lnTo>
                  <a:pt x="94" y="86"/>
                </a:lnTo>
                <a:lnTo>
                  <a:pt x="94" y="28"/>
                </a:lnTo>
                <a:lnTo>
                  <a:pt x="94" y="577"/>
                </a:lnTo>
                <a:lnTo>
                  <a:pt x="94" y="603"/>
                </a:lnTo>
                <a:lnTo>
                  <a:pt x="97" y="149"/>
                </a:lnTo>
                <a:lnTo>
                  <a:pt x="97" y="470"/>
                </a:lnTo>
                <a:lnTo>
                  <a:pt x="97" y="342"/>
                </a:lnTo>
                <a:lnTo>
                  <a:pt x="97" y="619"/>
                </a:lnTo>
                <a:lnTo>
                  <a:pt x="97" y="368"/>
                </a:lnTo>
                <a:lnTo>
                  <a:pt x="97" y="75"/>
                </a:lnTo>
                <a:lnTo>
                  <a:pt x="99" y="598"/>
                </a:lnTo>
                <a:lnTo>
                  <a:pt x="99" y="389"/>
                </a:lnTo>
                <a:lnTo>
                  <a:pt x="99" y="499"/>
                </a:lnTo>
                <a:lnTo>
                  <a:pt x="99" y="465"/>
                </a:lnTo>
                <a:lnTo>
                  <a:pt x="99" y="83"/>
                </a:lnTo>
                <a:lnTo>
                  <a:pt x="99" y="585"/>
                </a:lnTo>
                <a:lnTo>
                  <a:pt x="102" y="415"/>
                </a:lnTo>
                <a:lnTo>
                  <a:pt x="102" y="554"/>
                </a:lnTo>
                <a:lnTo>
                  <a:pt x="102" y="256"/>
                </a:lnTo>
                <a:lnTo>
                  <a:pt x="102" y="284"/>
                </a:lnTo>
                <a:lnTo>
                  <a:pt x="102" y="433"/>
                </a:lnTo>
                <a:lnTo>
                  <a:pt x="102" y="399"/>
                </a:lnTo>
                <a:lnTo>
                  <a:pt x="105" y="334"/>
                </a:lnTo>
                <a:lnTo>
                  <a:pt x="105" y="20"/>
                </a:lnTo>
                <a:lnTo>
                  <a:pt x="105" y="303"/>
                </a:lnTo>
                <a:lnTo>
                  <a:pt x="105" y="614"/>
                </a:lnTo>
                <a:lnTo>
                  <a:pt x="105" y="433"/>
                </a:lnTo>
                <a:lnTo>
                  <a:pt x="107" y="473"/>
                </a:lnTo>
                <a:lnTo>
                  <a:pt x="107" y="561"/>
                </a:lnTo>
                <a:lnTo>
                  <a:pt x="107" y="49"/>
                </a:lnTo>
                <a:lnTo>
                  <a:pt x="107" y="475"/>
                </a:lnTo>
                <a:lnTo>
                  <a:pt x="107" y="96"/>
                </a:lnTo>
                <a:lnTo>
                  <a:pt x="107" y="475"/>
                </a:lnTo>
                <a:lnTo>
                  <a:pt x="110" y="504"/>
                </a:lnTo>
                <a:lnTo>
                  <a:pt x="110" y="368"/>
                </a:lnTo>
                <a:lnTo>
                  <a:pt x="110" y="23"/>
                </a:lnTo>
                <a:lnTo>
                  <a:pt x="110" y="104"/>
                </a:lnTo>
                <a:lnTo>
                  <a:pt x="110" y="496"/>
                </a:lnTo>
                <a:lnTo>
                  <a:pt x="110" y="601"/>
                </a:lnTo>
                <a:lnTo>
                  <a:pt x="112" y="446"/>
                </a:lnTo>
                <a:lnTo>
                  <a:pt x="112" y="622"/>
                </a:lnTo>
                <a:lnTo>
                  <a:pt x="112" y="151"/>
                </a:lnTo>
                <a:lnTo>
                  <a:pt x="112" y="614"/>
                </a:lnTo>
                <a:lnTo>
                  <a:pt x="112" y="593"/>
                </a:lnTo>
                <a:lnTo>
                  <a:pt x="112" y="39"/>
                </a:lnTo>
                <a:lnTo>
                  <a:pt x="115" y="410"/>
                </a:lnTo>
                <a:lnTo>
                  <a:pt x="115" y="533"/>
                </a:lnTo>
                <a:lnTo>
                  <a:pt x="115" y="41"/>
                </a:lnTo>
                <a:lnTo>
                  <a:pt x="115" y="499"/>
                </a:lnTo>
                <a:lnTo>
                  <a:pt x="115" y="431"/>
                </a:lnTo>
                <a:lnTo>
                  <a:pt x="118" y="75"/>
                </a:lnTo>
                <a:lnTo>
                  <a:pt x="118" y="94"/>
                </a:lnTo>
                <a:lnTo>
                  <a:pt x="118" y="517"/>
                </a:lnTo>
                <a:lnTo>
                  <a:pt x="118" y="39"/>
                </a:lnTo>
                <a:lnTo>
                  <a:pt x="118" y="290"/>
                </a:lnTo>
                <a:lnTo>
                  <a:pt x="118" y="138"/>
                </a:lnTo>
                <a:lnTo>
                  <a:pt x="120" y="261"/>
                </a:lnTo>
                <a:lnTo>
                  <a:pt x="120" y="405"/>
                </a:lnTo>
                <a:lnTo>
                  <a:pt x="120" y="569"/>
                </a:lnTo>
                <a:lnTo>
                  <a:pt x="120" y="405"/>
                </a:lnTo>
                <a:lnTo>
                  <a:pt x="120" y="2"/>
                </a:lnTo>
                <a:lnTo>
                  <a:pt x="120" y="62"/>
                </a:lnTo>
                <a:lnTo>
                  <a:pt x="123" y="120"/>
                </a:lnTo>
                <a:lnTo>
                  <a:pt x="123" y="185"/>
                </a:lnTo>
                <a:lnTo>
                  <a:pt x="123" y="81"/>
                </a:lnTo>
                <a:lnTo>
                  <a:pt x="123" y="394"/>
                </a:lnTo>
                <a:lnTo>
                  <a:pt x="123" y="73"/>
                </a:lnTo>
                <a:lnTo>
                  <a:pt x="123" y="337"/>
                </a:lnTo>
                <a:lnTo>
                  <a:pt x="125" y="402"/>
                </a:lnTo>
                <a:lnTo>
                  <a:pt x="125" y="533"/>
                </a:lnTo>
                <a:lnTo>
                  <a:pt x="125" y="488"/>
                </a:lnTo>
                <a:lnTo>
                  <a:pt x="125" y="439"/>
                </a:lnTo>
                <a:lnTo>
                  <a:pt x="125" y="345"/>
                </a:lnTo>
                <a:lnTo>
                  <a:pt x="125" y="350"/>
                </a:lnTo>
                <a:lnTo>
                  <a:pt x="128" y="28"/>
                </a:lnTo>
                <a:lnTo>
                  <a:pt x="128" y="399"/>
                </a:lnTo>
                <a:lnTo>
                  <a:pt x="128" y="185"/>
                </a:lnTo>
                <a:lnTo>
                  <a:pt x="128" y="473"/>
                </a:lnTo>
                <a:lnTo>
                  <a:pt x="128" y="559"/>
                </a:lnTo>
                <a:lnTo>
                  <a:pt x="131" y="141"/>
                </a:lnTo>
                <a:lnTo>
                  <a:pt x="131" y="598"/>
                </a:lnTo>
                <a:lnTo>
                  <a:pt x="131" y="20"/>
                </a:lnTo>
                <a:lnTo>
                  <a:pt x="131" y="582"/>
                </a:lnTo>
                <a:lnTo>
                  <a:pt x="131" y="219"/>
                </a:lnTo>
                <a:lnTo>
                  <a:pt x="131" y="590"/>
                </a:lnTo>
                <a:lnTo>
                  <a:pt x="133" y="180"/>
                </a:lnTo>
                <a:lnTo>
                  <a:pt x="133" y="611"/>
                </a:lnTo>
                <a:lnTo>
                  <a:pt x="133" y="209"/>
                </a:lnTo>
                <a:lnTo>
                  <a:pt x="133" y="70"/>
                </a:lnTo>
                <a:lnTo>
                  <a:pt x="133" y="554"/>
                </a:lnTo>
                <a:lnTo>
                  <a:pt x="133" y="146"/>
                </a:lnTo>
                <a:lnTo>
                  <a:pt x="136" y="402"/>
                </a:lnTo>
                <a:lnTo>
                  <a:pt x="136" y="83"/>
                </a:lnTo>
                <a:lnTo>
                  <a:pt x="136" y="473"/>
                </a:lnTo>
                <a:lnTo>
                  <a:pt x="136" y="159"/>
                </a:lnTo>
                <a:lnTo>
                  <a:pt x="136" y="290"/>
                </a:lnTo>
                <a:lnTo>
                  <a:pt x="136" y="180"/>
                </a:lnTo>
                <a:lnTo>
                  <a:pt x="138" y="350"/>
                </a:lnTo>
                <a:lnTo>
                  <a:pt x="138" y="0"/>
                </a:lnTo>
                <a:lnTo>
                  <a:pt x="138" y="561"/>
                </a:lnTo>
                <a:lnTo>
                  <a:pt x="138" y="313"/>
                </a:lnTo>
                <a:lnTo>
                  <a:pt x="138" y="609"/>
                </a:lnTo>
                <a:lnTo>
                  <a:pt x="141" y="517"/>
                </a:lnTo>
                <a:lnTo>
                  <a:pt x="141" y="609"/>
                </a:lnTo>
                <a:lnTo>
                  <a:pt x="141" y="193"/>
                </a:lnTo>
                <a:lnTo>
                  <a:pt x="141" y="237"/>
                </a:lnTo>
                <a:lnTo>
                  <a:pt x="141" y="18"/>
                </a:lnTo>
                <a:lnTo>
                  <a:pt x="141" y="151"/>
                </a:lnTo>
                <a:lnTo>
                  <a:pt x="144" y="397"/>
                </a:lnTo>
                <a:lnTo>
                  <a:pt x="144" y="431"/>
                </a:lnTo>
                <a:lnTo>
                  <a:pt x="144" y="462"/>
                </a:lnTo>
                <a:lnTo>
                  <a:pt x="144" y="460"/>
                </a:lnTo>
                <a:lnTo>
                  <a:pt x="144" y="198"/>
                </a:lnTo>
                <a:lnTo>
                  <a:pt x="144" y="47"/>
                </a:lnTo>
                <a:lnTo>
                  <a:pt x="146" y="480"/>
                </a:lnTo>
                <a:lnTo>
                  <a:pt x="146" y="423"/>
                </a:lnTo>
                <a:lnTo>
                  <a:pt x="146" y="211"/>
                </a:lnTo>
                <a:lnTo>
                  <a:pt x="146" y="407"/>
                </a:lnTo>
                <a:lnTo>
                  <a:pt x="146" y="491"/>
                </a:lnTo>
                <a:lnTo>
                  <a:pt x="146" y="619"/>
                </a:lnTo>
                <a:lnTo>
                  <a:pt x="149" y="177"/>
                </a:lnTo>
                <a:lnTo>
                  <a:pt x="149" y="287"/>
                </a:lnTo>
                <a:lnTo>
                  <a:pt x="149" y="175"/>
                </a:lnTo>
                <a:lnTo>
                  <a:pt x="149" y="541"/>
                </a:lnTo>
                <a:lnTo>
                  <a:pt x="149" y="426"/>
                </a:lnTo>
                <a:lnTo>
                  <a:pt x="152" y="269"/>
                </a:lnTo>
                <a:lnTo>
                  <a:pt x="152" y="18"/>
                </a:lnTo>
                <a:lnTo>
                  <a:pt x="152" y="436"/>
                </a:lnTo>
                <a:lnTo>
                  <a:pt x="152" y="23"/>
                </a:lnTo>
                <a:lnTo>
                  <a:pt x="152" y="15"/>
                </a:lnTo>
                <a:lnTo>
                  <a:pt x="152" y="551"/>
                </a:lnTo>
                <a:lnTo>
                  <a:pt x="154" y="559"/>
                </a:lnTo>
                <a:lnTo>
                  <a:pt x="154" y="538"/>
                </a:lnTo>
                <a:lnTo>
                  <a:pt x="154" y="318"/>
                </a:lnTo>
                <a:lnTo>
                  <a:pt x="154" y="117"/>
                </a:lnTo>
                <a:lnTo>
                  <a:pt x="154" y="504"/>
                </a:lnTo>
                <a:lnTo>
                  <a:pt x="154" y="585"/>
                </a:lnTo>
                <a:lnTo>
                  <a:pt x="157" y="0"/>
                </a:lnTo>
                <a:lnTo>
                  <a:pt x="157" y="290"/>
                </a:lnTo>
                <a:lnTo>
                  <a:pt x="157" y="203"/>
                </a:lnTo>
                <a:lnTo>
                  <a:pt x="157" y="162"/>
                </a:lnTo>
                <a:lnTo>
                  <a:pt x="157" y="313"/>
                </a:lnTo>
                <a:lnTo>
                  <a:pt x="157" y="473"/>
                </a:lnTo>
                <a:lnTo>
                  <a:pt x="159" y="465"/>
                </a:lnTo>
                <a:lnTo>
                  <a:pt x="159" y="180"/>
                </a:lnTo>
                <a:lnTo>
                  <a:pt x="159" y="365"/>
                </a:lnTo>
                <a:lnTo>
                  <a:pt x="159" y="133"/>
                </a:lnTo>
                <a:lnTo>
                  <a:pt x="159" y="601"/>
                </a:lnTo>
                <a:lnTo>
                  <a:pt x="159" y="73"/>
                </a:lnTo>
                <a:lnTo>
                  <a:pt x="162" y="7"/>
                </a:lnTo>
                <a:lnTo>
                  <a:pt x="162" y="295"/>
                </a:lnTo>
                <a:lnTo>
                  <a:pt x="162" y="373"/>
                </a:lnTo>
                <a:lnTo>
                  <a:pt x="162" y="271"/>
                </a:lnTo>
                <a:lnTo>
                  <a:pt x="162" y="622"/>
                </a:lnTo>
                <a:lnTo>
                  <a:pt x="165" y="10"/>
                </a:lnTo>
                <a:lnTo>
                  <a:pt x="165" y="514"/>
                </a:lnTo>
                <a:lnTo>
                  <a:pt x="165" y="582"/>
                </a:lnTo>
                <a:lnTo>
                  <a:pt x="165" y="49"/>
                </a:lnTo>
                <a:lnTo>
                  <a:pt x="165" y="342"/>
                </a:lnTo>
                <a:lnTo>
                  <a:pt x="165" y="230"/>
                </a:lnTo>
                <a:lnTo>
                  <a:pt x="167" y="292"/>
                </a:lnTo>
                <a:lnTo>
                  <a:pt x="167" y="507"/>
                </a:lnTo>
                <a:lnTo>
                  <a:pt x="167" y="115"/>
                </a:lnTo>
                <a:lnTo>
                  <a:pt x="167" y="449"/>
                </a:lnTo>
                <a:lnTo>
                  <a:pt x="167" y="588"/>
                </a:lnTo>
                <a:lnTo>
                  <a:pt x="167" y="488"/>
                </a:lnTo>
                <a:lnTo>
                  <a:pt x="170" y="522"/>
                </a:lnTo>
                <a:lnTo>
                  <a:pt x="170" y="488"/>
                </a:lnTo>
                <a:lnTo>
                  <a:pt x="170" y="462"/>
                </a:lnTo>
                <a:lnTo>
                  <a:pt x="170" y="149"/>
                </a:lnTo>
                <a:lnTo>
                  <a:pt x="170" y="418"/>
                </a:lnTo>
                <a:lnTo>
                  <a:pt x="170" y="290"/>
                </a:lnTo>
                <a:lnTo>
                  <a:pt x="172" y="250"/>
                </a:lnTo>
                <a:lnTo>
                  <a:pt x="172" y="551"/>
                </a:lnTo>
                <a:lnTo>
                  <a:pt x="172" y="329"/>
                </a:lnTo>
                <a:lnTo>
                  <a:pt x="172" y="462"/>
                </a:lnTo>
                <a:lnTo>
                  <a:pt x="175" y="164"/>
                </a:lnTo>
                <a:lnTo>
                  <a:pt x="175" y="342"/>
                </a:lnTo>
                <a:lnTo>
                  <a:pt x="175" y="577"/>
                </a:lnTo>
                <a:lnTo>
                  <a:pt x="175" y="211"/>
                </a:lnTo>
                <a:lnTo>
                  <a:pt x="175" y="339"/>
                </a:lnTo>
                <a:lnTo>
                  <a:pt x="175" y="282"/>
                </a:lnTo>
                <a:lnTo>
                  <a:pt x="178" y="342"/>
                </a:lnTo>
                <a:lnTo>
                  <a:pt x="178" y="345"/>
                </a:lnTo>
                <a:lnTo>
                  <a:pt x="178" y="26"/>
                </a:lnTo>
                <a:lnTo>
                  <a:pt x="178" y="57"/>
                </a:lnTo>
                <a:lnTo>
                  <a:pt x="178" y="595"/>
                </a:lnTo>
                <a:lnTo>
                  <a:pt x="178" y="614"/>
                </a:lnTo>
                <a:lnTo>
                  <a:pt x="180" y="68"/>
                </a:lnTo>
                <a:lnTo>
                  <a:pt x="180" y="386"/>
                </a:lnTo>
                <a:lnTo>
                  <a:pt x="180" y="397"/>
                </a:lnTo>
                <a:lnTo>
                  <a:pt x="180" y="112"/>
                </a:lnTo>
                <a:lnTo>
                  <a:pt x="180" y="271"/>
                </a:lnTo>
                <a:lnTo>
                  <a:pt x="180" y="99"/>
                </a:lnTo>
                <a:lnTo>
                  <a:pt x="183" y="606"/>
                </a:lnTo>
                <a:lnTo>
                  <a:pt x="183" y="624"/>
                </a:lnTo>
                <a:lnTo>
                  <a:pt x="183" y="15"/>
                </a:lnTo>
                <a:lnTo>
                  <a:pt x="183" y="107"/>
                </a:lnTo>
                <a:lnTo>
                  <a:pt x="183" y="7"/>
                </a:lnTo>
                <a:lnTo>
                  <a:pt x="183" y="57"/>
                </a:lnTo>
                <a:lnTo>
                  <a:pt x="185" y="376"/>
                </a:lnTo>
                <a:lnTo>
                  <a:pt x="185" y="627"/>
                </a:lnTo>
                <a:lnTo>
                  <a:pt x="185" y="214"/>
                </a:lnTo>
                <a:lnTo>
                  <a:pt x="185" y="494"/>
                </a:lnTo>
                <a:lnTo>
                  <a:pt x="185" y="313"/>
                </a:lnTo>
                <a:lnTo>
                  <a:pt x="188" y="101"/>
                </a:lnTo>
                <a:lnTo>
                  <a:pt x="188" y="214"/>
                </a:lnTo>
                <a:lnTo>
                  <a:pt x="188" y="449"/>
                </a:lnTo>
                <a:lnTo>
                  <a:pt x="188" y="290"/>
                </a:lnTo>
                <a:lnTo>
                  <a:pt x="188" y="609"/>
                </a:lnTo>
                <a:lnTo>
                  <a:pt x="188" y="614"/>
                </a:lnTo>
                <a:lnTo>
                  <a:pt x="191" y="224"/>
                </a:lnTo>
                <a:lnTo>
                  <a:pt x="191" y="250"/>
                </a:lnTo>
                <a:lnTo>
                  <a:pt x="191" y="642"/>
                </a:lnTo>
                <a:lnTo>
                  <a:pt x="191" y="99"/>
                </a:lnTo>
                <a:lnTo>
                  <a:pt x="191" y="405"/>
                </a:lnTo>
                <a:lnTo>
                  <a:pt x="191" y="101"/>
                </a:lnTo>
                <a:lnTo>
                  <a:pt x="193" y="465"/>
                </a:lnTo>
                <a:lnTo>
                  <a:pt x="193" y="214"/>
                </a:lnTo>
                <a:lnTo>
                  <a:pt x="193" y="446"/>
                </a:lnTo>
                <a:lnTo>
                  <a:pt x="193" y="376"/>
                </a:lnTo>
                <a:lnTo>
                  <a:pt x="193" y="156"/>
                </a:lnTo>
                <a:lnTo>
                  <a:pt x="193" y="350"/>
                </a:lnTo>
                <a:lnTo>
                  <a:pt x="196" y="211"/>
                </a:lnTo>
                <a:lnTo>
                  <a:pt x="196" y="167"/>
                </a:lnTo>
                <a:lnTo>
                  <a:pt x="196" y="224"/>
                </a:lnTo>
                <a:lnTo>
                  <a:pt x="196" y="567"/>
                </a:lnTo>
                <a:lnTo>
                  <a:pt x="196" y="616"/>
                </a:lnTo>
                <a:lnTo>
                  <a:pt x="199" y="514"/>
                </a:lnTo>
                <a:lnTo>
                  <a:pt x="199" y="347"/>
                </a:lnTo>
                <a:lnTo>
                  <a:pt x="199" y="224"/>
                </a:lnTo>
                <a:lnTo>
                  <a:pt x="199" y="368"/>
                </a:lnTo>
                <a:lnTo>
                  <a:pt x="199" y="389"/>
                </a:lnTo>
                <a:lnTo>
                  <a:pt x="199" y="159"/>
                </a:lnTo>
                <a:lnTo>
                  <a:pt x="201" y="402"/>
                </a:lnTo>
                <a:lnTo>
                  <a:pt x="201" y="480"/>
                </a:lnTo>
                <a:lnTo>
                  <a:pt x="201" y="261"/>
                </a:lnTo>
                <a:lnTo>
                  <a:pt x="201" y="386"/>
                </a:lnTo>
                <a:lnTo>
                  <a:pt x="201" y="535"/>
                </a:lnTo>
                <a:lnTo>
                  <a:pt x="201" y="138"/>
                </a:lnTo>
                <a:lnTo>
                  <a:pt x="204" y="292"/>
                </a:lnTo>
                <a:lnTo>
                  <a:pt x="204" y="303"/>
                </a:lnTo>
                <a:lnTo>
                  <a:pt x="204" y="355"/>
                </a:lnTo>
                <a:lnTo>
                  <a:pt x="204" y="169"/>
                </a:lnTo>
                <a:lnTo>
                  <a:pt x="204" y="559"/>
                </a:lnTo>
                <a:lnTo>
                  <a:pt x="204" y="548"/>
                </a:lnTo>
                <a:lnTo>
                  <a:pt x="206" y="397"/>
                </a:lnTo>
                <a:lnTo>
                  <a:pt x="206" y="433"/>
                </a:lnTo>
                <a:lnTo>
                  <a:pt x="206" y="632"/>
                </a:lnTo>
                <a:lnTo>
                  <a:pt x="206" y="15"/>
                </a:lnTo>
                <a:lnTo>
                  <a:pt x="206" y="91"/>
                </a:lnTo>
                <a:lnTo>
                  <a:pt x="206" y="78"/>
                </a:lnTo>
                <a:lnTo>
                  <a:pt x="209" y="556"/>
                </a:lnTo>
                <a:lnTo>
                  <a:pt x="209" y="488"/>
                </a:lnTo>
                <a:lnTo>
                  <a:pt x="209" y="28"/>
                </a:lnTo>
                <a:lnTo>
                  <a:pt x="209" y="350"/>
                </a:lnTo>
                <a:lnTo>
                  <a:pt x="209" y="420"/>
                </a:lnTo>
                <a:lnTo>
                  <a:pt x="212" y="452"/>
                </a:lnTo>
                <a:lnTo>
                  <a:pt x="212" y="530"/>
                </a:lnTo>
                <a:lnTo>
                  <a:pt x="212" y="311"/>
                </a:lnTo>
                <a:lnTo>
                  <a:pt x="212" y="627"/>
                </a:lnTo>
                <a:lnTo>
                  <a:pt x="212" y="73"/>
                </a:lnTo>
                <a:lnTo>
                  <a:pt x="212" y="135"/>
                </a:lnTo>
                <a:lnTo>
                  <a:pt x="214" y="88"/>
                </a:lnTo>
                <a:lnTo>
                  <a:pt x="214" y="117"/>
                </a:lnTo>
                <a:lnTo>
                  <a:pt x="214" y="582"/>
                </a:lnTo>
                <a:lnTo>
                  <a:pt x="214" y="637"/>
                </a:lnTo>
                <a:lnTo>
                  <a:pt x="214" y="412"/>
                </a:lnTo>
                <a:lnTo>
                  <a:pt x="214" y="253"/>
                </a:lnTo>
                <a:lnTo>
                  <a:pt x="217" y="151"/>
                </a:lnTo>
                <a:lnTo>
                  <a:pt x="217" y="520"/>
                </a:lnTo>
                <a:lnTo>
                  <a:pt x="217" y="250"/>
                </a:lnTo>
                <a:lnTo>
                  <a:pt x="217" y="287"/>
                </a:lnTo>
                <a:lnTo>
                  <a:pt x="217" y="446"/>
                </a:lnTo>
                <a:lnTo>
                  <a:pt x="217" y="143"/>
                </a:lnTo>
                <a:lnTo>
                  <a:pt x="219" y="622"/>
                </a:lnTo>
                <a:lnTo>
                  <a:pt x="219" y="371"/>
                </a:lnTo>
                <a:lnTo>
                  <a:pt x="219" y="52"/>
                </a:lnTo>
                <a:lnTo>
                  <a:pt x="219" y="78"/>
                </a:lnTo>
                <a:lnTo>
                  <a:pt x="219" y="538"/>
                </a:lnTo>
                <a:lnTo>
                  <a:pt x="222" y="57"/>
                </a:lnTo>
                <a:lnTo>
                  <a:pt x="222" y="611"/>
                </a:lnTo>
                <a:lnTo>
                  <a:pt x="222" y="282"/>
                </a:lnTo>
                <a:lnTo>
                  <a:pt x="222" y="475"/>
                </a:lnTo>
                <a:lnTo>
                  <a:pt x="222" y="68"/>
                </a:lnTo>
                <a:lnTo>
                  <a:pt x="222" y="412"/>
                </a:lnTo>
                <a:lnTo>
                  <a:pt x="225" y="543"/>
                </a:lnTo>
                <a:lnTo>
                  <a:pt x="225" y="284"/>
                </a:lnTo>
                <a:lnTo>
                  <a:pt x="225" y="399"/>
                </a:lnTo>
                <a:lnTo>
                  <a:pt x="225" y="520"/>
                </a:lnTo>
                <a:lnTo>
                  <a:pt x="225" y="572"/>
                </a:lnTo>
                <a:lnTo>
                  <a:pt x="225" y="73"/>
                </a:lnTo>
                <a:lnTo>
                  <a:pt x="227" y="603"/>
                </a:lnTo>
                <a:lnTo>
                  <a:pt x="227" y="439"/>
                </a:lnTo>
                <a:lnTo>
                  <a:pt x="227" y="436"/>
                </a:lnTo>
                <a:lnTo>
                  <a:pt x="227" y="606"/>
                </a:lnTo>
                <a:lnTo>
                  <a:pt x="227" y="198"/>
                </a:lnTo>
                <a:lnTo>
                  <a:pt x="227" y="334"/>
                </a:lnTo>
                <a:lnTo>
                  <a:pt x="230" y="68"/>
                </a:lnTo>
                <a:lnTo>
                  <a:pt x="230" y="201"/>
                </a:lnTo>
                <a:lnTo>
                  <a:pt x="230" y="480"/>
                </a:lnTo>
                <a:lnTo>
                  <a:pt x="230" y="622"/>
                </a:lnTo>
                <a:lnTo>
                  <a:pt x="230" y="287"/>
                </a:lnTo>
                <a:lnTo>
                  <a:pt x="232" y="480"/>
                </a:lnTo>
                <a:lnTo>
                  <a:pt x="232" y="128"/>
                </a:lnTo>
                <a:lnTo>
                  <a:pt x="232" y="379"/>
                </a:lnTo>
                <a:lnTo>
                  <a:pt x="232" y="250"/>
                </a:lnTo>
                <a:lnTo>
                  <a:pt x="232" y="34"/>
                </a:lnTo>
                <a:lnTo>
                  <a:pt x="232" y="214"/>
                </a:lnTo>
                <a:lnTo>
                  <a:pt x="235" y="658"/>
                </a:lnTo>
                <a:lnTo>
                  <a:pt x="235" y="368"/>
                </a:lnTo>
                <a:lnTo>
                  <a:pt x="235" y="250"/>
                </a:lnTo>
                <a:lnTo>
                  <a:pt x="235" y="264"/>
                </a:lnTo>
                <a:lnTo>
                  <a:pt x="235" y="109"/>
                </a:lnTo>
                <a:lnTo>
                  <a:pt x="235" y="543"/>
                </a:lnTo>
                <a:lnTo>
                  <a:pt x="238" y="494"/>
                </a:lnTo>
                <a:lnTo>
                  <a:pt x="238" y="295"/>
                </a:lnTo>
                <a:lnTo>
                  <a:pt x="238" y="645"/>
                </a:lnTo>
                <a:lnTo>
                  <a:pt x="238" y="368"/>
                </a:lnTo>
                <a:lnTo>
                  <a:pt x="238" y="107"/>
                </a:lnTo>
                <a:lnTo>
                  <a:pt x="238" y="514"/>
                </a:lnTo>
                <a:lnTo>
                  <a:pt x="240" y="642"/>
                </a:lnTo>
                <a:lnTo>
                  <a:pt x="240" y="78"/>
                </a:lnTo>
                <a:lnTo>
                  <a:pt x="240" y="222"/>
                </a:lnTo>
                <a:lnTo>
                  <a:pt x="240" y="130"/>
                </a:lnTo>
                <a:lnTo>
                  <a:pt x="240" y="389"/>
                </a:lnTo>
                <a:lnTo>
                  <a:pt x="240" y="642"/>
                </a:lnTo>
                <a:lnTo>
                  <a:pt x="243" y="185"/>
                </a:lnTo>
                <a:lnTo>
                  <a:pt x="243" y="454"/>
                </a:lnTo>
                <a:lnTo>
                  <a:pt x="243" y="457"/>
                </a:lnTo>
                <a:lnTo>
                  <a:pt x="243" y="433"/>
                </a:lnTo>
                <a:lnTo>
                  <a:pt x="243" y="609"/>
                </a:lnTo>
                <a:lnTo>
                  <a:pt x="246" y="256"/>
                </a:lnTo>
                <a:lnTo>
                  <a:pt x="246" y="663"/>
                </a:lnTo>
                <a:lnTo>
                  <a:pt x="246" y="462"/>
                </a:lnTo>
                <a:lnTo>
                  <a:pt x="246" y="169"/>
                </a:lnTo>
                <a:lnTo>
                  <a:pt x="246" y="162"/>
                </a:lnTo>
                <a:lnTo>
                  <a:pt x="246" y="117"/>
                </a:lnTo>
                <a:lnTo>
                  <a:pt x="248" y="39"/>
                </a:lnTo>
                <a:lnTo>
                  <a:pt x="248" y="606"/>
                </a:lnTo>
                <a:lnTo>
                  <a:pt x="248" y="564"/>
                </a:lnTo>
                <a:lnTo>
                  <a:pt x="248" y="426"/>
                </a:lnTo>
                <a:lnTo>
                  <a:pt x="248" y="313"/>
                </a:lnTo>
                <a:lnTo>
                  <a:pt x="248" y="420"/>
                </a:lnTo>
                <a:lnTo>
                  <a:pt x="251" y="52"/>
                </a:lnTo>
                <a:lnTo>
                  <a:pt x="251" y="373"/>
                </a:lnTo>
                <a:lnTo>
                  <a:pt x="251" y="637"/>
                </a:lnTo>
                <a:lnTo>
                  <a:pt x="251" y="331"/>
                </a:lnTo>
                <a:lnTo>
                  <a:pt x="251" y="211"/>
                </a:lnTo>
                <a:lnTo>
                  <a:pt x="251" y="143"/>
                </a:lnTo>
                <a:lnTo>
                  <a:pt x="253" y="352"/>
                </a:lnTo>
                <a:lnTo>
                  <a:pt x="253" y="648"/>
                </a:lnTo>
                <a:lnTo>
                  <a:pt x="253" y="650"/>
                </a:lnTo>
                <a:lnTo>
                  <a:pt x="253" y="303"/>
                </a:lnTo>
                <a:lnTo>
                  <a:pt x="253" y="104"/>
                </a:lnTo>
                <a:lnTo>
                  <a:pt x="256" y="572"/>
                </a:lnTo>
                <a:lnTo>
                  <a:pt x="256" y="538"/>
                </a:lnTo>
                <a:lnTo>
                  <a:pt x="256" y="520"/>
                </a:lnTo>
                <a:lnTo>
                  <a:pt x="256" y="54"/>
                </a:lnTo>
                <a:lnTo>
                  <a:pt x="256" y="83"/>
                </a:lnTo>
                <a:lnTo>
                  <a:pt x="256" y="206"/>
                </a:lnTo>
                <a:lnTo>
                  <a:pt x="259" y="287"/>
                </a:lnTo>
                <a:lnTo>
                  <a:pt x="259" y="133"/>
                </a:lnTo>
                <a:lnTo>
                  <a:pt x="259" y="96"/>
                </a:lnTo>
                <a:lnTo>
                  <a:pt x="259" y="650"/>
                </a:lnTo>
                <a:lnTo>
                  <a:pt x="259" y="303"/>
                </a:lnTo>
                <a:lnTo>
                  <a:pt x="259" y="405"/>
                </a:lnTo>
                <a:lnTo>
                  <a:pt x="261" y="39"/>
                </a:lnTo>
                <a:lnTo>
                  <a:pt x="261" y="470"/>
                </a:lnTo>
                <a:lnTo>
                  <a:pt x="261" y="245"/>
                </a:lnTo>
                <a:lnTo>
                  <a:pt x="261" y="567"/>
                </a:lnTo>
                <a:lnTo>
                  <a:pt x="261" y="431"/>
                </a:lnTo>
                <a:lnTo>
                  <a:pt x="261" y="622"/>
                </a:lnTo>
                <a:lnTo>
                  <a:pt x="264" y="507"/>
                </a:lnTo>
                <a:lnTo>
                  <a:pt x="264" y="101"/>
                </a:lnTo>
                <a:lnTo>
                  <a:pt x="264" y="496"/>
                </a:lnTo>
                <a:lnTo>
                  <a:pt x="264" y="512"/>
                </a:lnTo>
                <a:lnTo>
                  <a:pt x="264" y="656"/>
                </a:lnTo>
                <a:lnTo>
                  <a:pt x="264" y="491"/>
                </a:lnTo>
                <a:lnTo>
                  <a:pt x="266" y="444"/>
                </a:lnTo>
                <a:lnTo>
                  <a:pt x="266" y="569"/>
                </a:lnTo>
                <a:lnTo>
                  <a:pt x="266" y="533"/>
                </a:lnTo>
                <a:lnTo>
                  <a:pt x="266" y="381"/>
                </a:lnTo>
                <a:lnTo>
                  <a:pt x="266" y="250"/>
                </a:lnTo>
                <a:lnTo>
                  <a:pt x="269" y="183"/>
                </a:lnTo>
                <a:lnTo>
                  <a:pt x="269" y="575"/>
                </a:lnTo>
                <a:lnTo>
                  <a:pt x="269" y="198"/>
                </a:lnTo>
                <a:lnTo>
                  <a:pt x="269" y="564"/>
                </a:lnTo>
                <a:lnTo>
                  <a:pt x="269" y="316"/>
                </a:lnTo>
                <a:lnTo>
                  <a:pt x="269" y="622"/>
                </a:lnTo>
                <a:lnTo>
                  <a:pt x="272" y="480"/>
                </a:lnTo>
                <a:lnTo>
                  <a:pt x="272" y="258"/>
                </a:lnTo>
                <a:lnTo>
                  <a:pt x="272" y="632"/>
                </a:lnTo>
                <a:lnTo>
                  <a:pt x="272" y="292"/>
                </a:lnTo>
                <a:lnTo>
                  <a:pt x="272" y="342"/>
                </a:lnTo>
                <a:lnTo>
                  <a:pt x="272" y="640"/>
                </a:lnTo>
                <a:lnTo>
                  <a:pt x="274" y="616"/>
                </a:lnTo>
                <a:lnTo>
                  <a:pt x="274" y="190"/>
                </a:lnTo>
                <a:lnTo>
                  <a:pt x="274" y="525"/>
                </a:lnTo>
                <a:lnTo>
                  <a:pt x="274" y="465"/>
                </a:lnTo>
                <a:lnTo>
                  <a:pt x="274" y="420"/>
                </a:lnTo>
                <a:lnTo>
                  <a:pt x="274" y="601"/>
                </a:lnTo>
                <a:lnTo>
                  <a:pt x="277" y="261"/>
                </a:lnTo>
                <a:lnTo>
                  <a:pt x="277" y="107"/>
                </a:lnTo>
                <a:lnTo>
                  <a:pt x="277" y="530"/>
                </a:lnTo>
                <a:lnTo>
                  <a:pt x="277" y="96"/>
                </a:lnTo>
                <a:lnTo>
                  <a:pt x="277" y="358"/>
                </a:lnTo>
                <a:lnTo>
                  <a:pt x="279" y="261"/>
                </a:lnTo>
                <a:lnTo>
                  <a:pt x="279" y="99"/>
                </a:lnTo>
                <a:lnTo>
                  <a:pt x="279" y="543"/>
                </a:lnTo>
                <a:lnTo>
                  <a:pt x="279" y="420"/>
                </a:lnTo>
                <a:lnTo>
                  <a:pt x="279" y="243"/>
                </a:lnTo>
                <a:lnTo>
                  <a:pt x="279" y="57"/>
                </a:lnTo>
                <a:lnTo>
                  <a:pt x="282" y="365"/>
                </a:lnTo>
                <a:lnTo>
                  <a:pt x="282" y="436"/>
                </a:lnTo>
                <a:lnTo>
                  <a:pt x="282" y="559"/>
                </a:lnTo>
                <a:lnTo>
                  <a:pt x="282" y="530"/>
                </a:lnTo>
                <a:lnTo>
                  <a:pt x="282" y="575"/>
                </a:lnTo>
                <a:lnTo>
                  <a:pt x="282" y="60"/>
                </a:lnTo>
                <a:lnTo>
                  <a:pt x="285" y="415"/>
                </a:lnTo>
                <a:lnTo>
                  <a:pt x="285" y="426"/>
                </a:lnTo>
                <a:lnTo>
                  <a:pt x="285" y="439"/>
                </a:lnTo>
                <a:lnTo>
                  <a:pt x="285" y="269"/>
                </a:lnTo>
                <a:lnTo>
                  <a:pt x="285" y="326"/>
                </a:lnTo>
                <a:lnTo>
                  <a:pt x="285" y="324"/>
                </a:lnTo>
                <a:lnTo>
                  <a:pt x="287" y="483"/>
                </a:lnTo>
                <a:lnTo>
                  <a:pt x="287" y="473"/>
                </a:lnTo>
                <a:lnTo>
                  <a:pt x="287" y="368"/>
                </a:lnTo>
                <a:lnTo>
                  <a:pt x="287" y="535"/>
                </a:lnTo>
                <a:lnTo>
                  <a:pt x="287" y="488"/>
                </a:lnTo>
                <a:lnTo>
                  <a:pt x="290" y="622"/>
                </a:lnTo>
                <a:lnTo>
                  <a:pt x="290" y="96"/>
                </a:lnTo>
                <a:lnTo>
                  <a:pt x="290" y="632"/>
                </a:lnTo>
                <a:lnTo>
                  <a:pt x="290" y="49"/>
                </a:lnTo>
                <a:lnTo>
                  <a:pt x="290" y="512"/>
                </a:lnTo>
                <a:lnTo>
                  <a:pt x="290" y="669"/>
                </a:lnTo>
                <a:lnTo>
                  <a:pt x="293" y="467"/>
                </a:lnTo>
                <a:lnTo>
                  <a:pt x="293" y="318"/>
                </a:lnTo>
                <a:lnTo>
                  <a:pt x="293" y="258"/>
                </a:lnTo>
                <a:lnTo>
                  <a:pt x="293" y="504"/>
                </a:lnTo>
                <a:lnTo>
                  <a:pt x="293" y="311"/>
                </a:lnTo>
                <a:lnTo>
                  <a:pt x="293" y="261"/>
                </a:lnTo>
                <a:lnTo>
                  <a:pt x="295" y="211"/>
                </a:lnTo>
                <a:lnTo>
                  <a:pt x="295" y="284"/>
                </a:lnTo>
                <a:lnTo>
                  <a:pt x="295" y="598"/>
                </a:lnTo>
                <a:lnTo>
                  <a:pt x="295" y="232"/>
                </a:lnTo>
                <a:lnTo>
                  <a:pt x="295" y="112"/>
                </a:lnTo>
                <a:lnTo>
                  <a:pt x="295" y="470"/>
                </a:lnTo>
                <a:lnTo>
                  <a:pt x="298" y="598"/>
                </a:lnTo>
                <a:lnTo>
                  <a:pt x="298" y="321"/>
                </a:lnTo>
                <a:lnTo>
                  <a:pt x="298" y="54"/>
                </a:lnTo>
                <a:lnTo>
                  <a:pt x="298" y="180"/>
                </a:lnTo>
                <a:lnTo>
                  <a:pt x="298" y="601"/>
                </a:lnTo>
                <a:lnTo>
                  <a:pt x="298" y="551"/>
                </a:lnTo>
                <a:lnTo>
                  <a:pt x="300" y="177"/>
                </a:lnTo>
                <a:lnTo>
                  <a:pt x="300" y="99"/>
                </a:lnTo>
                <a:lnTo>
                  <a:pt x="300" y="556"/>
                </a:lnTo>
                <a:lnTo>
                  <a:pt x="300" y="449"/>
                </a:lnTo>
                <a:lnTo>
                  <a:pt x="300" y="609"/>
                </a:lnTo>
                <a:lnTo>
                  <a:pt x="303" y="671"/>
                </a:lnTo>
                <a:lnTo>
                  <a:pt x="303" y="632"/>
                </a:lnTo>
                <a:lnTo>
                  <a:pt x="303" y="253"/>
                </a:lnTo>
                <a:lnTo>
                  <a:pt x="303" y="609"/>
                </a:lnTo>
                <a:lnTo>
                  <a:pt x="303" y="363"/>
                </a:lnTo>
                <a:lnTo>
                  <a:pt x="303" y="177"/>
                </a:lnTo>
                <a:lnTo>
                  <a:pt x="306" y="355"/>
                </a:lnTo>
                <a:lnTo>
                  <a:pt x="306" y="91"/>
                </a:lnTo>
                <a:lnTo>
                  <a:pt x="306" y="70"/>
                </a:lnTo>
                <a:lnTo>
                  <a:pt x="306" y="595"/>
                </a:lnTo>
                <a:lnTo>
                  <a:pt x="306" y="371"/>
                </a:lnTo>
                <a:lnTo>
                  <a:pt x="306" y="368"/>
                </a:lnTo>
                <a:lnTo>
                  <a:pt x="308" y="172"/>
                </a:lnTo>
                <a:lnTo>
                  <a:pt x="308" y="606"/>
                </a:lnTo>
                <a:lnTo>
                  <a:pt x="308" y="590"/>
                </a:lnTo>
                <a:lnTo>
                  <a:pt x="308" y="101"/>
                </a:lnTo>
                <a:lnTo>
                  <a:pt x="308" y="486"/>
                </a:lnTo>
                <a:lnTo>
                  <a:pt x="308" y="130"/>
                </a:lnTo>
                <a:lnTo>
                  <a:pt x="311" y="460"/>
                </a:lnTo>
                <a:lnTo>
                  <a:pt x="311" y="504"/>
                </a:lnTo>
                <a:lnTo>
                  <a:pt x="311" y="622"/>
                </a:lnTo>
                <a:lnTo>
                  <a:pt x="311" y="290"/>
                </a:lnTo>
                <a:lnTo>
                  <a:pt x="311" y="96"/>
                </a:lnTo>
                <a:lnTo>
                  <a:pt x="313" y="674"/>
                </a:lnTo>
                <a:lnTo>
                  <a:pt x="313" y="407"/>
                </a:lnTo>
                <a:lnTo>
                  <a:pt x="313" y="78"/>
                </a:lnTo>
                <a:lnTo>
                  <a:pt x="313" y="133"/>
                </a:lnTo>
                <a:lnTo>
                  <a:pt x="313" y="567"/>
                </a:lnTo>
                <a:lnTo>
                  <a:pt x="313" y="590"/>
                </a:lnTo>
                <a:lnTo>
                  <a:pt x="316" y="88"/>
                </a:lnTo>
                <a:lnTo>
                  <a:pt x="316" y="151"/>
                </a:lnTo>
                <a:lnTo>
                  <a:pt x="316" y="162"/>
                </a:lnTo>
                <a:lnTo>
                  <a:pt x="316" y="258"/>
                </a:lnTo>
                <a:lnTo>
                  <a:pt x="316" y="68"/>
                </a:lnTo>
                <a:lnTo>
                  <a:pt x="316" y="522"/>
                </a:lnTo>
                <a:lnTo>
                  <a:pt x="319" y="188"/>
                </a:lnTo>
                <a:lnTo>
                  <a:pt x="319" y="104"/>
                </a:lnTo>
                <a:lnTo>
                  <a:pt x="319" y="595"/>
                </a:lnTo>
                <a:lnTo>
                  <a:pt x="319" y="91"/>
                </a:lnTo>
                <a:lnTo>
                  <a:pt x="319" y="420"/>
                </a:lnTo>
                <a:lnTo>
                  <a:pt x="319" y="535"/>
                </a:lnTo>
                <a:lnTo>
                  <a:pt x="321" y="222"/>
                </a:lnTo>
                <a:lnTo>
                  <a:pt x="321" y="138"/>
                </a:lnTo>
                <a:lnTo>
                  <a:pt x="321" y="331"/>
                </a:lnTo>
                <a:lnTo>
                  <a:pt x="321" y="436"/>
                </a:lnTo>
                <a:lnTo>
                  <a:pt x="321" y="554"/>
                </a:lnTo>
                <a:lnTo>
                  <a:pt x="321" y="676"/>
                </a:lnTo>
                <a:lnTo>
                  <a:pt x="324" y="431"/>
                </a:lnTo>
                <a:lnTo>
                  <a:pt x="324" y="410"/>
                </a:lnTo>
                <a:lnTo>
                  <a:pt x="324" y="426"/>
                </a:lnTo>
                <a:lnTo>
                  <a:pt x="324" y="298"/>
                </a:lnTo>
                <a:lnTo>
                  <a:pt x="324" y="177"/>
                </a:lnTo>
                <a:lnTo>
                  <a:pt x="326" y="690"/>
                </a:lnTo>
                <a:lnTo>
                  <a:pt x="326" y="473"/>
                </a:lnTo>
                <a:lnTo>
                  <a:pt x="326" y="133"/>
                </a:lnTo>
                <a:lnTo>
                  <a:pt x="326" y="107"/>
                </a:lnTo>
                <a:lnTo>
                  <a:pt x="326" y="235"/>
                </a:lnTo>
                <a:lnTo>
                  <a:pt x="326" y="381"/>
                </a:lnTo>
                <a:lnTo>
                  <a:pt x="329" y="329"/>
                </a:lnTo>
                <a:lnTo>
                  <a:pt x="329" y="478"/>
                </a:lnTo>
                <a:lnTo>
                  <a:pt x="329" y="410"/>
                </a:lnTo>
                <a:lnTo>
                  <a:pt x="329" y="642"/>
                </a:lnTo>
                <a:lnTo>
                  <a:pt x="329" y="318"/>
                </a:lnTo>
                <a:lnTo>
                  <a:pt x="329" y="164"/>
                </a:lnTo>
                <a:lnTo>
                  <a:pt x="332" y="180"/>
                </a:lnTo>
                <a:lnTo>
                  <a:pt x="332" y="653"/>
                </a:lnTo>
                <a:lnTo>
                  <a:pt x="332" y="162"/>
                </a:lnTo>
                <a:lnTo>
                  <a:pt x="332" y="629"/>
                </a:lnTo>
                <a:lnTo>
                  <a:pt x="332" y="138"/>
                </a:lnTo>
                <a:lnTo>
                  <a:pt x="332" y="73"/>
                </a:lnTo>
                <a:lnTo>
                  <a:pt x="334" y="431"/>
                </a:lnTo>
                <a:lnTo>
                  <a:pt x="334" y="392"/>
                </a:lnTo>
                <a:lnTo>
                  <a:pt x="334" y="577"/>
                </a:lnTo>
                <a:lnTo>
                  <a:pt x="334" y="216"/>
                </a:lnTo>
                <a:lnTo>
                  <a:pt x="334" y="271"/>
                </a:lnTo>
                <a:lnTo>
                  <a:pt x="337" y="277"/>
                </a:lnTo>
                <a:lnTo>
                  <a:pt x="337" y="151"/>
                </a:lnTo>
                <a:lnTo>
                  <a:pt x="337" y="248"/>
                </a:lnTo>
                <a:lnTo>
                  <a:pt x="337" y="240"/>
                </a:lnTo>
                <a:lnTo>
                  <a:pt x="337" y="405"/>
                </a:lnTo>
                <a:lnTo>
                  <a:pt x="337" y="561"/>
                </a:lnTo>
                <a:lnTo>
                  <a:pt x="340" y="676"/>
                </a:lnTo>
                <a:lnTo>
                  <a:pt x="340" y="107"/>
                </a:lnTo>
                <a:lnTo>
                  <a:pt x="340" y="120"/>
                </a:lnTo>
                <a:lnTo>
                  <a:pt x="340" y="360"/>
                </a:lnTo>
                <a:lnTo>
                  <a:pt x="340" y="616"/>
                </a:lnTo>
                <a:lnTo>
                  <a:pt x="340" y="347"/>
                </a:lnTo>
                <a:lnTo>
                  <a:pt x="342" y="203"/>
                </a:lnTo>
                <a:lnTo>
                  <a:pt x="342" y="345"/>
                </a:lnTo>
                <a:lnTo>
                  <a:pt x="342" y="177"/>
                </a:lnTo>
                <a:lnTo>
                  <a:pt x="342" y="156"/>
                </a:lnTo>
                <a:lnTo>
                  <a:pt x="342" y="214"/>
                </a:lnTo>
                <a:lnTo>
                  <a:pt x="342" y="316"/>
                </a:lnTo>
                <a:lnTo>
                  <a:pt x="345" y="169"/>
                </a:lnTo>
                <a:lnTo>
                  <a:pt x="345" y="308"/>
                </a:lnTo>
                <a:lnTo>
                  <a:pt x="345" y="177"/>
                </a:lnTo>
                <a:lnTo>
                  <a:pt x="345" y="543"/>
                </a:lnTo>
                <a:lnTo>
                  <a:pt x="345" y="363"/>
                </a:lnTo>
                <a:lnTo>
                  <a:pt x="345" y="373"/>
                </a:lnTo>
                <a:lnTo>
                  <a:pt x="347" y="501"/>
                </a:lnTo>
                <a:lnTo>
                  <a:pt x="347" y="507"/>
                </a:lnTo>
                <a:lnTo>
                  <a:pt x="347" y="467"/>
                </a:lnTo>
                <a:lnTo>
                  <a:pt x="347" y="243"/>
                </a:lnTo>
                <a:lnTo>
                  <a:pt x="347" y="70"/>
                </a:lnTo>
                <a:lnTo>
                  <a:pt x="350" y="337"/>
                </a:lnTo>
                <a:lnTo>
                  <a:pt x="350" y="559"/>
                </a:lnTo>
                <a:lnTo>
                  <a:pt x="350" y="619"/>
                </a:lnTo>
                <a:lnTo>
                  <a:pt x="350" y="337"/>
                </a:lnTo>
                <a:lnTo>
                  <a:pt x="350" y="679"/>
                </a:lnTo>
                <a:lnTo>
                  <a:pt x="350" y="606"/>
                </a:lnTo>
                <a:lnTo>
                  <a:pt x="353" y="433"/>
                </a:lnTo>
                <a:lnTo>
                  <a:pt x="353" y="509"/>
                </a:lnTo>
                <a:lnTo>
                  <a:pt x="353" y="671"/>
                </a:lnTo>
                <a:lnTo>
                  <a:pt x="353" y="405"/>
                </a:lnTo>
                <a:lnTo>
                  <a:pt x="353" y="133"/>
                </a:lnTo>
                <a:lnTo>
                  <a:pt x="353" y="441"/>
                </a:lnTo>
                <a:lnTo>
                  <a:pt x="355" y="522"/>
                </a:lnTo>
                <a:lnTo>
                  <a:pt x="355" y="68"/>
                </a:lnTo>
                <a:lnTo>
                  <a:pt x="355" y="439"/>
                </a:lnTo>
                <a:lnTo>
                  <a:pt x="355" y="128"/>
                </a:lnTo>
                <a:lnTo>
                  <a:pt x="355" y="99"/>
                </a:lnTo>
                <a:lnTo>
                  <a:pt x="355" y="128"/>
                </a:lnTo>
                <a:lnTo>
                  <a:pt x="358" y="120"/>
                </a:lnTo>
                <a:lnTo>
                  <a:pt x="358" y="452"/>
                </a:lnTo>
                <a:lnTo>
                  <a:pt x="358" y="410"/>
                </a:lnTo>
                <a:lnTo>
                  <a:pt x="358" y="397"/>
                </a:lnTo>
                <a:lnTo>
                  <a:pt x="358" y="543"/>
                </a:lnTo>
                <a:lnTo>
                  <a:pt x="360" y="475"/>
                </a:lnTo>
                <a:lnTo>
                  <a:pt x="360" y="460"/>
                </a:lnTo>
                <a:lnTo>
                  <a:pt x="360" y="449"/>
                </a:lnTo>
                <a:lnTo>
                  <a:pt x="360" y="431"/>
                </a:lnTo>
                <a:lnTo>
                  <a:pt x="360" y="326"/>
                </a:lnTo>
                <a:lnTo>
                  <a:pt x="360" y="449"/>
                </a:lnTo>
                <a:lnTo>
                  <a:pt x="363" y="572"/>
                </a:lnTo>
                <a:lnTo>
                  <a:pt x="363" y="316"/>
                </a:lnTo>
                <a:lnTo>
                  <a:pt x="363" y="433"/>
                </a:lnTo>
                <a:lnTo>
                  <a:pt x="363" y="436"/>
                </a:lnTo>
                <a:lnTo>
                  <a:pt x="363" y="284"/>
                </a:lnTo>
                <a:lnTo>
                  <a:pt x="363" y="371"/>
                </a:lnTo>
                <a:lnTo>
                  <a:pt x="366" y="175"/>
                </a:lnTo>
                <a:lnTo>
                  <a:pt x="366" y="653"/>
                </a:lnTo>
                <a:lnTo>
                  <a:pt x="366" y="261"/>
                </a:lnTo>
                <a:lnTo>
                  <a:pt x="366" y="577"/>
                </a:lnTo>
                <a:lnTo>
                  <a:pt x="366" y="279"/>
                </a:lnTo>
                <a:lnTo>
                  <a:pt x="366" y="214"/>
                </a:lnTo>
                <a:lnTo>
                  <a:pt x="368" y="554"/>
                </a:lnTo>
                <a:lnTo>
                  <a:pt x="368" y="577"/>
                </a:lnTo>
                <a:lnTo>
                  <a:pt x="368" y="230"/>
                </a:lnTo>
                <a:lnTo>
                  <a:pt x="368" y="290"/>
                </a:lnTo>
                <a:lnTo>
                  <a:pt x="368" y="232"/>
                </a:lnTo>
                <a:lnTo>
                  <a:pt x="371" y="559"/>
                </a:lnTo>
                <a:lnTo>
                  <a:pt x="371" y="554"/>
                </a:lnTo>
                <a:lnTo>
                  <a:pt x="371" y="227"/>
                </a:lnTo>
                <a:lnTo>
                  <a:pt x="371" y="410"/>
                </a:lnTo>
                <a:lnTo>
                  <a:pt x="371" y="350"/>
                </a:lnTo>
                <a:lnTo>
                  <a:pt x="371" y="629"/>
                </a:lnTo>
                <a:lnTo>
                  <a:pt x="373" y="264"/>
                </a:lnTo>
                <a:lnTo>
                  <a:pt x="373" y="423"/>
                </a:lnTo>
                <a:lnTo>
                  <a:pt x="373" y="522"/>
                </a:lnTo>
                <a:lnTo>
                  <a:pt x="373" y="96"/>
                </a:lnTo>
                <a:lnTo>
                  <a:pt x="373" y="122"/>
                </a:lnTo>
                <a:lnTo>
                  <a:pt x="373" y="572"/>
                </a:lnTo>
                <a:lnTo>
                  <a:pt x="376" y="172"/>
                </a:lnTo>
                <a:lnTo>
                  <a:pt x="376" y="606"/>
                </a:lnTo>
                <a:lnTo>
                  <a:pt x="376" y="556"/>
                </a:lnTo>
                <a:lnTo>
                  <a:pt x="376" y="564"/>
                </a:lnTo>
                <a:lnTo>
                  <a:pt x="376" y="358"/>
                </a:lnTo>
                <a:lnTo>
                  <a:pt x="376" y="159"/>
                </a:lnTo>
                <a:lnTo>
                  <a:pt x="379" y="588"/>
                </a:lnTo>
                <a:lnTo>
                  <a:pt x="379" y="666"/>
                </a:lnTo>
                <a:lnTo>
                  <a:pt x="379" y="86"/>
                </a:lnTo>
                <a:lnTo>
                  <a:pt x="379" y="478"/>
                </a:lnTo>
                <a:lnTo>
                  <a:pt x="379" y="250"/>
                </a:lnTo>
                <a:lnTo>
                  <a:pt x="379" y="420"/>
                </a:lnTo>
                <a:lnTo>
                  <a:pt x="381" y="661"/>
                </a:lnTo>
                <a:lnTo>
                  <a:pt x="381" y="656"/>
                </a:lnTo>
                <a:lnTo>
                  <a:pt x="381" y="478"/>
                </a:lnTo>
                <a:lnTo>
                  <a:pt x="381" y="454"/>
                </a:lnTo>
                <a:lnTo>
                  <a:pt x="381" y="177"/>
                </a:lnTo>
                <a:lnTo>
                  <a:pt x="384" y="135"/>
                </a:lnTo>
                <a:lnTo>
                  <a:pt x="384" y="465"/>
                </a:lnTo>
                <a:lnTo>
                  <a:pt x="384" y="614"/>
                </a:lnTo>
                <a:lnTo>
                  <a:pt x="384" y="399"/>
                </a:lnTo>
                <a:lnTo>
                  <a:pt x="384" y="298"/>
                </a:lnTo>
                <a:lnTo>
                  <a:pt x="384" y="284"/>
                </a:lnTo>
                <a:lnTo>
                  <a:pt x="387" y="292"/>
                </a:lnTo>
                <a:lnTo>
                  <a:pt x="387" y="334"/>
                </a:lnTo>
                <a:lnTo>
                  <a:pt x="387" y="224"/>
                </a:lnTo>
                <a:lnTo>
                  <a:pt x="387" y="462"/>
                </a:lnTo>
                <a:lnTo>
                  <a:pt x="387" y="350"/>
                </a:lnTo>
                <a:lnTo>
                  <a:pt x="387" y="224"/>
                </a:lnTo>
                <a:lnTo>
                  <a:pt x="389" y="256"/>
                </a:lnTo>
                <a:lnTo>
                  <a:pt x="389" y="535"/>
                </a:lnTo>
                <a:lnTo>
                  <a:pt x="389" y="154"/>
                </a:lnTo>
                <a:lnTo>
                  <a:pt x="389" y="533"/>
                </a:lnTo>
                <a:lnTo>
                  <a:pt x="389" y="656"/>
                </a:lnTo>
                <a:lnTo>
                  <a:pt x="389" y="674"/>
                </a:lnTo>
                <a:lnTo>
                  <a:pt x="392" y="645"/>
                </a:lnTo>
                <a:lnTo>
                  <a:pt x="392" y="379"/>
                </a:lnTo>
                <a:lnTo>
                  <a:pt x="392" y="125"/>
                </a:lnTo>
                <a:lnTo>
                  <a:pt x="392" y="83"/>
                </a:lnTo>
                <a:lnTo>
                  <a:pt x="392" y="227"/>
                </a:lnTo>
                <a:lnTo>
                  <a:pt x="394" y="62"/>
                </a:lnTo>
                <a:lnTo>
                  <a:pt x="394" y="201"/>
                </a:lnTo>
                <a:lnTo>
                  <a:pt x="394" y="159"/>
                </a:lnTo>
                <a:lnTo>
                  <a:pt x="394" y="198"/>
                </a:lnTo>
                <a:lnTo>
                  <a:pt x="394" y="290"/>
                </a:lnTo>
                <a:lnTo>
                  <a:pt x="394" y="196"/>
                </a:lnTo>
                <a:lnTo>
                  <a:pt x="397" y="65"/>
                </a:lnTo>
                <a:lnTo>
                  <a:pt x="397" y="298"/>
                </a:lnTo>
                <a:lnTo>
                  <a:pt x="397" y="642"/>
                </a:lnTo>
                <a:lnTo>
                  <a:pt x="397" y="480"/>
                </a:lnTo>
                <a:lnTo>
                  <a:pt x="397" y="250"/>
                </a:lnTo>
                <a:lnTo>
                  <a:pt x="397" y="214"/>
                </a:lnTo>
                <a:lnTo>
                  <a:pt x="400" y="65"/>
                </a:lnTo>
                <a:lnTo>
                  <a:pt x="400" y="198"/>
                </a:lnTo>
                <a:lnTo>
                  <a:pt x="400" y="128"/>
                </a:lnTo>
                <a:lnTo>
                  <a:pt x="400" y="454"/>
                </a:lnTo>
                <a:lnTo>
                  <a:pt x="400" y="167"/>
                </a:lnTo>
                <a:lnTo>
                  <a:pt x="400" y="209"/>
                </a:lnTo>
                <a:lnTo>
                  <a:pt x="402" y="47"/>
                </a:lnTo>
                <a:lnTo>
                  <a:pt x="402" y="99"/>
                </a:lnTo>
                <a:lnTo>
                  <a:pt x="402" y="47"/>
                </a:lnTo>
                <a:lnTo>
                  <a:pt x="402" y="494"/>
                </a:lnTo>
                <a:lnTo>
                  <a:pt x="402" y="454"/>
                </a:lnTo>
                <a:lnTo>
                  <a:pt x="402" y="512"/>
                </a:lnTo>
                <a:lnTo>
                  <a:pt x="405" y="125"/>
                </a:lnTo>
                <a:lnTo>
                  <a:pt x="405" y="384"/>
                </a:lnTo>
                <a:lnTo>
                  <a:pt x="405" y="470"/>
                </a:lnTo>
                <a:lnTo>
                  <a:pt x="405" y="415"/>
                </a:lnTo>
                <a:lnTo>
                  <a:pt x="405" y="284"/>
                </a:lnTo>
                <a:lnTo>
                  <a:pt x="407" y="635"/>
                </a:lnTo>
                <a:lnTo>
                  <a:pt x="407" y="243"/>
                </a:lnTo>
                <a:lnTo>
                  <a:pt x="407" y="653"/>
                </a:lnTo>
                <a:lnTo>
                  <a:pt x="407" y="603"/>
                </a:lnTo>
                <a:lnTo>
                  <a:pt x="407" y="397"/>
                </a:lnTo>
                <a:lnTo>
                  <a:pt x="407" y="499"/>
                </a:lnTo>
                <a:lnTo>
                  <a:pt x="410" y="172"/>
                </a:lnTo>
                <a:lnTo>
                  <a:pt x="410" y="478"/>
                </a:lnTo>
                <a:lnTo>
                  <a:pt x="410" y="494"/>
                </a:lnTo>
                <a:lnTo>
                  <a:pt x="410" y="674"/>
                </a:lnTo>
                <a:lnTo>
                  <a:pt x="410" y="203"/>
                </a:lnTo>
                <a:lnTo>
                  <a:pt x="410" y="619"/>
                </a:lnTo>
                <a:lnTo>
                  <a:pt x="413" y="593"/>
                </a:lnTo>
                <a:lnTo>
                  <a:pt x="413" y="483"/>
                </a:lnTo>
                <a:lnTo>
                  <a:pt x="413" y="433"/>
                </a:lnTo>
                <a:lnTo>
                  <a:pt x="413" y="128"/>
                </a:lnTo>
                <a:lnTo>
                  <a:pt x="413" y="386"/>
                </a:lnTo>
                <a:lnTo>
                  <a:pt x="413" y="420"/>
                </a:lnTo>
                <a:lnTo>
                  <a:pt x="415" y="499"/>
                </a:lnTo>
                <a:lnTo>
                  <a:pt x="415" y="303"/>
                </a:lnTo>
                <a:lnTo>
                  <a:pt x="415" y="264"/>
                </a:lnTo>
                <a:lnTo>
                  <a:pt x="415" y="47"/>
                </a:lnTo>
                <a:lnTo>
                  <a:pt x="415" y="149"/>
                </a:lnTo>
                <a:lnTo>
                  <a:pt x="418" y="151"/>
                </a:lnTo>
                <a:lnTo>
                  <a:pt x="418" y="530"/>
                </a:lnTo>
                <a:lnTo>
                  <a:pt x="418" y="452"/>
                </a:lnTo>
                <a:lnTo>
                  <a:pt x="418" y="619"/>
                </a:lnTo>
                <a:lnTo>
                  <a:pt x="418" y="133"/>
                </a:lnTo>
                <a:lnTo>
                  <a:pt x="418" y="274"/>
                </a:lnTo>
                <a:lnTo>
                  <a:pt x="421" y="334"/>
                </a:lnTo>
                <a:lnTo>
                  <a:pt x="421" y="128"/>
                </a:lnTo>
                <a:lnTo>
                  <a:pt x="421" y="94"/>
                </a:lnTo>
                <a:lnTo>
                  <a:pt x="421" y="172"/>
                </a:lnTo>
                <a:lnTo>
                  <a:pt x="421" y="373"/>
                </a:lnTo>
                <a:lnTo>
                  <a:pt x="421" y="164"/>
                </a:lnTo>
                <a:lnTo>
                  <a:pt x="423" y="277"/>
                </a:lnTo>
                <a:lnTo>
                  <a:pt x="423" y="648"/>
                </a:lnTo>
                <a:lnTo>
                  <a:pt x="423" y="62"/>
                </a:lnTo>
                <a:lnTo>
                  <a:pt x="423" y="441"/>
                </a:lnTo>
                <a:lnTo>
                  <a:pt x="423" y="154"/>
                </a:lnTo>
                <a:lnTo>
                  <a:pt x="423" y="407"/>
                </a:lnTo>
                <a:lnTo>
                  <a:pt x="426" y="559"/>
                </a:lnTo>
                <a:lnTo>
                  <a:pt x="426" y="88"/>
                </a:lnTo>
                <a:lnTo>
                  <a:pt x="426" y="371"/>
                </a:lnTo>
                <a:lnTo>
                  <a:pt x="426" y="94"/>
                </a:lnTo>
                <a:lnTo>
                  <a:pt x="426" y="483"/>
                </a:lnTo>
                <a:lnTo>
                  <a:pt x="428" y="250"/>
                </a:lnTo>
                <a:lnTo>
                  <a:pt x="428" y="386"/>
                </a:lnTo>
                <a:lnTo>
                  <a:pt x="428" y="355"/>
                </a:lnTo>
                <a:lnTo>
                  <a:pt x="428" y="308"/>
                </a:lnTo>
                <a:lnTo>
                  <a:pt x="428" y="115"/>
                </a:lnTo>
                <a:lnTo>
                  <a:pt x="428" y="271"/>
                </a:lnTo>
                <a:lnTo>
                  <a:pt x="431" y="115"/>
                </a:lnTo>
                <a:lnTo>
                  <a:pt x="431" y="433"/>
                </a:lnTo>
                <a:lnTo>
                  <a:pt x="431" y="637"/>
                </a:lnTo>
                <a:lnTo>
                  <a:pt x="431" y="316"/>
                </a:lnTo>
                <a:lnTo>
                  <a:pt x="431" y="94"/>
                </a:lnTo>
                <a:lnTo>
                  <a:pt x="431" y="258"/>
                </a:lnTo>
                <a:lnTo>
                  <a:pt x="434" y="509"/>
                </a:lnTo>
                <a:lnTo>
                  <a:pt x="434" y="533"/>
                </a:lnTo>
                <a:lnTo>
                  <a:pt x="434" y="640"/>
                </a:lnTo>
                <a:lnTo>
                  <a:pt x="434" y="73"/>
                </a:lnTo>
                <a:lnTo>
                  <a:pt x="434" y="609"/>
                </a:lnTo>
                <a:lnTo>
                  <a:pt x="434" y="486"/>
                </a:lnTo>
                <a:lnTo>
                  <a:pt x="436" y="650"/>
                </a:lnTo>
                <a:lnTo>
                  <a:pt x="436" y="616"/>
                </a:lnTo>
                <a:lnTo>
                  <a:pt x="436" y="509"/>
                </a:lnTo>
                <a:lnTo>
                  <a:pt x="436" y="470"/>
                </a:lnTo>
                <a:lnTo>
                  <a:pt x="436" y="436"/>
                </a:lnTo>
                <a:lnTo>
                  <a:pt x="436" y="256"/>
                </a:lnTo>
                <a:lnTo>
                  <a:pt x="439" y="342"/>
                </a:lnTo>
                <a:lnTo>
                  <a:pt x="439" y="449"/>
                </a:lnTo>
                <a:lnTo>
                  <a:pt x="439" y="232"/>
                </a:lnTo>
                <a:lnTo>
                  <a:pt x="439" y="499"/>
                </a:lnTo>
                <a:lnTo>
                  <a:pt x="439" y="407"/>
                </a:lnTo>
                <a:lnTo>
                  <a:pt x="441" y="112"/>
                </a:lnTo>
                <a:lnTo>
                  <a:pt x="441" y="658"/>
                </a:lnTo>
                <a:lnTo>
                  <a:pt x="441" y="326"/>
                </a:lnTo>
                <a:lnTo>
                  <a:pt x="441" y="449"/>
                </a:lnTo>
                <a:lnTo>
                  <a:pt x="441" y="75"/>
                </a:lnTo>
                <a:lnTo>
                  <a:pt x="441" y="78"/>
                </a:lnTo>
                <a:lnTo>
                  <a:pt x="444" y="363"/>
                </a:lnTo>
                <a:lnTo>
                  <a:pt x="444" y="527"/>
                </a:lnTo>
                <a:lnTo>
                  <a:pt x="444" y="190"/>
                </a:lnTo>
                <a:lnTo>
                  <a:pt x="444" y="475"/>
                </a:lnTo>
                <a:lnTo>
                  <a:pt x="444" y="561"/>
                </a:lnTo>
                <a:lnTo>
                  <a:pt x="444" y="470"/>
                </a:lnTo>
                <a:lnTo>
                  <a:pt x="447" y="514"/>
                </a:lnTo>
                <a:lnTo>
                  <a:pt x="447" y="619"/>
                </a:lnTo>
                <a:lnTo>
                  <a:pt x="447" y="230"/>
                </a:lnTo>
                <a:lnTo>
                  <a:pt x="447" y="554"/>
                </a:lnTo>
                <a:lnTo>
                  <a:pt x="447" y="399"/>
                </a:lnTo>
                <a:lnTo>
                  <a:pt x="447" y="321"/>
                </a:lnTo>
                <a:lnTo>
                  <a:pt x="449" y="527"/>
                </a:lnTo>
                <a:lnTo>
                  <a:pt x="449" y="230"/>
                </a:lnTo>
                <a:lnTo>
                  <a:pt x="449" y="355"/>
                </a:lnTo>
                <a:lnTo>
                  <a:pt x="449" y="211"/>
                </a:lnTo>
                <a:lnTo>
                  <a:pt x="449" y="222"/>
                </a:lnTo>
                <a:lnTo>
                  <a:pt x="452" y="122"/>
                </a:lnTo>
                <a:lnTo>
                  <a:pt x="452" y="509"/>
                </a:lnTo>
                <a:lnTo>
                  <a:pt x="452" y="177"/>
                </a:lnTo>
                <a:lnTo>
                  <a:pt x="452" y="431"/>
                </a:lnTo>
                <a:lnTo>
                  <a:pt x="452" y="530"/>
                </a:lnTo>
                <a:lnTo>
                  <a:pt x="452" y="47"/>
                </a:lnTo>
                <a:lnTo>
                  <a:pt x="454" y="81"/>
                </a:lnTo>
                <a:lnTo>
                  <a:pt x="454" y="345"/>
                </a:lnTo>
                <a:lnTo>
                  <a:pt x="454" y="488"/>
                </a:lnTo>
                <a:lnTo>
                  <a:pt x="454" y="588"/>
                </a:lnTo>
                <a:lnTo>
                  <a:pt x="454" y="88"/>
                </a:lnTo>
                <a:lnTo>
                  <a:pt x="454" y="436"/>
                </a:lnTo>
                <a:lnTo>
                  <a:pt x="457" y="135"/>
                </a:lnTo>
                <a:lnTo>
                  <a:pt x="457" y="188"/>
                </a:lnTo>
                <a:lnTo>
                  <a:pt x="457" y="601"/>
                </a:lnTo>
                <a:lnTo>
                  <a:pt x="457" y="290"/>
                </a:lnTo>
                <a:lnTo>
                  <a:pt x="457" y="47"/>
                </a:lnTo>
                <a:lnTo>
                  <a:pt x="457" y="298"/>
                </a:lnTo>
                <a:lnTo>
                  <a:pt x="460" y="520"/>
                </a:lnTo>
                <a:lnTo>
                  <a:pt x="460" y="162"/>
                </a:lnTo>
                <a:lnTo>
                  <a:pt x="460" y="203"/>
                </a:lnTo>
                <a:lnTo>
                  <a:pt x="460" y="146"/>
                </a:lnTo>
                <a:lnTo>
                  <a:pt x="460" y="284"/>
                </a:lnTo>
                <a:lnTo>
                  <a:pt x="460" y="318"/>
                </a:lnTo>
                <a:lnTo>
                  <a:pt x="462" y="444"/>
                </a:lnTo>
                <a:lnTo>
                  <a:pt x="462" y="399"/>
                </a:lnTo>
                <a:lnTo>
                  <a:pt x="462" y="611"/>
                </a:lnTo>
                <a:lnTo>
                  <a:pt x="462" y="616"/>
                </a:lnTo>
                <a:lnTo>
                  <a:pt x="462" y="611"/>
                </a:lnTo>
                <a:lnTo>
                  <a:pt x="465" y="399"/>
                </a:lnTo>
                <a:lnTo>
                  <a:pt x="465" y="269"/>
                </a:lnTo>
                <a:lnTo>
                  <a:pt x="465" y="452"/>
                </a:lnTo>
                <a:lnTo>
                  <a:pt x="465" y="271"/>
                </a:lnTo>
                <a:lnTo>
                  <a:pt x="465" y="130"/>
                </a:lnTo>
                <a:lnTo>
                  <a:pt x="465" y="548"/>
                </a:lnTo>
                <a:lnTo>
                  <a:pt x="468" y="478"/>
                </a:lnTo>
                <a:lnTo>
                  <a:pt x="468" y="31"/>
                </a:lnTo>
                <a:lnTo>
                  <a:pt x="468" y="230"/>
                </a:lnTo>
                <a:lnTo>
                  <a:pt x="468" y="585"/>
                </a:lnTo>
                <a:lnTo>
                  <a:pt x="468" y="541"/>
                </a:lnTo>
                <a:lnTo>
                  <a:pt x="468" y="514"/>
                </a:lnTo>
                <a:lnTo>
                  <a:pt x="470" y="564"/>
                </a:lnTo>
                <a:lnTo>
                  <a:pt x="470" y="379"/>
                </a:lnTo>
                <a:lnTo>
                  <a:pt x="470" y="637"/>
                </a:lnTo>
                <a:lnTo>
                  <a:pt x="470" y="88"/>
                </a:lnTo>
                <a:lnTo>
                  <a:pt x="470" y="196"/>
                </a:lnTo>
                <a:lnTo>
                  <a:pt x="470" y="245"/>
                </a:lnTo>
                <a:lnTo>
                  <a:pt x="473" y="190"/>
                </a:lnTo>
                <a:lnTo>
                  <a:pt x="473" y="512"/>
                </a:lnTo>
                <a:lnTo>
                  <a:pt x="473" y="637"/>
                </a:lnTo>
                <a:lnTo>
                  <a:pt x="473" y="431"/>
                </a:lnTo>
                <a:lnTo>
                  <a:pt x="473" y="298"/>
                </a:lnTo>
                <a:lnTo>
                  <a:pt x="475" y="138"/>
                </a:lnTo>
                <a:lnTo>
                  <a:pt x="475" y="83"/>
                </a:lnTo>
                <a:lnTo>
                  <a:pt x="475" y="507"/>
                </a:lnTo>
                <a:lnTo>
                  <a:pt x="475" y="431"/>
                </a:lnTo>
                <a:lnTo>
                  <a:pt x="475" y="520"/>
                </a:lnTo>
                <a:lnTo>
                  <a:pt x="475" y="86"/>
                </a:lnTo>
                <a:lnTo>
                  <a:pt x="478" y="120"/>
                </a:lnTo>
                <a:lnTo>
                  <a:pt x="478" y="467"/>
                </a:lnTo>
                <a:lnTo>
                  <a:pt x="478" y="334"/>
                </a:lnTo>
                <a:lnTo>
                  <a:pt x="478" y="512"/>
                </a:lnTo>
                <a:lnTo>
                  <a:pt x="478" y="501"/>
                </a:lnTo>
                <a:lnTo>
                  <a:pt x="478" y="65"/>
                </a:lnTo>
                <a:lnTo>
                  <a:pt x="481" y="627"/>
                </a:lnTo>
                <a:lnTo>
                  <a:pt x="481" y="609"/>
                </a:lnTo>
                <a:lnTo>
                  <a:pt x="481" y="339"/>
                </a:lnTo>
                <a:lnTo>
                  <a:pt x="481" y="412"/>
                </a:lnTo>
                <a:lnTo>
                  <a:pt x="481" y="556"/>
                </a:lnTo>
                <a:lnTo>
                  <a:pt x="481" y="339"/>
                </a:lnTo>
                <a:lnTo>
                  <a:pt x="483" y="311"/>
                </a:lnTo>
                <a:lnTo>
                  <a:pt x="483" y="582"/>
                </a:lnTo>
                <a:lnTo>
                  <a:pt x="483" y="632"/>
                </a:lnTo>
                <a:lnTo>
                  <a:pt x="483" y="232"/>
                </a:lnTo>
                <a:lnTo>
                  <a:pt x="483" y="222"/>
                </a:lnTo>
                <a:lnTo>
                  <a:pt x="483" y="360"/>
                </a:lnTo>
                <a:lnTo>
                  <a:pt x="486" y="271"/>
                </a:lnTo>
                <a:lnTo>
                  <a:pt x="486" y="198"/>
                </a:lnTo>
                <a:lnTo>
                  <a:pt x="486" y="525"/>
                </a:lnTo>
                <a:lnTo>
                  <a:pt x="486" y="538"/>
                </a:lnTo>
                <a:lnTo>
                  <a:pt x="486" y="496"/>
                </a:lnTo>
                <a:lnTo>
                  <a:pt x="488" y="206"/>
                </a:lnTo>
                <a:lnTo>
                  <a:pt x="488" y="535"/>
                </a:lnTo>
                <a:lnTo>
                  <a:pt x="488" y="271"/>
                </a:lnTo>
                <a:lnTo>
                  <a:pt x="488" y="509"/>
                </a:lnTo>
                <a:lnTo>
                  <a:pt x="488" y="598"/>
                </a:lnTo>
                <a:lnTo>
                  <a:pt x="488" y="232"/>
                </a:lnTo>
                <a:lnTo>
                  <a:pt x="491" y="405"/>
                </a:lnTo>
                <a:lnTo>
                  <a:pt x="491" y="201"/>
                </a:lnTo>
                <a:lnTo>
                  <a:pt x="491" y="392"/>
                </a:lnTo>
                <a:lnTo>
                  <a:pt x="491" y="68"/>
                </a:lnTo>
                <a:lnTo>
                  <a:pt x="491" y="167"/>
                </a:lnTo>
                <a:lnTo>
                  <a:pt x="491" y="311"/>
                </a:lnTo>
                <a:lnTo>
                  <a:pt x="494" y="394"/>
                </a:lnTo>
                <a:lnTo>
                  <a:pt x="494" y="486"/>
                </a:lnTo>
                <a:lnTo>
                  <a:pt x="494" y="15"/>
                </a:lnTo>
                <a:lnTo>
                  <a:pt x="494" y="154"/>
                </a:lnTo>
                <a:lnTo>
                  <a:pt x="494" y="441"/>
                </a:lnTo>
                <a:lnTo>
                  <a:pt x="494" y="188"/>
                </a:lnTo>
                <a:lnTo>
                  <a:pt x="496" y="569"/>
                </a:lnTo>
                <a:lnTo>
                  <a:pt x="496" y="624"/>
                </a:lnTo>
                <a:lnTo>
                  <a:pt x="496" y="235"/>
                </a:lnTo>
                <a:lnTo>
                  <a:pt x="496" y="538"/>
                </a:lnTo>
                <a:lnTo>
                  <a:pt x="496" y="637"/>
                </a:lnTo>
                <a:lnTo>
                  <a:pt x="499" y="232"/>
                </a:lnTo>
                <a:lnTo>
                  <a:pt x="499" y="164"/>
                </a:lnTo>
                <a:lnTo>
                  <a:pt x="499" y="258"/>
                </a:lnTo>
                <a:lnTo>
                  <a:pt x="499" y="274"/>
                </a:lnTo>
                <a:lnTo>
                  <a:pt x="499" y="428"/>
                </a:lnTo>
                <a:lnTo>
                  <a:pt x="499" y="611"/>
                </a:lnTo>
                <a:lnTo>
                  <a:pt x="501" y="39"/>
                </a:lnTo>
                <a:lnTo>
                  <a:pt x="501" y="70"/>
                </a:lnTo>
                <a:lnTo>
                  <a:pt x="501" y="52"/>
                </a:lnTo>
                <a:lnTo>
                  <a:pt x="501" y="324"/>
                </a:lnTo>
                <a:lnTo>
                  <a:pt x="501" y="517"/>
                </a:lnTo>
                <a:lnTo>
                  <a:pt x="504" y="376"/>
                </a:lnTo>
                <a:lnTo>
                  <a:pt x="504" y="128"/>
                </a:lnTo>
                <a:lnTo>
                  <a:pt x="504" y="73"/>
                </a:lnTo>
                <a:lnTo>
                  <a:pt x="504" y="541"/>
                </a:lnTo>
                <a:lnTo>
                  <a:pt x="504" y="23"/>
                </a:lnTo>
                <a:lnTo>
                  <a:pt x="504" y="496"/>
                </a:lnTo>
                <a:lnTo>
                  <a:pt x="507" y="543"/>
                </a:lnTo>
                <a:lnTo>
                  <a:pt x="507" y="431"/>
                </a:lnTo>
                <a:lnTo>
                  <a:pt x="507" y="347"/>
                </a:lnTo>
                <a:lnTo>
                  <a:pt x="507" y="86"/>
                </a:lnTo>
                <a:lnTo>
                  <a:pt x="507" y="245"/>
                </a:lnTo>
                <a:lnTo>
                  <a:pt x="509" y="7"/>
                </a:lnTo>
                <a:lnTo>
                  <a:pt x="509" y="449"/>
                </a:lnTo>
                <a:lnTo>
                  <a:pt x="509" y="169"/>
                </a:lnTo>
                <a:lnTo>
                  <a:pt x="509" y="31"/>
                </a:lnTo>
                <a:lnTo>
                  <a:pt x="509" y="439"/>
                </a:lnTo>
                <a:lnTo>
                  <a:pt x="512" y="216"/>
                </a:lnTo>
                <a:lnTo>
                  <a:pt x="512" y="159"/>
                </a:lnTo>
                <a:lnTo>
                  <a:pt x="512" y="564"/>
                </a:lnTo>
                <a:lnTo>
                  <a:pt x="512" y="62"/>
                </a:lnTo>
                <a:lnTo>
                  <a:pt x="512" y="595"/>
                </a:lnTo>
                <a:lnTo>
                  <a:pt x="512" y="399"/>
                </a:lnTo>
                <a:lnTo>
                  <a:pt x="515" y="10"/>
                </a:lnTo>
                <a:lnTo>
                  <a:pt x="515" y="68"/>
                </a:lnTo>
                <a:lnTo>
                  <a:pt x="515" y="62"/>
                </a:lnTo>
                <a:lnTo>
                  <a:pt x="515" y="355"/>
                </a:lnTo>
                <a:lnTo>
                  <a:pt x="515" y="384"/>
                </a:lnTo>
                <a:lnTo>
                  <a:pt x="515" y="520"/>
                </a:lnTo>
                <a:lnTo>
                  <a:pt x="517" y="162"/>
                </a:lnTo>
                <a:lnTo>
                  <a:pt x="517" y="431"/>
                </a:lnTo>
                <a:lnTo>
                  <a:pt x="517" y="240"/>
                </a:lnTo>
                <a:lnTo>
                  <a:pt x="517" y="318"/>
                </a:lnTo>
                <a:lnTo>
                  <a:pt x="517" y="444"/>
                </a:lnTo>
                <a:lnTo>
                  <a:pt x="517" y="598"/>
                </a:lnTo>
                <a:lnTo>
                  <a:pt x="520" y="91"/>
                </a:lnTo>
                <a:lnTo>
                  <a:pt x="520" y="172"/>
                </a:lnTo>
                <a:lnTo>
                  <a:pt x="520" y="284"/>
                </a:lnTo>
                <a:lnTo>
                  <a:pt x="520" y="96"/>
                </a:lnTo>
                <a:lnTo>
                  <a:pt x="520" y="175"/>
                </a:lnTo>
                <a:lnTo>
                  <a:pt x="522" y="355"/>
                </a:lnTo>
                <a:lnTo>
                  <a:pt x="522" y="517"/>
                </a:lnTo>
                <a:lnTo>
                  <a:pt x="522" y="0"/>
                </a:lnTo>
                <a:lnTo>
                  <a:pt x="522" y="347"/>
                </a:lnTo>
                <a:lnTo>
                  <a:pt x="522" y="407"/>
                </a:lnTo>
                <a:lnTo>
                  <a:pt x="522" y="517"/>
                </a:lnTo>
                <a:lnTo>
                  <a:pt x="525" y="172"/>
                </a:lnTo>
                <a:lnTo>
                  <a:pt x="525" y="321"/>
                </a:lnTo>
                <a:lnTo>
                  <a:pt x="525" y="572"/>
                </a:lnTo>
                <a:lnTo>
                  <a:pt x="525" y="222"/>
                </a:lnTo>
                <a:lnTo>
                  <a:pt x="525" y="410"/>
                </a:lnTo>
                <a:lnTo>
                  <a:pt x="525" y="426"/>
                </a:lnTo>
                <a:lnTo>
                  <a:pt x="528" y="585"/>
                </a:lnTo>
                <a:lnTo>
                  <a:pt x="528" y="128"/>
                </a:lnTo>
                <a:lnTo>
                  <a:pt x="528" y="68"/>
                </a:lnTo>
                <a:lnTo>
                  <a:pt x="528" y="381"/>
                </a:lnTo>
                <a:lnTo>
                  <a:pt x="528" y="423"/>
                </a:lnTo>
                <a:lnTo>
                  <a:pt x="528" y="287"/>
                </a:lnTo>
                <a:lnTo>
                  <a:pt x="530" y="190"/>
                </a:lnTo>
                <a:lnTo>
                  <a:pt x="530" y="164"/>
                </a:lnTo>
                <a:lnTo>
                  <a:pt x="530" y="350"/>
                </a:lnTo>
                <a:lnTo>
                  <a:pt x="530" y="143"/>
                </a:lnTo>
                <a:lnTo>
                  <a:pt x="530" y="104"/>
                </a:lnTo>
                <a:lnTo>
                  <a:pt x="533" y="436"/>
                </a:lnTo>
                <a:lnTo>
                  <a:pt x="533" y="585"/>
                </a:lnTo>
                <a:lnTo>
                  <a:pt x="533" y="452"/>
                </a:lnTo>
                <a:lnTo>
                  <a:pt x="533" y="167"/>
                </a:lnTo>
                <a:lnTo>
                  <a:pt x="533" y="112"/>
                </a:lnTo>
                <a:lnTo>
                  <a:pt x="533" y="556"/>
                </a:lnTo>
                <a:lnTo>
                  <a:pt x="535" y="538"/>
                </a:lnTo>
                <a:lnTo>
                  <a:pt x="535" y="603"/>
                </a:lnTo>
                <a:lnTo>
                  <a:pt x="535" y="329"/>
                </a:lnTo>
                <a:lnTo>
                  <a:pt x="535" y="305"/>
                </a:lnTo>
                <a:lnTo>
                  <a:pt x="535" y="588"/>
                </a:lnTo>
                <a:lnTo>
                  <a:pt x="535" y="81"/>
                </a:lnTo>
                <a:lnTo>
                  <a:pt x="538" y="222"/>
                </a:lnTo>
                <a:lnTo>
                  <a:pt x="538" y="389"/>
                </a:lnTo>
                <a:lnTo>
                  <a:pt x="538" y="525"/>
                </a:lnTo>
                <a:lnTo>
                  <a:pt x="538" y="227"/>
                </a:lnTo>
                <a:lnTo>
                  <a:pt x="538" y="271"/>
                </a:lnTo>
                <a:lnTo>
                  <a:pt x="538" y="457"/>
                </a:lnTo>
                <a:lnTo>
                  <a:pt x="541" y="305"/>
                </a:lnTo>
                <a:lnTo>
                  <a:pt x="541" y="538"/>
                </a:lnTo>
                <a:lnTo>
                  <a:pt x="541" y="496"/>
                </a:lnTo>
                <a:lnTo>
                  <a:pt x="541" y="457"/>
                </a:lnTo>
                <a:lnTo>
                  <a:pt x="541" y="509"/>
                </a:lnTo>
                <a:lnTo>
                  <a:pt x="541" y="473"/>
                </a:lnTo>
                <a:lnTo>
                  <a:pt x="543" y="62"/>
                </a:lnTo>
                <a:lnTo>
                  <a:pt x="543" y="410"/>
                </a:lnTo>
                <a:lnTo>
                  <a:pt x="543" y="512"/>
                </a:lnTo>
                <a:lnTo>
                  <a:pt x="543" y="598"/>
                </a:lnTo>
                <a:lnTo>
                  <a:pt x="543" y="386"/>
                </a:lnTo>
                <a:lnTo>
                  <a:pt x="546" y="478"/>
                </a:lnTo>
                <a:lnTo>
                  <a:pt x="546" y="253"/>
                </a:lnTo>
                <a:lnTo>
                  <a:pt x="546" y="470"/>
                </a:lnTo>
                <a:lnTo>
                  <a:pt x="546" y="141"/>
                </a:lnTo>
                <a:lnTo>
                  <a:pt x="546" y="303"/>
                </a:lnTo>
                <a:lnTo>
                  <a:pt x="546" y="287"/>
                </a:lnTo>
                <a:lnTo>
                  <a:pt x="548" y="177"/>
                </a:lnTo>
                <a:lnTo>
                  <a:pt x="548" y="527"/>
                </a:lnTo>
                <a:lnTo>
                  <a:pt x="548" y="595"/>
                </a:lnTo>
                <a:lnTo>
                  <a:pt x="548" y="478"/>
                </a:lnTo>
                <a:lnTo>
                  <a:pt x="548" y="94"/>
                </a:lnTo>
                <a:lnTo>
                  <a:pt x="548" y="159"/>
                </a:lnTo>
                <a:lnTo>
                  <a:pt x="551" y="230"/>
                </a:lnTo>
                <a:lnTo>
                  <a:pt x="551" y="206"/>
                </a:lnTo>
                <a:lnTo>
                  <a:pt x="551" y="175"/>
                </a:lnTo>
                <a:lnTo>
                  <a:pt x="551" y="324"/>
                </a:lnTo>
                <a:lnTo>
                  <a:pt x="551" y="311"/>
                </a:lnTo>
                <a:lnTo>
                  <a:pt x="551" y="68"/>
                </a:lnTo>
                <a:lnTo>
                  <a:pt x="554" y="34"/>
                </a:lnTo>
                <a:lnTo>
                  <a:pt x="554" y="507"/>
                </a:lnTo>
                <a:lnTo>
                  <a:pt x="554" y="360"/>
                </a:lnTo>
                <a:lnTo>
                  <a:pt x="554" y="216"/>
                </a:lnTo>
                <a:lnTo>
                  <a:pt x="554" y="193"/>
                </a:lnTo>
                <a:lnTo>
                  <a:pt x="556" y="256"/>
                </a:lnTo>
                <a:lnTo>
                  <a:pt x="556" y="522"/>
                </a:lnTo>
                <a:lnTo>
                  <a:pt x="556" y="452"/>
                </a:lnTo>
                <a:lnTo>
                  <a:pt x="556" y="564"/>
                </a:lnTo>
                <a:lnTo>
                  <a:pt x="556" y="253"/>
                </a:lnTo>
                <a:lnTo>
                  <a:pt x="556" y="360"/>
                </a:lnTo>
                <a:lnTo>
                  <a:pt x="559" y="603"/>
                </a:lnTo>
                <a:lnTo>
                  <a:pt x="559" y="143"/>
                </a:lnTo>
                <a:lnTo>
                  <a:pt x="559" y="559"/>
                </a:lnTo>
                <a:lnTo>
                  <a:pt x="559" y="483"/>
                </a:lnTo>
                <a:lnTo>
                  <a:pt x="559" y="494"/>
                </a:lnTo>
                <a:lnTo>
                  <a:pt x="559" y="198"/>
                </a:lnTo>
                <a:lnTo>
                  <a:pt x="562" y="507"/>
                </a:lnTo>
                <a:lnTo>
                  <a:pt x="562" y="41"/>
                </a:lnTo>
                <a:lnTo>
                  <a:pt x="562" y="49"/>
                </a:lnTo>
                <a:lnTo>
                  <a:pt x="562" y="342"/>
                </a:lnTo>
                <a:lnTo>
                  <a:pt x="562" y="444"/>
                </a:lnTo>
                <a:lnTo>
                  <a:pt x="562" y="81"/>
                </a:lnTo>
                <a:lnTo>
                  <a:pt x="564" y="224"/>
                </a:lnTo>
                <a:lnTo>
                  <a:pt x="564" y="88"/>
                </a:lnTo>
                <a:lnTo>
                  <a:pt x="564" y="224"/>
                </a:lnTo>
                <a:lnTo>
                  <a:pt x="564" y="441"/>
                </a:lnTo>
                <a:lnTo>
                  <a:pt x="564" y="206"/>
                </a:lnTo>
                <a:lnTo>
                  <a:pt x="567" y="504"/>
                </a:lnTo>
                <a:lnTo>
                  <a:pt x="567" y="117"/>
                </a:lnTo>
                <a:lnTo>
                  <a:pt x="567" y="282"/>
                </a:lnTo>
                <a:lnTo>
                  <a:pt x="567" y="494"/>
                </a:lnTo>
                <a:lnTo>
                  <a:pt x="567" y="54"/>
                </a:lnTo>
                <a:lnTo>
                  <a:pt x="567" y="543"/>
                </a:lnTo>
                <a:lnTo>
                  <a:pt x="569" y="316"/>
                </a:lnTo>
                <a:lnTo>
                  <a:pt x="569" y="28"/>
                </a:lnTo>
                <a:lnTo>
                  <a:pt x="569" y="420"/>
                </a:lnTo>
                <a:lnTo>
                  <a:pt x="569" y="436"/>
                </a:lnTo>
                <a:lnTo>
                  <a:pt x="569" y="428"/>
                </a:lnTo>
                <a:lnTo>
                  <a:pt x="569" y="222"/>
                </a:lnTo>
                <a:lnTo>
                  <a:pt x="572" y="580"/>
                </a:lnTo>
                <a:lnTo>
                  <a:pt x="572" y="227"/>
                </a:lnTo>
                <a:lnTo>
                  <a:pt x="572" y="606"/>
                </a:lnTo>
                <a:lnTo>
                  <a:pt x="572" y="475"/>
                </a:lnTo>
                <a:lnTo>
                  <a:pt x="572" y="379"/>
                </a:lnTo>
                <a:lnTo>
                  <a:pt x="572" y="73"/>
                </a:lnTo>
                <a:lnTo>
                  <a:pt x="575" y="619"/>
                </a:lnTo>
                <a:lnTo>
                  <a:pt x="575" y="28"/>
                </a:lnTo>
                <a:lnTo>
                  <a:pt x="575" y="2"/>
                </a:lnTo>
                <a:lnTo>
                  <a:pt x="575" y="68"/>
                </a:lnTo>
                <a:lnTo>
                  <a:pt x="575" y="284"/>
                </a:lnTo>
                <a:lnTo>
                  <a:pt x="575" y="39"/>
                </a:lnTo>
                <a:lnTo>
                  <a:pt x="577" y="146"/>
                </a:lnTo>
                <a:lnTo>
                  <a:pt x="577" y="211"/>
                </a:lnTo>
                <a:lnTo>
                  <a:pt x="577" y="193"/>
                </a:lnTo>
                <a:lnTo>
                  <a:pt x="577" y="261"/>
                </a:lnTo>
                <a:lnTo>
                  <a:pt x="577" y="54"/>
                </a:lnTo>
                <a:lnTo>
                  <a:pt x="580" y="138"/>
                </a:lnTo>
                <a:lnTo>
                  <a:pt x="580" y="269"/>
                </a:lnTo>
                <a:lnTo>
                  <a:pt x="580" y="452"/>
                </a:lnTo>
                <a:lnTo>
                  <a:pt x="580" y="31"/>
                </a:lnTo>
                <a:lnTo>
                  <a:pt x="580" y="52"/>
                </a:lnTo>
                <a:lnTo>
                  <a:pt x="580" y="122"/>
                </a:lnTo>
                <a:lnTo>
                  <a:pt x="582" y="527"/>
                </a:lnTo>
                <a:lnTo>
                  <a:pt x="582" y="256"/>
                </a:lnTo>
                <a:lnTo>
                  <a:pt x="582" y="431"/>
                </a:lnTo>
                <a:lnTo>
                  <a:pt x="582" y="405"/>
                </a:lnTo>
                <a:lnTo>
                  <a:pt x="582" y="13"/>
                </a:lnTo>
                <a:lnTo>
                  <a:pt x="582" y="363"/>
                </a:lnTo>
                <a:lnTo>
                  <a:pt x="585" y="399"/>
                </a:lnTo>
                <a:lnTo>
                  <a:pt x="585" y="580"/>
                </a:lnTo>
                <a:lnTo>
                  <a:pt x="585" y="70"/>
                </a:lnTo>
                <a:lnTo>
                  <a:pt x="585" y="337"/>
                </a:lnTo>
                <a:lnTo>
                  <a:pt x="585" y="198"/>
                </a:lnTo>
                <a:lnTo>
                  <a:pt x="585" y="172"/>
                </a:lnTo>
                <a:lnTo>
                  <a:pt x="588" y="321"/>
                </a:lnTo>
                <a:lnTo>
                  <a:pt x="588" y="172"/>
                </a:lnTo>
                <a:lnTo>
                  <a:pt x="588" y="54"/>
                </a:lnTo>
                <a:lnTo>
                  <a:pt x="588" y="206"/>
                </a:lnTo>
                <a:lnTo>
                  <a:pt x="588" y="316"/>
                </a:lnTo>
                <a:lnTo>
                  <a:pt x="590" y="5"/>
                </a:lnTo>
                <a:lnTo>
                  <a:pt x="590" y="240"/>
                </a:lnTo>
                <a:lnTo>
                  <a:pt x="590" y="112"/>
                </a:lnTo>
                <a:lnTo>
                  <a:pt x="590" y="41"/>
                </a:lnTo>
                <a:lnTo>
                  <a:pt x="590" y="347"/>
                </a:lnTo>
                <a:lnTo>
                  <a:pt x="590" y="462"/>
                </a:lnTo>
                <a:lnTo>
                  <a:pt x="593" y="350"/>
                </a:lnTo>
                <a:lnTo>
                  <a:pt x="593" y="470"/>
                </a:lnTo>
                <a:lnTo>
                  <a:pt x="593" y="94"/>
                </a:lnTo>
                <a:lnTo>
                  <a:pt x="593" y="143"/>
                </a:lnTo>
                <a:lnTo>
                  <a:pt x="593" y="31"/>
                </a:lnTo>
                <a:lnTo>
                  <a:pt x="593" y="264"/>
                </a:lnTo>
                <a:lnTo>
                  <a:pt x="595" y="52"/>
                </a:lnTo>
                <a:lnTo>
                  <a:pt x="595" y="365"/>
                </a:lnTo>
                <a:lnTo>
                  <a:pt x="595" y="269"/>
                </a:lnTo>
                <a:lnTo>
                  <a:pt x="595" y="81"/>
                </a:lnTo>
                <a:lnTo>
                  <a:pt x="595" y="180"/>
                </a:lnTo>
                <a:lnTo>
                  <a:pt x="595" y="514"/>
                </a:lnTo>
                <a:lnTo>
                  <a:pt x="598" y="258"/>
                </a:lnTo>
                <a:lnTo>
                  <a:pt x="598" y="488"/>
                </a:lnTo>
                <a:lnTo>
                  <a:pt x="598" y="94"/>
                </a:lnTo>
                <a:lnTo>
                  <a:pt x="598" y="441"/>
                </a:lnTo>
                <a:lnTo>
                  <a:pt x="598" y="514"/>
                </a:lnTo>
                <a:lnTo>
                  <a:pt x="598" y="373"/>
                </a:lnTo>
                <a:lnTo>
                  <a:pt x="601" y="373"/>
                </a:lnTo>
                <a:lnTo>
                  <a:pt x="601" y="68"/>
                </a:lnTo>
                <a:lnTo>
                  <a:pt x="601" y="595"/>
                </a:lnTo>
                <a:lnTo>
                  <a:pt x="601" y="290"/>
                </a:lnTo>
                <a:lnTo>
                  <a:pt x="601" y="185"/>
                </a:lnTo>
                <a:lnTo>
                  <a:pt x="603" y="402"/>
                </a:lnTo>
                <a:lnTo>
                  <a:pt x="603" y="567"/>
                </a:lnTo>
                <a:lnTo>
                  <a:pt x="603" y="172"/>
                </a:lnTo>
                <a:lnTo>
                  <a:pt x="603" y="18"/>
                </a:lnTo>
                <a:lnTo>
                  <a:pt x="603" y="423"/>
                </a:lnTo>
                <a:lnTo>
                  <a:pt x="603" y="83"/>
                </a:lnTo>
                <a:lnTo>
                  <a:pt x="606" y="543"/>
                </a:lnTo>
                <a:lnTo>
                  <a:pt x="606" y="232"/>
                </a:lnTo>
                <a:lnTo>
                  <a:pt x="606" y="256"/>
                </a:lnTo>
                <a:lnTo>
                  <a:pt x="606" y="331"/>
                </a:lnTo>
                <a:lnTo>
                  <a:pt x="606" y="36"/>
                </a:lnTo>
                <a:lnTo>
                  <a:pt x="606" y="300"/>
                </a:lnTo>
                <a:lnTo>
                  <a:pt x="609" y="287"/>
                </a:lnTo>
                <a:lnTo>
                  <a:pt x="609" y="237"/>
                </a:lnTo>
                <a:lnTo>
                  <a:pt x="609" y="311"/>
                </a:lnTo>
                <a:lnTo>
                  <a:pt x="609" y="491"/>
                </a:lnTo>
                <a:lnTo>
                  <a:pt x="609" y="598"/>
                </a:lnTo>
                <a:lnTo>
                  <a:pt x="609" y="588"/>
                </a:lnTo>
                <a:lnTo>
                  <a:pt x="611" y="151"/>
                </a:lnTo>
                <a:lnTo>
                  <a:pt x="611" y="585"/>
                </a:lnTo>
                <a:lnTo>
                  <a:pt x="611" y="601"/>
                </a:lnTo>
                <a:lnTo>
                  <a:pt x="611" y="298"/>
                </a:lnTo>
                <a:lnTo>
                  <a:pt x="614" y="470"/>
                </a:lnTo>
                <a:lnTo>
                  <a:pt x="614" y="512"/>
                </a:lnTo>
                <a:lnTo>
                  <a:pt x="614" y="452"/>
                </a:lnTo>
                <a:lnTo>
                  <a:pt x="614" y="159"/>
                </a:lnTo>
                <a:lnTo>
                  <a:pt x="614" y="342"/>
                </a:lnTo>
                <a:lnTo>
                  <a:pt x="614" y="261"/>
                </a:lnTo>
                <a:lnTo>
                  <a:pt x="616" y="70"/>
                </a:lnTo>
                <a:lnTo>
                  <a:pt x="616" y="274"/>
                </a:lnTo>
                <a:lnTo>
                  <a:pt x="616" y="444"/>
                </a:lnTo>
                <a:lnTo>
                  <a:pt x="616" y="256"/>
                </a:lnTo>
                <a:lnTo>
                  <a:pt x="616" y="245"/>
                </a:lnTo>
                <a:lnTo>
                  <a:pt x="616" y="120"/>
                </a:lnTo>
                <a:lnTo>
                  <a:pt x="619" y="193"/>
                </a:lnTo>
                <a:lnTo>
                  <a:pt x="619" y="159"/>
                </a:lnTo>
                <a:lnTo>
                  <a:pt x="619" y="65"/>
                </a:lnTo>
                <a:lnTo>
                  <a:pt x="619" y="585"/>
                </a:lnTo>
                <a:lnTo>
                  <a:pt x="619" y="209"/>
                </a:lnTo>
                <a:lnTo>
                  <a:pt x="619" y="554"/>
                </a:lnTo>
                <a:lnTo>
                  <a:pt x="622" y="609"/>
                </a:lnTo>
                <a:lnTo>
                  <a:pt x="622" y="392"/>
                </a:lnTo>
                <a:lnTo>
                  <a:pt x="622" y="269"/>
                </a:lnTo>
                <a:lnTo>
                  <a:pt x="622" y="355"/>
                </a:lnTo>
                <a:lnTo>
                  <a:pt x="622" y="556"/>
                </a:lnTo>
                <a:lnTo>
                  <a:pt x="622" y="196"/>
                </a:lnTo>
                <a:lnTo>
                  <a:pt x="624" y="54"/>
                </a:lnTo>
                <a:lnTo>
                  <a:pt x="624" y="151"/>
                </a:lnTo>
                <a:lnTo>
                  <a:pt x="624" y="130"/>
                </a:lnTo>
                <a:lnTo>
                  <a:pt x="624" y="5"/>
                </a:lnTo>
                <a:lnTo>
                  <a:pt x="624" y="624"/>
                </a:lnTo>
                <a:lnTo>
                  <a:pt x="627" y="423"/>
                </a:lnTo>
                <a:lnTo>
                  <a:pt x="627" y="494"/>
                </a:lnTo>
                <a:lnTo>
                  <a:pt x="627" y="109"/>
                </a:lnTo>
                <a:lnTo>
                  <a:pt x="627" y="386"/>
                </a:lnTo>
                <a:lnTo>
                  <a:pt x="627" y="237"/>
                </a:lnTo>
                <a:lnTo>
                  <a:pt x="627" y="629"/>
                </a:lnTo>
                <a:lnTo>
                  <a:pt x="629" y="245"/>
                </a:lnTo>
                <a:lnTo>
                  <a:pt x="629" y="491"/>
                </a:lnTo>
                <a:lnTo>
                  <a:pt x="629" y="133"/>
                </a:lnTo>
                <a:lnTo>
                  <a:pt x="629" y="88"/>
                </a:lnTo>
                <a:lnTo>
                  <a:pt x="629" y="580"/>
                </a:lnTo>
                <a:lnTo>
                  <a:pt x="632" y="494"/>
                </a:lnTo>
                <a:lnTo>
                  <a:pt x="632" y="446"/>
                </a:lnTo>
                <a:lnTo>
                  <a:pt x="632" y="441"/>
                </a:lnTo>
                <a:lnTo>
                  <a:pt x="632" y="499"/>
                </a:lnTo>
                <a:lnTo>
                  <a:pt x="632" y="496"/>
                </a:lnTo>
                <a:lnTo>
                  <a:pt x="632" y="551"/>
                </a:lnTo>
                <a:lnTo>
                  <a:pt x="635" y="473"/>
                </a:lnTo>
                <a:lnTo>
                  <a:pt x="635" y="564"/>
                </a:lnTo>
                <a:lnTo>
                  <a:pt x="635" y="162"/>
                </a:lnTo>
                <a:lnTo>
                  <a:pt x="635" y="554"/>
                </a:lnTo>
                <a:lnTo>
                  <a:pt x="635" y="230"/>
                </a:lnTo>
                <a:lnTo>
                  <a:pt x="637" y="75"/>
                </a:lnTo>
                <a:lnTo>
                  <a:pt x="637" y="569"/>
                </a:lnTo>
                <a:lnTo>
                  <a:pt x="637" y="331"/>
                </a:lnTo>
                <a:lnTo>
                  <a:pt x="637" y="491"/>
                </a:lnTo>
                <a:lnTo>
                  <a:pt x="637" y="321"/>
                </a:lnTo>
                <a:lnTo>
                  <a:pt x="637" y="517"/>
                </a:lnTo>
                <a:lnTo>
                  <a:pt x="640" y="256"/>
                </a:lnTo>
                <a:lnTo>
                  <a:pt x="640" y="232"/>
                </a:lnTo>
                <a:lnTo>
                  <a:pt x="640" y="441"/>
                </a:lnTo>
                <a:lnTo>
                  <a:pt x="640" y="162"/>
                </a:lnTo>
                <a:lnTo>
                  <a:pt x="640" y="363"/>
                </a:lnTo>
                <a:lnTo>
                  <a:pt x="640" y="156"/>
                </a:lnTo>
                <a:lnTo>
                  <a:pt x="642" y="49"/>
                </a:lnTo>
                <a:lnTo>
                  <a:pt x="642" y="363"/>
                </a:lnTo>
                <a:lnTo>
                  <a:pt x="642" y="572"/>
                </a:lnTo>
                <a:lnTo>
                  <a:pt x="642" y="426"/>
                </a:lnTo>
                <a:lnTo>
                  <a:pt x="642" y="261"/>
                </a:lnTo>
                <a:lnTo>
                  <a:pt x="642" y="49"/>
                </a:lnTo>
                <a:lnTo>
                  <a:pt x="645" y="454"/>
                </a:lnTo>
                <a:lnTo>
                  <a:pt x="645" y="514"/>
                </a:lnTo>
                <a:lnTo>
                  <a:pt x="645" y="326"/>
                </a:lnTo>
                <a:lnTo>
                  <a:pt x="645" y="271"/>
                </a:lnTo>
                <a:lnTo>
                  <a:pt x="645" y="397"/>
                </a:lnTo>
                <a:lnTo>
                  <a:pt x="648" y="258"/>
                </a:lnTo>
                <a:lnTo>
                  <a:pt x="648" y="81"/>
                </a:lnTo>
                <a:lnTo>
                  <a:pt x="648" y="507"/>
                </a:lnTo>
                <a:lnTo>
                  <a:pt x="648" y="201"/>
                </a:lnTo>
                <a:lnTo>
                  <a:pt x="648" y="138"/>
                </a:lnTo>
                <a:lnTo>
                  <a:pt x="648" y="405"/>
                </a:lnTo>
                <a:lnTo>
                  <a:pt x="650" y="167"/>
                </a:lnTo>
                <a:lnTo>
                  <a:pt x="650" y="462"/>
                </a:lnTo>
                <a:lnTo>
                  <a:pt x="650" y="311"/>
                </a:lnTo>
                <a:lnTo>
                  <a:pt x="650" y="274"/>
                </a:lnTo>
                <a:lnTo>
                  <a:pt x="650" y="167"/>
                </a:lnTo>
                <a:lnTo>
                  <a:pt x="650" y="475"/>
                </a:lnTo>
                <a:lnTo>
                  <a:pt x="653" y="115"/>
                </a:lnTo>
                <a:lnTo>
                  <a:pt x="653" y="522"/>
                </a:lnTo>
                <a:lnTo>
                  <a:pt x="653" y="308"/>
                </a:lnTo>
                <a:lnTo>
                  <a:pt x="653" y="606"/>
                </a:lnTo>
                <a:lnTo>
                  <a:pt x="653" y="407"/>
                </a:lnTo>
                <a:lnTo>
                  <a:pt x="656" y="219"/>
                </a:lnTo>
                <a:lnTo>
                  <a:pt x="656" y="57"/>
                </a:lnTo>
                <a:lnTo>
                  <a:pt x="656" y="337"/>
                </a:lnTo>
                <a:lnTo>
                  <a:pt x="656" y="321"/>
                </a:lnTo>
                <a:lnTo>
                  <a:pt x="656" y="73"/>
                </a:lnTo>
                <a:lnTo>
                  <a:pt x="656" y="122"/>
                </a:lnTo>
                <a:lnTo>
                  <a:pt x="658" y="616"/>
                </a:lnTo>
                <a:lnTo>
                  <a:pt x="658" y="483"/>
                </a:lnTo>
                <a:lnTo>
                  <a:pt x="658" y="149"/>
                </a:lnTo>
                <a:lnTo>
                  <a:pt x="658" y="227"/>
                </a:lnTo>
                <a:lnTo>
                  <a:pt x="658" y="334"/>
                </a:lnTo>
                <a:lnTo>
                  <a:pt x="661" y="619"/>
                </a:lnTo>
                <a:lnTo>
                  <a:pt x="661" y="580"/>
                </a:lnTo>
                <a:lnTo>
                  <a:pt x="661" y="397"/>
                </a:lnTo>
                <a:lnTo>
                  <a:pt x="661" y="300"/>
                </a:lnTo>
                <a:lnTo>
                  <a:pt x="661" y="407"/>
                </a:lnTo>
                <a:lnTo>
                  <a:pt x="661" y="452"/>
                </a:lnTo>
                <a:lnTo>
                  <a:pt x="663" y="329"/>
                </a:lnTo>
                <a:lnTo>
                  <a:pt x="663" y="399"/>
                </a:lnTo>
                <a:lnTo>
                  <a:pt x="663" y="180"/>
                </a:lnTo>
                <a:lnTo>
                  <a:pt x="663" y="54"/>
                </a:lnTo>
                <a:lnTo>
                  <a:pt x="663" y="101"/>
                </a:lnTo>
                <a:lnTo>
                  <a:pt x="663" y="154"/>
                </a:lnTo>
                <a:lnTo>
                  <a:pt x="666" y="248"/>
                </a:lnTo>
                <a:lnTo>
                  <a:pt x="666" y="261"/>
                </a:lnTo>
                <a:lnTo>
                  <a:pt x="666" y="595"/>
                </a:lnTo>
                <a:lnTo>
                  <a:pt x="666" y="551"/>
                </a:lnTo>
                <a:lnTo>
                  <a:pt x="666" y="292"/>
                </a:lnTo>
                <a:lnTo>
                  <a:pt x="666" y="224"/>
                </a:lnTo>
                <a:lnTo>
                  <a:pt x="669" y="399"/>
                </a:lnTo>
                <a:lnTo>
                  <a:pt x="669" y="130"/>
                </a:lnTo>
                <a:lnTo>
                  <a:pt x="669" y="248"/>
                </a:lnTo>
                <a:lnTo>
                  <a:pt x="669" y="399"/>
                </a:lnTo>
                <a:lnTo>
                  <a:pt x="669" y="478"/>
                </a:lnTo>
                <a:lnTo>
                  <a:pt x="671" y="355"/>
                </a:lnTo>
                <a:lnTo>
                  <a:pt x="671" y="156"/>
                </a:lnTo>
                <a:lnTo>
                  <a:pt x="671" y="467"/>
                </a:lnTo>
                <a:lnTo>
                  <a:pt x="671" y="125"/>
                </a:lnTo>
                <a:lnTo>
                  <a:pt x="671" y="653"/>
                </a:lnTo>
                <a:lnTo>
                  <a:pt x="671" y="214"/>
                </a:lnTo>
                <a:lnTo>
                  <a:pt x="674" y="486"/>
                </a:lnTo>
                <a:lnTo>
                  <a:pt x="674" y="480"/>
                </a:lnTo>
                <a:lnTo>
                  <a:pt x="674" y="54"/>
                </a:lnTo>
                <a:lnTo>
                  <a:pt x="674" y="629"/>
                </a:lnTo>
                <a:lnTo>
                  <a:pt x="674" y="355"/>
                </a:lnTo>
                <a:lnTo>
                  <a:pt x="674" y="206"/>
                </a:lnTo>
                <a:lnTo>
                  <a:pt x="676" y="624"/>
                </a:lnTo>
                <a:lnTo>
                  <a:pt x="676" y="436"/>
                </a:lnTo>
                <a:lnTo>
                  <a:pt x="676" y="595"/>
                </a:lnTo>
                <a:lnTo>
                  <a:pt x="676" y="107"/>
                </a:lnTo>
                <a:lnTo>
                  <a:pt x="676" y="601"/>
                </a:lnTo>
                <a:lnTo>
                  <a:pt x="676" y="462"/>
                </a:lnTo>
                <a:lnTo>
                  <a:pt x="679" y="627"/>
                </a:lnTo>
                <a:lnTo>
                  <a:pt x="679" y="175"/>
                </a:lnTo>
                <a:lnTo>
                  <a:pt x="679" y="433"/>
                </a:lnTo>
                <a:lnTo>
                  <a:pt x="679" y="115"/>
                </a:lnTo>
                <a:lnTo>
                  <a:pt x="679" y="117"/>
                </a:lnTo>
                <a:lnTo>
                  <a:pt x="679" y="452"/>
                </a:lnTo>
                <a:lnTo>
                  <a:pt x="682" y="311"/>
                </a:lnTo>
                <a:lnTo>
                  <a:pt x="682" y="130"/>
                </a:lnTo>
                <a:lnTo>
                  <a:pt x="682" y="376"/>
                </a:lnTo>
                <a:lnTo>
                  <a:pt x="682" y="277"/>
                </a:lnTo>
                <a:lnTo>
                  <a:pt x="684" y="334"/>
                </a:lnTo>
                <a:lnTo>
                  <a:pt x="684" y="91"/>
                </a:lnTo>
                <a:lnTo>
                  <a:pt x="684" y="248"/>
                </a:lnTo>
                <a:lnTo>
                  <a:pt x="684" y="365"/>
                </a:lnTo>
                <a:lnTo>
                  <a:pt x="684" y="588"/>
                </a:lnTo>
                <a:lnTo>
                  <a:pt x="684" y="154"/>
                </a:lnTo>
                <a:lnTo>
                  <a:pt x="687" y="355"/>
                </a:lnTo>
                <a:lnTo>
                  <a:pt x="687" y="303"/>
                </a:lnTo>
                <a:lnTo>
                  <a:pt x="687" y="567"/>
                </a:lnTo>
                <a:lnTo>
                  <a:pt x="687" y="496"/>
                </a:lnTo>
                <a:lnTo>
                  <a:pt x="687" y="266"/>
                </a:lnTo>
                <a:lnTo>
                  <a:pt x="687" y="345"/>
                </a:lnTo>
                <a:lnTo>
                  <a:pt x="690" y="70"/>
                </a:lnTo>
                <a:lnTo>
                  <a:pt x="690" y="185"/>
                </a:lnTo>
                <a:lnTo>
                  <a:pt x="690" y="661"/>
                </a:lnTo>
                <a:lnTo>
                  <a:pt x="690" y="342"/>
                </a:lnTo>
                <a:lnTo>
                  <a:pt x="690" y="452"/>
                </a:lnTo>
                <a:lnTo>
                  <a:pt x="690" y="282"/>
                </a:lnTo>
                <a:lnTo>
                  <a:pt x="692" y="342"/>
                </a:lnTo>
                <a:lnTo>
                  <a:pt x="692" y="243"/>
                </a:lnTo>
                <a:lnTo>
                  <a:pt x="692" y="104"/>
                </a:lnTo>
                <a:lnTo>
                  <a:pt x="692" y="133"/>
                </a:lnTo>
                <a:lnTo>
                  <a:pt x="692" y="245"/>
                </a:lnTo>
                <a:lnTo>
                  <a:pt x="695" y="439"/>
                </a:lnTo>
                <a:lnTo>
                  <a:pt x="695" y="480"/>
                </a:lnTo>
                <a:lnTo>
                  <a:pt x="695" y="658"/>
                </a:lnTo>
                <a:lnTo>
                  <a:pt x="695" y="525"/>
                </a:lnTo>
                <a:lnTo>
                  <a:pt x="695" y="91"/>
                </a:lnTo>
                <a:lnTo>
                  <a:pt x="695" y="277"/>
                </a:lnTo>
                <a:lnTo>
                  <a:pt x="697" y="475"/>
                </a:lnTo>
                <a:lnTo>
                  <a:pt x="697" y="569"/>
                </a:lnTo>
                <a:lnTo>
                  <a:pt x="697" y="172"/>
                </a:lnTo>
                <a:lnTo>
                  <a:pt x="697" y="96"/>
                </a:lnTo>
                <a:lnTo>
                  <a:pt x="697" y="52"/>
                </a:lnTo>
                <a:lnTo>
                  <a:pt x="697" y="326"/>
                </a:lnTo>
                <a:lnTo>
                  <a:pt x="700" y="514"/>
                </a:lnTo>
                <a:lnTo>
                  <a:pt x="700" y="384"/>
                </a:lnTo>
                <a:lnTo>
                  <a:pt x="700" y="214"/>
                </a:lnTo>
                <a:lnTo>
                  <a:pt x="700" y="81"/>
                </a:lnTo>
                <a:lnTo>
                  <a:pt x="700" y="488"/>
                </a:lnTo>
                <a:lnTo>
                  <a:pt x="700" y="402"/>
                </a:lnTo>
                <a:lnTo>
                  <a:pt x="703" y="436"/>
                </a:lnTo>
                <a:lnTo>
                  <a:pt x="703" y="266"/>
                </a:lnTo>
                <a:lnTo>
                  <a:pt x="703" y="169"/>
                </a:lnTo>
                <a:lnTo>
                  <a:pt x="703" y="311"/>
                </a:lnTo>
                <a:lnTo>
                  <a:pt x="703" y="62"/>
                </a:lnTo>
                <a:lnTo>
                  <a:pt x="703" y="598"/>
                </a:lnTo>
                <a:lnTo>
                  <a:pt x="705" y="162"/>
                </a:lnTo>
                <a:lnTo>
                  <a:pt x="705" y="507"/>
                </a:lnTo>
                <a:lnTo>
                  <a:pt x="705" y="117"/>
                </a:lnTo>
                <a:lnTo>
                  <a:pt x="705" y="52"/>
                </a:lnTo>
                <a:lnTo>
                  <a:pt x="705" y="287"/>
                </a:lnTo>
                <a:lnTo>
                  <a:pt x="708" y="365"/>
                </a:lnTo>
                <a:lnTo>
                  <a:pt x="708" y="151"/>
                </a:lnTo>
                <a:lnTo>
                  <a:pt x="708" y="350"/>
                </a:lnTo>
                <a:lnTo>
                  <a:pt x="708" y="564"/>
                </a:lnTo>
                <a:lnTo>
                  <a:pt x="708" y="206"/>
                </a:lnTo>
                <a:lnTo>
                  <a:pt x="708" y="645"/>
                </a:lnTo>
                <a:lnTo>
                  <a:pt x="710" y="78"/>
                </a:lnTo>
                <a:lnTo>
                  <a:pt x="710" y="460"/>
                </a:lnTo>
                <a:lnTo>
                  <a:pt x="710" y="548"/>
                </a:lnTo>
                <a:lnTo>
                  <a:pt x="710" y="308"/>
                </a:lnTo>
                <a:lnTo>
                  <a:pt x="710" y="475"/>
                </a:lnTo>
                <a:lnTo>
                  <a:pt x="710" y="159"/>
                </a:lnTo>
                <a:lnTo>
                  <a:pt x="713" y="379"/>
                </a:lnTo>
                <a:lnTo>
                  <a:pt x="713" y="78"/>
                </a:lnTo>
                <a:lnTo>
                  <a:pt x="713" y="107"/>
                </a:lnTo>
                <a:lnTo>
                  <a:pt x="713" y="671"/>
                </a:lnTo>
                <a:lnTo>
                  <a:pt x="713" y="556"/>
                </a:lnTo>
                <a:lnTo>
                  <a:pt x="713" y="606"/>
                </a:lnTo>
                <a:lnTo>
                  <a:pt x="716" y="635"/>
                </a:lnTo>
                <a:lnTo>
                  <a:pt x="716" y="237"/>
                </a:lnTo>
                <a:lnTo>
                  <a:pt x="716" y="133"/>
                </a:lnTo>
                <a:lnTo>
                  <a:pt x="716" y="151"/>
                </a:lnTo>
                <a:lnTo>
                  <a:pt x="716" y="420"/>
                </a:lnTo>
                <a:lnTo>
                  <a:pt x="718" y="525"/>
                </a:lnTo>
                <a:lnTo>
                  <a:pt x="718" y="279"/>
                </a:lnTo>
                <a:lnTo>
                  <a:pt x="718" y="180"/>
                </a:lnTo>
                <a:lnTo>
                  <a:pt x="718" y="428"/>
                </a:lnTo>
                <a:lnTo>
                  <a:pt x="718" y="146"/>
                </a:lnTo>
                <a:lnTo>
                  <a:pt x="718" y="130"/>
                </a:lnTo>
                <a:lnTo>
                  <a:pt x="721" y="290"/>
                </a:lnTo>
                <a:lnTo>
                  <a:pt x="721" y="564"/>
                </a:lnTo>
                <a:lnTo>
                  <a:pt x="721" y="99"/>
                </a:lnTo>
                <a:lnTo>
                  <a:pt x="721" y="269"/>
                </a:lnTo>
                <a:lnTo>
                  <a:pt x="721" y="593"/>
                </a:lnTo>
                <a:lnTo>
                  <a:pt x="721" y="379"/>
                </a:lnTo>
                <a:lnTo>
                  <a:pt x="723" y="271"/>
                </a:lnTo>
                <a:lnTo>
                  <a:pt x="723" y="488"/>
                </a:lnTo>
                <a:lnTo>
                  <a:pt x="723" y="439"/>
                </a:lnTo>
                <a:lnTo>
                  <a:pt x="723" y="554"/>
                </a:lnTo>
                <a:lnTo>
                  <a:pt x="723" y="431"/>
                </a:lnTo>
                <a:lnTo>
                  <a:pt x="723" y="112"/>
                </a:lnTo>
                <a:lnTo>
                  <a:pt x="726" y="674"/>
                </a:lnTo>
                <a:lnTo>
                  <a:pt x="726" y="658"/>
                </a:lnTo>
                <a:lnTo>
                  <a:pt x="726" y="637"/>
                </a:lnTo>
                <a:lnTo>
                  <a:pt x="726" y="266"/>
                </a:lnTo>
                <a:lnTo>
                  <a:pt x="726" y="86"/>
                </a:lnTo>
                <a:lnTo>
                  <a:pt x="729" y="211"/>
                </a:lnTo>
                <a:lnTo>
                  <a:pt x="729" y="496"/>
                </a:lnTo>
                <a:lnTo>
                  <a:pt x="729" y="253"/>
                </a:lnTo>
                <a:lnTo>
                  <a:pt x="729" y="381"/>
                </a:lnTo>
                <a:lnTo>
                  <a:pt x="729" y="627"/>
                </a:lnTo>
                <a:lnTo>
                  <a:pt x="729" y="679"/>
                </a:lnTo>
                <a:lnTo>
                  <a:pt x="731" y="554"/>
                </a:lnTo>
                <a:lnTo>
                  <a:pt x="731" y="83"/>
                </a:lnTo>
                <a:lnTo>
                  <a:pt x="731" y="556"/>
                </a:lnTo>
                <a:lnTo>
                  <a:pt x="731" y="54"/>
                </a:lnTo>
                <a:lnTo>
                  <a:pt x="731" y="614"/>
                </a:lnTo>
                <a:lnTo>
                  <a:pt x="731" y="580"/>
                </a:lnTo>
                <a:lnTo>
                  <a:pt x="734" y="279"/>
                </a:lnTo>
                <a:lnTo>
                  <a:pt x="734" y="580"/>
                </a:lnTo>
                <a:lnTo>
                  <a:pt x="734" y="658"/>
                </a:lnTo>
                <a:lnTo>
                  <a:pt x="734" y="133"/>
                </a:lnTo>
                <a:lnTo>
                  <a:pt x="734" y="676"/>
                </a:lnTo>
                <a:lnTo>
                  <a:pt x="734" y="582"/>
                </a:lnTo>
                <a:lnTo>
                  <a:pt x="737" y="648"/>
                </a:lnTo>
                <a:lnTo>
                  <a:pt x="737" y="538"/>
                </a:lnTo>
                <a:lnTo>
                  <a:pt x="737" y="671"/>
                </a:lnTo>
                <a:lnTo>
                  <a:pt x="737" y="381"/>
                </a:lnTo>
                <a:lnTo>
                  <a:pt x="737" y="642"/>
                </a:lnTo>
                <a:lnTo>
                  <a:pt x="737" y="331"/>
                </a:lnTo>
                <a:lnTo>
                  <a:pt x="739" y="402"/>
                </a:lnTo>
                <a:lnTo>
                  <a:pt x="739" y="75"/>
                </a:lnTo>
                <a:lnTo>
                  <a:pt x="739" y="402"/>
                </a:lnTo>
                <a:lnTo>
                  <a:pt x="739" y="49"/>
                </a:lnTo>
                <a:lnTo>
                  <a:pt x="739" y="460"/>
                </a:lnTo>
                <a:lnTo>
                  <a:pt x="742" y="86"/>
                </a:lnTo>
                <a:lnTo>
                  <a:pt x="742" y="376"/>
                </a:lnTo>
                <a:lnTo>
                  <a:pt x="742" y="109"/>
                </a:lnTo>
                <a:lnTo>
                  <a:pt x="742" y="219"/>
                </a:lnTo>
                <a:lnTo>
                  <a:pt x="742" y="290"/>
                </a:lnTo>
                <a:lnTo>
                  <a:pt x="742" y="619"/>
                </a:lnTo>
                <a:lnTo>
                  <a:pt x="744" y="428"/>
                </a:lnTo>
                <a:lnTo>
                  <a:pt x="744" y="339"/>
                </a:lnTo>
                <a:lnTo>
                  <a:pt x="744" y="546"/>
                </a:lnTo>
                <a:lnTo>
                  <a:pt x="744" y="358"/>
                </a:lnTo>
                <a:lnTo>
                  <a:pt x="744" y="619"/>
                </a:lnTo>
                <a:lnTo>
                  <a:pt x="744" y="360"/>
                </a:lnTo>
                <a:lnTo>
                  <a:pt x="747" y="133"/>
                </a:lnTo>
                <a:lnTo>
                  <a:pt x="747" y="277"/>
                </a:lnTo>
                <a:lnTo>
                  <a:pt x="747" y="190"/>
                </a:lnTo>
                <a:lnTo>
                  <a:pt x="747" y="663"/>
                </a:lnTo>
                <a:lnTo>
                  <a:pt x="747" y="431"/>
                </a:lnTo>
                <a:lnTo>
                  <a:pt x="747" y="264"/>
                </a:lnTo>
                <a:lnTo>
                  <a:pt x="750" y="49"/>
                </a:lnTo>
                <a:lnTo>
                  <a:pt x="750" y="682"/>
                </a:lnTo>
                <a:lnTo>
                  <a:pt x="750" y="582"/>
                </a:lnTo>
                <a:lnTo>
                  <a:pt x="750" y="250"/>
                </a:lnTo>
                <a:lnTo>
                  <a:pt x="750" y="648"/>
                </a:lnTo>
                <a:lnTo>
                  <a:pt x="752" y="499"/>
                </a:lnTo>
                <a:lnTo>
                  <a:pt x="752" y="601"/>
                </a:lnTo>
                <a:lnTo>
                  <a:pt x="752" y="337"/>
                </a:lnTo>
                <a:lnTo>
                  <a:pt x="752" y="156"/>
                </a:lnTo>
                <a:lnTo>
                  <a:pt x="752" y="277"/>
                </a:lnTo>
                <a:lnTo>
                  <a:pt x="752" y="125"/>
                </a:lnTo>
                <a:lnTo>
                  <a:pt x="755" y="543"/>
                </a:lnTo>
                <a:lnTo>
                  <a:pt x="755" y="159"/>
                </a:lnTo>
                <a:lnTo>
                  <a:pt x="755" y="86"/>
                </a:lnTo>
                <a:lnTo>
                  <a:pt x="755" y="410"/>
                </a:lnTo>
                <a:lnTo>
                  <a:pt x="755" y="313"/>
                </a:lnTo>
                <a:lnTo>
                  <a:pt x="755" y="595"/>
                </a:lnTo>
                <a:lnTo>
                  <a:pt x="757" y="501"/>
                </a:lnTo>
                <a:lnTo>
                  <a:pt x="757" y="504"/>
                </a:lnTo>
                <a:lnTo>
                  <a:pt x="757" y="543"/>
                </a:lnTo>
                <a:lnTo>
                  <a:pt x="757" y="656"/>
                </a:lnTo>
                <a:lnTo>
                  <a:pt x="757" y="230"/>
                </a:lnTo>
                <a:lnTo>
                  <a:pt x="757" y="237"/>
                </a:lnTo>
                <a:lnTo>
                  <a:pt x="760" y="588"/>
                </a:lnTo>
                <a:lnTo>
                  <a:pt x="760" y="75"/>
                </a:lnTo>
                <a:lnTo>
                  <a:pt x="760" y="407"/>
                </a:lnTo>
                <a:lnTo>
                  <a:pt x="760" y="183"/>
                </a:lnTo>
                <a:lnTo>
                  <a:pt x="760" y="499"/>
                </a:lnTo>
                <a:lnTo>
                  <a:pt x="760" y="73"/>
                </a:lnTo>
                <a:lnTo>
                  <a:pt x="763" y="569"/>
                </a:lnTo>
                <a:lnTo>
                  <a:pt x="763" y="227"/>
                </a:lnTo>
                <a:lnTo>
                  <a:pt x="763" y="185"/>
                </a:lnTo>
                <a:lnTo>
                  <a:pt x="763" y="423"/>
                </a:lnTo>
                <a:lnTo>
                  <a:pt x="765" y="88"/>
                </a:lnTo>
                <a:lnTo>
                  <a:pt x="765" y="533"/>
                </a:lnTo>
                <a:lnTo>
                  <a:pt x="765" y="663"/>
                </a:lnTo>
                <a:lnTo>
                  <a:pt x="765" y="222"/>
                </a:lnTo>
                <a:lnTo>
                  <a:pt x="765" y="603"/>
                </a:lnTo>
                <a:lnTo>
                  <a:pt x="765" y="60"/>
                </a:lnTo>
                <a:lnTo>
                  <a:pt x="768" y="70"/>
                </a:lnTo>
                <a:lnTo>
                  <a:pt x="768" y="475"/>
                </a:lnTo>
                <a:lnTo>
                  <a:pt x="768" y="577"/>
                </a:lnTo>
                <a:lnTo>
                  <a:pt x="768" y="91"/>
                </a:lnTo>
                <a:lnTo>
                  <a:pt x="768" y="151"/>
                </a:lnTo>
                <a:lnTo>
                  <a:pt x="768" y="68"/>
                </a:lnTo>
                <a:lnTo>
                  <a:pt x="770" y="494"/>
                </a:lnTo>
                <a:lnTo>
                  <a:pt x="770" y="334"/>
                </a:lnTo>
                <a:lnTo>
                  <a:pt x="770" y="125"/>
                </a:lnTo>
                <a:lnTo>
                  <a:pt x="770" y="588"/>
                </a:lnTo>
                <a:lnTo>
                  <a:pt x="770" y="308"/>
                </a:lnTo>
                <a:lnTo>
                  <a:pt x="770" y="467"/>
                </a:lnTo>
                <a:lnTo>
                  <a:pt x="773" y="431"/>
                </a:lnTo>
                <a:lnTo>
                  <a:pt x="773" y="117"/>
                </a:lnTo>
                <a:lnTo>
                  <a:pt x="773" y="389"/>
                </a:lnTo>
                <a:lnTo>
                  <a:pt x="773" y="449"/>
                </a:lnTo>
                <a:lnTo>
                  <a:pt x="773" y="196"/>
                </a:lnTo>
                <a:lnTo>
                  <a:pt x="776" y="514"/>
                </a:lnTo>
                <a:lnTo>
                  <a:pt x="776" y="216"/>
                </a:lnTo>
                <a:lnTo>
                  <a:pt x="776" y="345"/>
                </a:lnTo>
                <a:lnTo>
                  <a:pt x="776" y="454"/>
                </a:lnTo>
                <a:lnTo>
                  <a:pt x="776" y="465"/>
                </a:lnTo>
                <a:lnTo>
                  <a:pt x="776" y="368"/>
                </a:lnTo>
                <a:lnTo>
                  <a:pt x="778" y="637"/>
                </a:lnTo>
                <a:lnTo>
                  <a:pt x="778" y="65"/>
                </a:lnTo>
                <a:lnTo>
                  <a:pt x="778" y="530"/>
                </a:lnTo>
                <a:lnTo>
                  <a:pt x="778" y="399"/>
                </a:lnTo>
                <a:lnTo>
                  <a:pt x="778" y="164"/>
                </a:lnTo>
                <a:lnTo>
                  <a:pt x="778" y="232"/>
                </a:lnTo>
                <a:lnTo>
                  <a:pt x="781" y="324"/>
                </a:lnTo>
                <a:lnTo>
                  <a:pt x="781" y="368"/>
                </a:lnTo>
                <a:lnTo>
                  <a:pt x="781" y="441"/>
                </a:lnTo>
                <a:lnTo>
                  <a:pt x="781" y="277"/>
                </a:lnTo>
                <a:lnTo>
                  <a:pt x="781" y="365"/>
                </a:lnTo>
                <a:lnTo>
                  <a:pt x="781" y="331"/>
                </a:lnTo>
                <a:lnTo>
                  <a:pt x="784" y="78"/>
                </a:lnTo>
                <a:lnTo>
                  <a:pt x="784" y="313"/>
                </a:lnTo>
                <a:lnTo>
                  <a:pt x="784" y="418"/>
                </a:lnTo>
                <a:lnTo>
                  <a:pt x="784" y="676"/>
                </a:lnTo>
                <a:lnTo>
                  <a:pt x="786" y="559"/>
                </a:lnTo>
                <a:lnTo>
                  <a:pt x="786" y="682"/>
                </a:lnTo>
                <a:lnTo>
                  <a:pt x="786" y="318"/>
                </a:lnTo>
                <a:lnTo>
                  <a:pt x="786" y="373"/>
                </a:lnTo>
                <a:lnTo>
                  <a:pt x="786" y="135"/>
                </a:lnTo>
                <a:lnTo>
                  <a:pt x="786" y="648"/>
                </a:lnTo>
                <a:lnTo>
                  <a:pt x="789" y="326"/>
                </a:lnTo>
                <a:lnTo>
                  <a:pt x="789" y="473"/>
                </a:lnTo>
                <a:lnTo>
                  <a:pt x="789" y="269"/>
                </a:lnTo>
                <a:lnTo>
                  <a:pt x="789" y="682"/>
                </a:lnTo>
                <a:lnTo>
                  <a:pt x="789" y="350"/>
                </a:lnTo>
                <a:lnTo>
                  <a:pt x="789" y="73"/>
                </a:lnTo>
                <a:lnTo>
                  <a:pt x="791" y="169"/>
                </a:lnTo>
                <a:lnTo>
                  <a:pt x="791" y="256"/>
                </a:lnTo>
                <a:lnTo>
                  <a:pt x="791" y="112"/>
                </a:lnTo>
                <a:lnTo>
                  <a:pt x="791" y="590"/>
                </a:lnTo>
                <a:lnTo>
                  <a:pt x="791" y="104"/>
                </a:lnTo>
                <a:lnTo>
                  <a:pt x="791" y="397"/>
                </a:lnTo>
                <a:lnTo>
                  <a:pt x="794" y="478"/>
                </a:lnTo>
                <a:lnTo>
                  <a:pt x="794" y="473"/>
                </a:lnTo>
                <a:lnTo>
                  <a:pt x="794" y="614"/>
                </a:lnTo>
                <a:lnTo>
                  <a:pt x="794" y="420"/>
                </a:lnTo>
                <a:lnTo>
                  <a:pt x="794" y="410"/>
                </a:lnTo>
                <a:lnTo>
                  <a:pt x="794" y="488"/>
                </a:lnTo>
                <a:lnTo>
                  <a:pt x="797" y="585"/>
                </a:lnTo>
                <a:lnTo>
                  <a:pt x="797" y="446"/>
                </a:lnTo>
                <a:lnTo>
                  <a:pt x="797" y="342"/>
                </a:lnTo>
                <a:lnTo>
                  <a:pt x="797" y="86"/>
                </a:lnTo>
                <a:lnTo>
                  <a:pt x="797" y="504"/>
                </a:lnTo>
                <a:lnTo>
                  <a:pt x="799" y="248"/>
                </a:lnTo>
                <a:lnTo>
                  <a:pt x="799" y="682"/>
                </a:lnTo>
                <a:lnTo>
                  <a:pt x="799" y="449"/>
                </a:lnTo>
                <a:lnTo>
                  <a:pt x="799" y="635"/>
                </a:lnTo>
                <a:lnTo>
                  <a:pt x="799" y="389"/>
                </a:lnTo>
                <a:lnTo>
                  <a:pt x="799" y="653"/>
                </a:lnTo>
                <a:lnTo>
                  <a:pt x="802" y="177"/>
                </a:lnTo>
                <a:lnTo>
                  <a:pt x="802" y="99"/>
                </a:lnTo>
                <a:lnTo>
                  <a:pt x="802" y="480"/>
                </a:lnTo>
                <a:lnTo>
                  <a:pt x="802" y="243"/>
                </a:lnTo>
                <a:lnTo>
                  <a:pt x="802" y="240"/>
                </a:lnTo>
                <a:lnTo>
                  <a:pt x="802" y="431"/>
                </a:lnTo>
                <a:lnTo>
                  <a:pt x="804" y="117"/>
                </a:lnTo>
                <a:lnTo>
                  <a:pt x="804" y="284"/>
                </a:lnTo>
                <a:lnTo>
                  <a:pt x="804" y="514"/>
                </a:lnTo>
                <a:lnTo>
                  <a:pt x="804" y="470"/>
                </a:lnTo>
                <a:lnTo>
                  <a:pt x="804" y="572"/>
                </a:lnTo>
                <a:lnTo>
                  <a:pt x="804" y="682"/>
                </a:lnTo>
                <a:lnTo>
                  <a:pt x="807" y="78"/>
                </a:lnTo>
                <a:lnTo>
                  <a:pt x="807" y="237"/>
                </a:lnTo>
                <a:lnTo>
                  <a:pt x="807" y="149"/>
                </a:lnTo>
                <a:lnTo>
                  <a:pt x="807" y="569"/>
                </a:lnTo>
                <a:lnTo>
                  <a:pt x="807" y="169"/>
                </a:lnTo>
                <a:lnTo>
                  <a:pt x="810" y="318"/>
                </a:lnTo>
                <a:lnTo>
                  <a:pt x="810" y="543"/>
                </a:lnTo>
                <a:lnTo>
                  <a:pt x="810" y="624"/>
                </a:lnTo>
                <a:lnTo>
                  <a:pt x="810" y="271"/>
                </a:lnTo>
                <a:lnTo>
                  <a:pt x="810" y="423"/>
                </a:lnTo>
                <a:lnTo>
                  <a:pt x="810" y="616"/>
                </a:lnTo>
                <a:lnTo>
                  <a:pt x="812" y="470"/>
                </a:lnTo>
                <a:lnTo>
                  <a:pt x="812" y="243"/>
                </a:lnTo>
                <a:lnTo>
                  <a:pt x="812" y="117"/>
                </a:lnTo>
                <a:lnTo>
                  <a:pt x="812" y="460"/>
                </a:lnTo>
                <a:lnTo>
                  <a:pt x="812" y="339"/>
                </a:lnTo>
                <a:lnTo>
                  <a:pt x="812" y="517"/>
                </a:lnTo>
                <a:lnTo>
                  <a:pt x="815" y="109"/>
                </a:lnTo>
                <a:lnTo>
                  <a:pt x="815" y="138"/>
                </a:lnTo>
                <a:lnTo>
                  <a:pt x="815" y="473"/>
                </a:lnTo>
                <a:lnTo>
                  <a:pt x="815" y="169"/>
                </a:lnTo>
                <a:lnTo>
                  <a:pt x="815" y="167"/>
                </a:lnTo>
                <a:lnTo>
                  <a:pt x="815" y="658"/>
                </a:lnTo>
                <a:lnTo>
                  <a:pt x="817" y="567"/>
                </a:lnTo>
                <a:lnTo>
                  <a:pt x="817" y="525"/>
                </a:lnTo>
                <a:lnTo>
                  <a:pt x="817" y="619"/>
                </a:lnTo>
                <a:lnTo>
                  <a:pt x="817" y="491"/>
                </a:lnTo>
                <a:lnTo>
                  <a:pt x="817" y="397"/>
                </a:lnTo>
                <a:lnTo>
                  <a:pt x="817" y="269"/>
                </a:lnTo>
                <a:lnTo>
                  <a:pt x="820" y="94"/>
                </a:lnTo>
                <a:lnTo>
                  <a:pt x="820" y="580"/>
                </a:lnTo>
                <a:lnTo>
                  <a:pt x="820" y="345"/>
                </a:lnTo>
                <a:lnTo>
                  <a:pt x="820" y="572"/>
                </a:lnTo>
                <a:lnTo>
                  <a:pt x="820" y="352"/>
                </a:lnTo>
                <a:lnTo>
                  <a:pt x="823" y="324"/>
                </a:lnTo>
                <a:lnTo>
                  <a:pt x="823" y="441"/>
                </a:lnTo>
                <a:lnTo>
                  <a:pt x="823" y="444"/>
                </a:lnTo>
                <a:lnTo>
                  <a:pt x="823" y="104"/>
                </a:lnTo>
                <a:lnTo>
                  <a:pt x="823" y="308"/>
                </a:lnTo>
                <a:lnTo>
                  <a:pt x="823" y="588"/>
                </a:lnTo>
                <a:lnTo>
                  <a:pt x="825" y="214"/>
                </a:lnTo>
                <a:lnTo>
                  <a:pt x="825" y="569"/>
                </a:lnTo>
                <a:lnTo>
                  <a:pt x="825" y="554"/>
                </a:lnTo>
                <a:lnTo>
                  <a:pt x="825" y="462"/>
                </a:lnTo>
                <a:lnTo>
                  <a:pt x="825" y="180"/>
                </a:lnTo>
                <a:lnTo>
                  <a:pt x="825" y="420"/>
                </a:lnTo>
                <a:lnTo>
                  <a:pt x="828" y="648"/>
                </a:lnTo>
                <a:lnTo>
                  <a:pt x="828" y="313"/>
                </a:lnTo>
                <a:lnTo>
                  <a:pt x="828" y="355"/>
                </a:lnTo>
                <a:lnTo>
                  <a:pt x="828" y="420"/>
                </a:lnTo>
                <a:lnTo>
                  <a:pt x="828" y="298"/>
                </a:lnTo>
                <a:lnTo>
                  <a:pt x="828" y="384"/>
                </a:lnTo>
                <a:lnTo>
                  <a:pt x="831" y="483"/>
                </a:lnTo>
                <a:lnTo>
                  <a:pt x="831" y="551"/>
                </a:lnTo>
                <a:lnTo>
                  <a:pt x="831" y="193"/>
                </a:lnTo>
                <a:lnTo>
                  <a:pt x="831" y="326"/>
                </a:lnTo>
                <a:lnTo>
                  <a:pt x="831" y="467"/>
                </a:lnTo>
                <a:lnTo>
                  <a:pt x="833" y="452"/>
                </a:lnTo>
                <a:lnTo>
                  <a:pt x="833" y="96"/>
                </a:lnTo>
                <a:lnTo>
                  <a:pt x="833" y="188"/>
                </a:lnTo>
                <a:lnTo>
                  <a:pt x="833" y="295"/>
                </a:lnTo>
                <a:lnTo>
                  <a:pt x="833" y="499"/>
                </a:lnTo>
                <a:lnTo>
                  <a:pt x="833" y="250"/>
                </a:lnTo>
                <a:lnTo>
                  <a:pt x="836" y="133"/>
                </a:lnTo>
                <a:lnTo>
                  <a:pt x="836" y="653"/>
                </a:lnTo>
                <a:lnTo>
                  <a:pt x="836" y="342"/>
                </a:lnTo>
                <a:lnTo>
                  <a:pt x="836" y="428"/>
                </a:lnTo>
                <a:lnTo>
                  <a:pt x="836" y="274"/>
                </a:lnTo>
                <a:lnTo>
                  <a:pt x="836" y="436"/>
                </a:lnTo>
                <a:lnTo>
                  <a:pt x="838" y="415"/>
                </a:lnTo>
                <a:lnTo>
                  <a:pt x="838" y="394"/>
                </a:lnTo>
                <a:lnTo>
                  <a:pt x="838" y="517"/>
                </a:lnTo>
                <a:lnTo>
                  <a:pt x="838" y="671"/>
                </a:lnTo>
                <a:lnTo>
                  <a:pt x="838" y="541"/>
                </a:lnTo>
                <a:lnTo>
                  <a:pt x="838" y="196"/>
                </a:lnTo>
                <a:lnTo>
                  <a:pt x="841" y="616"/>
                </a:lnTo>
                <a:lnTo>
                  <a:pt x="841" y="658"/>
                </a:lnTo>
                <a:lnTo>
                  <a:pt x="841" y="669"/>
                </a:lnTo>
                <a:lnTo>
                  <a:pt x="841" y="373"/>
                </a:lnTo>
                <a:lnTo>
                  <a:pt x="841" y="392"/>
                </a:lnTo>
                <a:lnTo>
                  <a:pt x="841" y="379"/>
                </a:lnTo>
                <a:lnTo>
                  <a:pt x="844" y="394"/>
                </a:lnTo>
                <a:lnTo>
                  <a:pt x="844" y="65"/>
                </a:lnTo>
                <a:lnTo>
                  <a:pt x="844" y="347"/>
                </a:lnTo>
                <a:lnTo>
                  <a:pt x="844" y="284"/>
                </a:lnTo>
                <a:lnTo>
                  <a:pt x="844" y="65"/>
                </a:lnTo>
                <a:lnTo>
                  <a:pt x="846" y="619"/>
                </a:lnTo>
                <a:lnTo>
                  <a:pt x="846" y="428"/>
                </a:lnTo>
                <a:lnTo>
                  <a:pt x="846" y="640"/>
                </a:lnTo>
                <a:lnTo>
                  <a:pt x="846" y="101"/>
                </a:lnTo>
                <a:lnTo>
                  <a:pt x="846" y="298"/>
                </a:lnTo>
                <a:lnTo>
                  <a:pt x="846" y="452"/>
                </a:lnTo>
                <a:lnTo>
                  <a:pt x="849" y="572"/>
                </a:lnTo>
                <a:lnTo>
                  <a:pt x="849" y="428"/>
                </a:lnTo>
                <a:lnTo>
                  <a:pt x="849" y="211"/>
                </a:lnTo>
                <a:lnTo>
                  <a:pt x="849" y="112"/>
                </a:lnTo>
                <a:lnTo>
                  <a:pt x="849" y="405"/>
                </a:lnTo>
                <a:lnTo>
                  <a:pt x="849" y="352"/>
                </a:lnTo>
                <a:lnTo>
                  <a:pt x="851" y="177"/>
                </a:lnTo>
                <a:lnTo>
                  <a:pt x="851" y="452"/>
                </a:lnTo>
                <a:lnTo>
                  <a:pt x="851" y="496"/>
                </a:lnTo>
                <a:lnTo>
                  <a:pt x="851" y="441"/>
                </a:lnTo>
                <a:lnTo>
                  <a:pt x="851" y="449"/>
                </a:lnTo>
                <a:lnTo>
                  <a:pt x="851" y="567"/>
                </a:lnTo>
                <a:lnTo>
                  <a:pt x="854" y="154"/>
                </a:lnTo>
                <a:lnTo>
                  <a:pt x="854" y="94"/>
                </a:lnTo>
                <a:lnTo>
                  <a:pt x="854" y="527"/>
                </a:lnTo>
                <a:lnTo>
                  <a:pt x="854" y="389"/>
                </a:lnTo>
                <a:lnTo>
                  <a:pt x="854" y="237"/>
                </a:lnTo>
                <a:lnTo>
                  <a:pt x="857" y="470"/>
                </a:lnTo>
                <a:lnTo>
                  <a:pt x="857" y="499"/>
                </a:lnTo>
                <a:lnTo>
                  <a:pt x="857" y="49"/>
                </a:lnTo>
                <a:lnTo>
                  <a:pt x="857" y="561"/>
                </a:lnTo>
                <a:lnTo>
                  <a:pt x="857" y="240"/>
                </a:lnTo>
                <a:lnTo>
                  <a:pt x="857" y="363"/>
                </a:lnTo>
                <a:lnTo>
                  <a:pt x="859" y="115"/>
                </a:lnTo>
                <a:lnTo>
                  <a:pt x="859" y="274"/>
                </a:lnTo>
                <a:lnTo>
                  <a:pt x="859" y="355"/>
                </a:lnTo>
                <a:lnTo>
                  <a:pt x="859" y="358"/>
                </a:lnTo>
                <a:lnTo>
                  <a:pt x="859" y="520"/>
                </a:lnTo>
                <a:lnTo>
                  <a:pt x="859" y="373"/>
                </a:lnTo>
                <a:lnTo>
                  <a:pt x="862" y="78"/>
                </a:lnTo>
                <a:lnTo>
                  <a:pt x="862" y="392"/>
                </a:lnTo>
                <a:lnTo>
                  <a:pt x="862" y="112"/>
                </a:lnTo>
                <a:lnTo>
                  <a:pt x="862" y="232"/>
                </a:lnTo>
                <a:lnTo>
                  <a:pt x="862" y="441"/>
                </a:lnTo>
                <a:lnTo>
                  <a:pt x="862" y="394"/>
                </a:lnTo>
                <a:lnTo>
                  <a:pt x="864" y="133"/>
                </a:lnTo>
                <a:lnTo>
                  <a:pt x="864" y="572"/>
                </a:lnTo>
                <a:lnTo>
                  <a:pt x="864" y="52"/>
                </a:lnTo>
                <a:lnTo>
                  <a:pt x="864" y="305"/>
                </a:lnTo>
                <a:lnTo>
                  <a:pt x="864" y="517"/>
                </a:lnTo>
                <a:lnTo>
                  <a:pt x="867" y="151"/>
                </a:lnTo>
                <a:lnTo>
                  <a:pt x="867" y="345"/>
                </a:lnTo>
                <a:lnTo>
                  <a:pt x="867" y="379"/>
                </a:lnTo>
                <a:lnTo>
                  <a:pt x="867" y="460"/>
                </a:lnTo>
                <a:lnTo>
                  <a:pt x="867" y="164"/>
                </a:lnTo>
                <a:lnTo>
                  <a:pt x="867" y="214"/>
                </a:lnTo>
                <a:lnTo>
                  <a:pt x="870" y="439"/>
                </a:lnTo>
                <a:lnTo>
                  <a:pt x="870" y="243"/>
                </a:lnTo>
                <a:lnTo>
                  <a:pt x="870" y="606"/>
                </a:lnTo>
                <a:lnTo>
                  <a:pt x="870" y="627"/>
                </a:lnTo>
                <a:lnTo>
                  <a:pt x="870" y="138"/>
                </a:lnTo>
                <a:lnTo>
                  <a:pt x="870" y="88"/>
                </a:lnTo>
                <a:lnTo>
                  <a:pt x="872" y="185"/>
                </a:lnTo>
                <a:lnTo>
                  <a:pt x="872" y="172"/>
                </a:lnTo>
                <a:lnTo>
                  <a:pt x="872" y="115"/>
                </a:lnTo>
                <a:lnTo>
                  <a:pt x="872" y="525"/>
                </a:lnTo>
                <a:lnTo>
                  <a:pt x="872" y="486"/>
                </a:lnTo>
                <a:lnTo>
                  <a:pt x="872" y="274"/>
                </a:lnTo>
                <a:lnTo>
                  <a:pt x="875" y="104"/>
                </a:lnTo>
                <a:lnTo>
                  <a:pt x="875" y="112"/>
                </a:lnTo>
                <a:lnTo>
                  <a:pt x="875" y="243"/>
                </a:lnTo>
                <a:lnTo>
                  <a:pt x="875" y="494"/>
                </a:lnTo>
                <a:lnTo>
                  <a:pt x="875" y="175"/>
                </a:lnTo>
                <a:lnTo>
                  <a:pt x="875" y="222"/>
                </a:lnTo>
                <a:lnTo>
                  <a:pt x="878" y="379"/>
                </a:lnTo>
                <a:lnTo>
                  <a:pt x="878" y="78"/>
                </a:lnTo>
                <a:lnTo>
                  <a:pt x="878" y="426"/>
                </a:lnTo>
                <a:lnTo>
                  <a:pt x="878" y="663"/>
                </a:lnTo>
                <a:lnTo>
                  <a:pt x="878" y="509"/>
                </a:lnTo>
                <a:lnTo>
                  <a:pt x="880" y="496"/>
                </a:lnTo>
                <a:lnTo>
                  <a:pt x="880" y="465"/>
                </a:lnTo>
                <a:lnTo>
                  <a:pt x="880" y="177"/>
                </a:lnTo>
                <a:lnTo>
                  <a:pt x="880" y="101"/>
                </a:lnTo>
                <a:lnTo>
                  <a:pt x="880" y="520"/>
                </a:lnTo>
                <a:lnTo>
                  <a:pt x="880" y="256"/>
                </a:lnTo>
                <a:lnTo>
                  <a:pt x="883" y="331"/>
                </a:lnTo>
                <a:lnTo>
                  <a:pt x="883" y="454"/>
                </a:lnTo>
                <a:lnTo>
                  <a:pt x="883" y="78"/>
                </a:lnTo>
                <a:lnTo>
                  <a:pt x="883" y="88"/>
                </a:lnTo>
                <a:lnTo>
                  <a:pt x="883" y="632"/>
                </a:lnTo>
                <a:lnTo>
                  <a:pt x="883" y="62"/>
                </a:lnTo>
                <a:lnTo>
                  <a:pt x="885" y="253"/>
                </a:lnTo>
                <a:lnTo>
                  <a:pt x="885" y="546"/>
                </a:lnTo>
                <a:lnTo>
                  <a:pt x="885" y="405"/>
                </a:lnTo>
                <a:lnTo>
                  <a:pt x="885" y="582"/>
                </a:lnTo>
                <a:lnTo>
                  <a:pt x="885" y="172"/>
                </a:lnTo>
                <a:lnTo>
                  <a:pt x="885" y="154"/>
                </a:lnTo>
                <a:lnTo>
                  <a:pt x="888" y="640"/>
                </a:lnTo>
                <a:lnTo>
                  <a:pt x="888" y="661"/>
                </a:lnTo>
                <a:lnTo>
                  <a:pt x="888" y="258"/>
                </a:lnTo>
                <a:lnTo>
                  <a:pt x="888" y="99"/>
                </a:lnTo>
                <a:lnTo>
                  <a:pt x="888" y="635"/>
                </a:lnTo>
                <a:lnTo>
                  <a:pt x="891" y="436"/>
                </a:lnTo>
                <a:lnTo>
                  <a:pt x="891" y="135"/>
                </a:lnTo>
                <a:lnTo>
                  <a:pt x="891" y="269"/>
                </a:lnTo>
                <a:lnTo>
                  <a:pt x="891" y="642"/>
                </a:lnTo>
                <a:lnTo>
                  <a:pt x="891" y="379"/>
                </a:lnTo>
                <a:lnTo>
                  <a:pt x="891" y="188"/>
                </a:lnTo>
                <a:lnTo>
                  <a:pt x="893" y="650"/>
                </a:lnTo>
                <a:lnTo>
                  <a:pt x="893" y="316"/>
                </a:lnTo>
                <a:lnTo>
                  <a:pt x="893" y="412"/>
                </a:lnTo>
                <a:lnTo>
                  <a:pt x="893" y="245"/>
                </a:lnTo>
                <a:lnTo>
                  <a:pt x="893" y="203"/>
                </a:lnTo>
                <a:lnTo>
                  <a:pt x="893" y="292"/>
                </a:lnTo>
                <a:lnTo>
                  <a:pt x="896" y="658"/>
                </a:lnTo>
                <a:lnTo>
                  <a:pt x="896" y="642"/>
                </a:lnTo>
                <a:lnTo>
                  <a:pt x="896" y="496"/>
                </a:lnTo>
                <a:lnTo>
                  <a:pt x="896" y="54"/>
                </a:lnTo>
                <a:lnTo>
                  <a:pt x="896" y="245"/>
                </a:lnTo>
                <a:lnTo>
                  <a:pt x="896" y="653"/>
                </a:lnTo>
                <a:lnTo>
                  <a:pt x="898" y="122"/>
                </a:lnTo>
                <a:lnTo>
                  <a:pt x="898" y="392"/>
                </a:lnTo>
                <a:lnTo>
                  <a:pt x="898" y="337"/>
                </a:lnTo>
                <a:lnTo>
                  <a:pt x="898" y="363"/>
                </a:lnTo>
                <a:lnTo>
                  <a:pt x="898" y="345"/>
                </a:lnTo>
                <a:lnTo>
                  <a:pt x="898" y="637"/>
                </a:lnTo>
                <a:lnTo>
                  <a:pt x="901" y="117"/>
                </a:lnTo>
                <a:lnTo>
                  <a:pt x="901" y="648"/>
                </a:lnTo>
                <a:lnTo>
                  <a:pt x="901" y="203"/>
                </a:lnTo>
                <a:lnTo>
                  <a:pt x="901" y="533"/>
                </a:lnTo>
                <a:lnTo>
                  <a:pt x="901" y="462"/>
                </a:lnTo>
                <a:lnTo>
                  <a:pt x="904" y="298"/>
                </a:lnTo>
                <a:lnTo>
                  <a:pt x="904" y="167"/>
                </a:lnTo>
                <a:lnTo>
                  <a:pt x="904" y="175"/>
                </a:lnTo>
                <a:lnTo>
                  <a:pt x="904" y="350"/>
                </a:lnTo>
                <a:lnTo>
                  <a:pt x="904" y="243"/>
                </a:lnTo>
                <a:lnTo>
                  <a:pt x="904" y="324"/>
                </a:lnTo>
                <a:lnTo>
                  <a:pt x="906" y="41"/>
                </a:lnTo>
              </a:path>
            </a:pathLst>
          </a:custGeom>
          <a:noFill/>
          <a:ln w="4763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Freeform 92"/>
          <p:cNvSpPr>
            <a:spLocks/>
          </p:cNvSpPr>
          <p:nvPr/>
        </p:nvSpPr>
        <p:spPr bwMode="auto">
          <a:xfrm>
            <a:off x="5443538" y="2085975"/>
            <a:ext cx="1792287" cy="862013"/>
          </a:xfrm>
          <a:custGeom>
            <a:avLst/>
            <a:gdLst>
              <a:gd name="T0" fmla="*/ 20 w 1129"/>
              <a:gd name="T1" fmla="*/ 336 h 837"/>
              <a:gd name="T2" fmla="*/ 36 w 1129"/>
              <a:gd name="T3" fmla="*/ 534 h 837"/>
              <a:gd name="T4" fmla="*/ 56 w 1129"/>
              <a:gd name="T5" fmla="*/ 401 h 837"/>
              <a:gd name="T6" fmla="*/ 72 w 1129"/>
              <a:gd name="T7" fmla="*/ 401 h 837"/>
              <a:gd name="T8" fmla="*/ 91 w 1129"/>
              <a:gd name="T9" fmla="*/ 339 h 837"/>
              <a:gd name="T10" fmla="*/ 108 w 1129"/>
              <a:gd name="T11" fmla="*/ 316 h 837"/>
              <a:gd name="T12" fmla="*/ 127 w 1129"/>
              <a:gd name="T13" fmla="*/ 267 h 837"/>
              <a:gd name="T14" fmla="*/ 147 w 1129"/>
              <a:gd name="T15" fmla="*/ 329 h 837"/>
              <a:gd name="T16" fmla="*/ 163 w 1129"/>
              <a:gd name="T17" fmla="*/ 433 h 837"/>
              <a:gd name="T18" fmla="*/ 183 w 1129"/>
              <a:gd name="T19" fmla="*/ 407 h 837"/>
              <a:gd name="T20" fmla="*/ 199 w 1129"/>
              <a:gd name="T21" fmla="*/ 508 h 837"/>
              <a:gd name="T22" fmla="*/ 218 w 1129"/>
              <a:gd name="T23" fmla="*/ 319 h 837"/>
              <a:gd name="T24" fmla="*/ 235 w 1129"/>
              <a:gd name="T25" fmla="*/ 355 h 837"/>
              <a:gd name="T26" fmla="*/ 254 w 1129"/>
              <a:gd name="T27" fmla="*/ 430 h 837"/>
              <a:gd name="T28" fmla="*/ 270 w 1129"/>
              <a:gd name="T29" fmla="*/ 482 h 837"/>
              <a:gd name="T30" fmla="*/ 290 w 1129"/>
              <a:gd name="T31" fmla="*/ 339 h 837"/>
              <a:gd name="T32" fmla="*/ 309 w 1129"/>
              <a:gd name="T33" fmla="*/ 450 h 837"/>
              <a:gd name="T34" fmla="*/ 326 w 1129"/>
              <a:gd name="T35" fmla="*/ 531 h 837"/>
              <a:gd name="T36" fmla="*/ 345 w 1129"/>
              <a:gd name="T37" fmla="*/ 554 h 837"/>
              <a:gd name="T38" fmla="*/ 361 w 1129"/>
              <a:gd name="T39" fmla="*/ 570 h 837"/>
              <a:gd name="T40" fmla="*/ 381 w 1129"/>
              <a:gd name="T41" fmla="*/ 612 h 837"/>
              <a:gd name="T42" fmla="*/ 397 w 1129"/>
              <a:gd name="T43" fmla="*/ 775 h 837"/>
              <a:gd name="T44" fmla="*/ 417 w 1129"/>
              <a:gd name="T45" fmla="*/ 557 h 837"/>
              <a:gd name="T46" fmla="*/ 433 w 1129"/>
              <a:gd name="T47" fmla="*/ 606 h 837"/>
              <a:gd name="T48" fmla="*/ 453 w 1129"/>
              <a:gd name="T49" fmla="*/ 489 h 837"/>
              <a:gd name="T50" fmla="*/ 469 w 1129"/>
              <a:gd name="T51" fmla="*/ 505 h 837"/>
              <a:gd name="T52" fmla="*/ 488 w 1129"/>
              <a:gd name="T53" fmla="*/ 678 h 837"/>
              <a:gd name="T54" fmla="*/ 508 w 1129"/>
              <a:gd name="T55" fmla="*/ 645 h 837"/>
              <a:gd name="T56" fmla="*/ 524 w 1129"/>
              <a:gd name="T57" fmla="*/ 515 h 837"/>
              <a:gd name="T58" fmla="*/ 544 w 1129"/>
              <a:gd name="T59" fmla="*/ 414 h 837"/>
              <a:gd name="T60" fmla="*/ 560 w 1129"/>
              <a:gd name="T61" fmla="*/ 593 h 837"/>
              <a:gd name="T62" fmla="*/ 580 w 1129"/>
              <a:gd name="T63" fmla="*/ 401 h 837"/>
              <a:gd name="T64" fmla="*/ 596 w 1129"/>
              <a:gd name="T65" fmla="*/ 336 h 837"/>
              <a:gd name="T66" fmla="*/ 615 w 1129"/>
              <a:gd name="T67" fmla="*/ 271 h 837"/>
              <a:gd name="T68" fmla="*/ 635 w 1129"/>
              <a:gd name="T69" fmla="*/ 147 h 837"/>
              <a:gd name="T70" fmla="*/ 651 w 1129"/>
              <a:gd name="T71" fmla="*/ 280 h 837"/>
              <a:gd name="T72" fmla="*/ 671 w 1129"/>
              <a:gd name="T73" fmla="*/ 222 h 837"/>
              <a:gd name="T74" fmla="*/ 687 w 1129"/>
              <a:gd name="T75" fmla="*/ 264 h 837"/>
              <a:gd name="T76" fmla="*/ 706 w 1129"/>
              <a:gd name="T77" fmla="*/ 232 h 837"/>
              <a:gd name="T78" fmla="*/ 723 w 1129"/>
              <a:gd name="T79" fmla="*/ 391 h 837"/>
              <a:gd name="T80" fmla="*/ 742 w 1129"/>
              <a:gd name="T81" fmla="*/ 306 h 837"/>
              <a:gd name="T82" fmla="*/ 758 w 1129"/>
              <a:gd name="T83" fmla="*/ 297 h 837"/>
              <a:gd name="T84" fmla="*/ 778 w 1129"/>
              <a:gd name="T85" fmla="*/ 362 h 837"/>
              <a:gd name="T86" fmla="*/ 798 w 1129"/>
              <a:gd name="T87" fmla="*/ 349 h 837"/>
              <a:gd name="T88" fmla="*/ 814 w 1129"/>
              <a:gd name="T89" fmla="*/ 479 h 837"/>
              <a:gd name="T90" fmla="*/ 833 w 1129"/>
              <a:gd name="T91" fmla="*/ 391 h 837"/>
              <a:gd name="T92" fmla="*/ 850 w 1129"/>
              <a:gd name="T93" fmla="*/ 411 h 837"/>
              <a:gd name="T94" fmla="*/ 869 w 1129"/>
              <a:gd name="T95" fmla="*/ 433 h 837"/>
              <a:gd name="T96" fmla="*/ 885 w 1129"/>
              <a:gd name="T97" fmla="*/ 544 h 837"/>
              <a:gd name="T98" fmla="*/ 905 w 1129"/>
              <a:gd name="T99" fmla="*/ 681 h 837"/>
              <a:gd name="T100" fmla="*/ 924 w 1129"/>
              <a:gd name="T101" fmla="*/ 466 h 837"/>
              <a:gd name="T102" fmla="*/ 941 w 1129"/>
              <a:gd name="T103" fmla="*/ 518 h 837"/>
              <a:gd name="T104" fmla="*/ 960 w 1129"/>
              <a:gd name="T105" fmla="*/ 733 h 837"/>
              <a:gd name="T106" fmla="*/ 980 w 1129"/>
              <a:gd name="T107" fmla="*/ 560 h 837"/>
              <a:gd name="T108" fmla="*/ 996 w 1129"/>
              <a:gd name="T109" fmla="*/ 551 h 837"/>
              <a:gd name="T110" fmla="*/ 1016 w 1129"/>
              <a:gd name="T111" fmla="*/ 368 h 837"/>
              <a:gd name="T112" fmla="*/ 1032 w 1129"/>
              <a:gd name="T113" fmla="*/ 564 h 837"/>
              <a:gd name="T114" fmla="*/ 1051 w 1129"/>
              <a:gd name="T115" fmla="*/ 583 h 837"/>
              <a:gd name="T116" fmla="*/ 1068 w 1129"/>
              <a:gd name="T117" fmla="*/ 606 h 837"/>
              <a:gd name="T118" fmla="*/ 1087 w 1129"/>
              <a:gd name="T119" fmla="*/ 404 h 837"/>
              <a:gd name="T120" fmla="*/ 1107 w 1129"/>
              <a:gd name="T121" fmla="*/ 612 h 837"/>
              <a:gd name="T122" fmla="*/ 1123 w 1129"/>
              <a:gd name="T123" fmla="*/ 372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9" h="837">
                <a:moveTo>
                  <a:pt x="0" y="528"/>
                </a:moveTo>
                <a:lnTo>
                  <a:pt x="0" y="407"/>
                </a:lnTo>
                <a:lnTo>
                  <a:pt x="4" y="625"/>
                </a:lnTo>
                <a:lnTo>
                  <a:pt x="4" y="368"/>
                </a:lnTo>
                <a:lnTo>
                  <a:pt x="4" y="293"/>
                </a:lnTo>
                <a:lnTo>
                  <a:pt x="4" y="404"/>
                </a:lnTo>
                <a:lnTo>
                  <a:pt x="4" y="469"/>
                </a:lnTo>
                <a:lnTo>
                  <a:pt x="4" y="235"/>
                </a:lnTo>
                <a:lnTo>
                  <a:pt x="7" y="508"/>
                </a:lnTo>
                <a:lnTo>
                  <a:pt x="7" y="375"/>
                </a:lnTo>
                <a:lnTo>
                  <a:pt x="7" y="293"/>
                </a:lnTo>
                <a:lnTo>
                  <a:pt x="7" y="433"/>
                </a:lnTo>
                <a:lnTo>
                  <a:pt x="7" y="437"/>
                </a:lnTo>
                <a:lnTo>
                  <a:pt x="7" y="160"/>
                </a:lnTo>
                <a:lnTo>
                  <a:pt x="10" y="254"/>
                </a:lnTo>
                <a:lnTo>
                  <a:pt x="10" y="349"/>
                </a:lnTo>
                <a:lnTo>
                  <a:pt x="10" y="372"/>
                </a:lnTo>
                <a:lnTo>
                  <a:pt x="10" y="196"/>
                </a:lnTo>
                <a:lnTo>
                  <a:pt x="10" y="306"/>
                </a:lnTo>
                <a:lnTo>
                  <a:pt x="10" y="547"/>
                </a:lnTo>
                <a:lnTo>
                  <a:pt x="13" y="345"/>
                </a:lnTo>
                <a:lnTo>
                  <a:pt x="13" y="355"/>
                </a:lnTo>
                <a:lnTo>
                  <a:pt x="13" y="319"/>
                </a:lnTo>
                <a:lnTo>
                  <a:pt x="13" y="293"/>
                </a:lnTo>
                <a:lnTo>
                  <a:pt x="13" y="134"/>
                </a:lnTo>
                <a:lnTo>
                  <a:pt x="17" y="450"/>
                </a:lnTo>
                <a:lnTo>
                  <a:pt x="17" y="186"/>
                </a:lnTo>
                <a:lnTo>
                  <a:pt x="17" y="512"/>
                </a:lnTo>
                <a:lnTo>
                  <a:pt x="17" y="352"/>
                </a:lnTo>
                <a:lnTo>
                  <a:pt x="17" y="365"/>
                </a:lnTo>
                <a:lnTo>
                  <a:pt x="17" y="329"/>
                </a:lnTo>
                <a:lnTo>
                  <a:pt x="20" y="336"/>
                </a:lnTo>
                <a:lnTo>
                  <a:pt x="20" y="313"/>
                </a:lnTo>
                <a:lnTo>
                  <a:pt x="20" y="391"/>
                </a:lnTo>
                <a:lnTo>
                  <a:pt x="20" y="528"/>
                </a:lnTo>
                <a:lnTo>
                  <a:pt x="20" y="508"/>
                </a:lnTo>
                <a:lnTo>
                  <a:pt x="20" y="398"/>
                </a:lnTo>
                <a:lnTo>
                  <a:pt x="23" y="378"/>
                </a:lnTo>
                <a:lnTo>
                  <a:pt x="23" y="381"/>
                </a:lnTo>
                <a:lnTo>
                  <a:pt x="23" y="368"/>
                </a:lnTo>
                <a:lnTo>
                  <a:pt x="23" y="466"/>
                </a:lnTo>
                <a:lnTo>
                  <a:pt x="23" y="232"/>
                </a:lnTo>
                <a:lnTo>
                  <a:pt x="23" y="394"/>
                </a:lnTo>
                <a:lnTo>
                  <a:pt x="26" y="398"/>
                </a:lnTo>
                <a:lnTo>
                  <a:pt x="26" y="375"/>
                </a:lnTo>
                <a:lnTo>
                  <a:pt x="26" y="365"/>
                </a:lnTo>
                <a:lnTo>
                  <a:pt x="26" y="398"/>
                </a:lnTo>
                <a:lnTo>
                  <a:pt x="26" y="319"/>
                </a:lnTo>
                <a:lnTo>
                  <a:pt x="30" y="541"/>
                </a:lnTo>
                <a:lnTo>
                  <a:pt x="30" y="160"/>
                </a:lnTo>
                <a:lnTo>
                  <a:pt x="30" y="404"/>
                </a:lnTo>
                <a:lnTo>
                  <a:pt x="30" y="202"/>
                </a:lnTo>
                <a:lnTo>
                  <a:pt x="30" y="586"/>
                </a:lnTo>
                <a:lnTo>
                  <a:pt x="33" y="212"/>
                </a:lnTo>
                <a:lnTo>
                  <a:pt x="33" y="280"/>
                </a:lnTo>
                <a:lnTo>
                  <a:pt x="33" y="508"/>
                </a:lnTo>
                <a:lnTo>
                  <a:pt x="33" y="336"/>
                </a:lnTo>
                <a:lnTo>
                  <a:pt x="33" y="277"/>
                </a:lnTo>
                <a:lnTo>
                  <a:pt x="33" y="339"/>
                </a:lnTo>
                <a:lnTo>
                  <a:pt x="36" y="297"/>
                </a:lnTo>
                <a:lnTo>
                  <a:pt x="36" y="362"/>
                </a:lnTo>
                <a:lnTo>
                  <a:pt x="36" y="394"/>
                </a:lnTo>
                <a:lnTo>
                  <a:pt x="36" y="358"/>
                </a:lnTo>
                <a:lnTo>
                  <a:pt x="36" y="534"/>
                </a:lnTo>
                <a:lnTo>
                  <a:pt x="36" y="385"/>
                </a:lnTo>
                <a:lnTo>
                  <a:pt x="39" y="332"/>
                </a:lnTo>
                <a:lnTo>
                  <a:pt x="39" y="388"/>
                </a:lnTo>
                <a:lnTo>
                  <a:pt x="39" y="508"/>
                </a:lnTo>
                <a:lnTo>
                  <a:pt x="39" y="345"/>
                </a:lnTo>
                <a:lnTo>
                  <a:pt x="39" y="443"/>
                </a:lnTo>
                <a:lnTo>
                  <a:pt x="39" y="241"/>
                </a:lnTo>
                <a:lnTo>
                  <a:pt x="43" y="385"/>
                </a:lnTo>
                <a:lnTo>
                  <a:pt x="43" y="287"/>
                </a:lnTo>
                <a:lnTo>
                  <a:pt x="43" y="202"/>
                </a:lnTo>
                <a:lnTo>
                  <a:pt x="43" y="306"/>
                </a:lnTo>
                <a:lnTo>
                  <a:pt x="43" y="358"/>
                </a:lnTo>
                <a:lnTo>
                  <a:pt x="46" y="372"/>
                </a:lnTo>
                <a:lnTo>
                  <a:pt x="46" y="427"/>
                </a:lnTo>
                <a:lnTo>
                  <a:pt x="46" y="300"/>
                </a:lnTo>
                <a:lnTo>
                  <a:pt x="46" y="378"/>
                </a:lnTo>
                <a:lnTo>
                  <a:pt x="46" y="365"/>
                </a:lnTo>
                <a:lnTo>
                  <a:pt x="46" y="368"/>
                </a:lnTo>
                <a:lnTo>
                  <a:pt x="49" y="375"/>
                </a:lnTo>
                <a:lnTo>
                  <a:pt x="49" y="297"/>
                </a:lnTo>
                <a:lnTo>
                  <a:pt x="49" y="225"/>
                </a:lnTo>
                <a:lnTo>
                  <a:pt x="49" y="433"/>
                </a:lnTo>
                <a:lnTo>
                  <a:pt x="49" y="469"/>
                </a:lnTo>
                <a:lnTo>
                  <a:pt x="49" y="407"/>
                </a:lnTo>
                <a:lnTo>
                  <a:pt x="52" y="358"/>
                </a:lnTo>
                <a:lnTo>
                  <a:pt x="52" y="345"/>
                </a:lnTo>
                <a:lnTo>
                  <a:pt x="52" y="417"/>
                </a:lnTo>
                <a:lnTo>
                  <a:pt x="52" y="245"/>
                </a:lnTo>
                <a:lnTo>
                  <a:pt x="52" y="345"/>
                </a:lnTo>
                <a:lnTo>
                  <a:pt x="52" y="222"/>
                </a:lnTo>
                <a:lnTo>
                  <a:pt x="56" y="209"/>
                </a:lnTo>
                <a:lnTo>
                  <a:pt x="56" y="401"/>
                </a:lnTo>
                <a:lnTo>
                  <a:pt x="56" y="329"/>
                </a:lnTo>
                <a:lnTo>
                  <a:pt x="56" y="391"/>
                </a:lnTo>
                <a:lnTo>
                  <a:pt x="56" y="248"/>
                </a:lnTo>
                <a:lnTo>
                  <a:pt x="56" y="332"/>
                </a:lnTo>
                <a:lnTo>
                  <a:pt x="59" y="235"/>
                </a:lnTo>
                <a:lnTo>
                  <a:pt x="59" y="332"/>
                </a:lnTo>
                <a:lnTo>
                  <a:pt x="59" y="466"/>
                </a:lnTo>
                <a:lnTo>
                  <a:pt x="59" y="407"/>
                </a:lnTo>
                <a:lnTo>
                  <a:pt x="59" y="300"/>
                </a:lnTo>
                <a:lnTo>
                  <a:pt x="62" y="170"/>
                </a:lnTo>
                <a:lnTo>
                  <a:pt x="62" y="310"/>
                </a:lnTo>
                <a:lnTo>
                  <a:pt x="62" y="388"/>
                </a:lnTo>
                <a:lnTo>
                  <a:pt x="62" y="456"/>
                </a:lnTo>
                <a:lnTo>
                  <a:pt x="62" y="420"/>
                </a:lnTo>
                <a:lnTo>
                  <a:pt x="62" y="238"/>
                </a:lnTo>
                <a:lnTo>
                  <a:pt x="65" y="274"/>
                </a:lnTo>
                <a:lnTo>
                  <a:pt x="65" y="411"/>
                </a:lnTo>
                <a:lnTo>
                  <a:pt x="65" y="258"/>
                </a:lnTo>
                <a:lnTo>
                  <a:pt x="65" y="284"/>
                </a:lnTo>
                <a:lnTo>
                  <a:pt x="65" y="205"/>
                </a:lnTo>
                <a:lnTo>
                  <a:pt x="65" y="293"/>
                </a:lnTo>
                <a:lnTo>
                  <a:pt x="69" y="284"/>
                </a:lnTo>
                <a:lnTo>
                  <a:pt x="69" y="414"/>
                </a:lnTo>
                <a:lnTo>
                  <a:pt x="69" y="235"/>
                </a:lnTo>
                <a:lnTo>
                  <a:pt x="69" y="254"/>
                </a:lnTo>
                <a:lnTo>
                  <a:pt x="69" y="267"/>
                </a:lnTo>
                <a:lnTo>
                  <a:pt x="69" y="398"/>
                </a:lnTo>
                <a:lnTo>
                  <a:pt x="72" y="463"/>
                </a:lnTo>
                <a:lnTo>
                  <a:pt x="72" y="342"/>
                </a:lnTo>
                <a:lnTo>
                  <a:pt x="72" y="284"/>
                </a:lnTo>
                <a:lnTo>
                  <a:pt x="72" y="261"/>
                </a:lnTo>
                <a:lnTo>
                  <a:pt x="72" y="401"/>
                </a:lnTo>
                <a:lnTo>
                  <a:pt x="75" y="430"/>
                </a:lnTo>
                <a:lnTo>
                  <a:pt x="75" y="160"/>
                </a:lnTo>
                <a:lnTo>
                  <a:pt x="75" y="531"/>
                </a:lnTo>
                <a:lnTo>
                  <a:pt x="75" y="189"/>
                </a:lnTo>
                <a:lnTo>
                  <a:pt x="75" y="160"/>
                </a:lnTo>
                <a:lnTo>
                  <a:pt x="75" y="469"/>
                </a:lnTo>
                <a:lnTo>
                  <a:pt x="78" y="284"/>
                </a:lnTo>
                <a:lnTo>
                  <a:pt x="78" y="192"/>
                </a:lnTo>
                <a:lnTo>
                  <a:pt x="78" y="358"/>
                </a:lnTo>
                <a:lnTo>
                  <a:pt x="78" y="241"/>
                </a:lnTo>
                <a:lnTo>
                  <a:pt x="78" y="248"/>
                </a:lnTo>
                <a:lnTo>
                  <a:pt x="78" y="424"/>
                </a:lnTo>
                <a:lnTo>
                  <a:pt x="82" y="391"/>
                </a:lnTo>
                <a:lnTo>
                  <a:pt x="82" y="254"/>
                </a:lnTo>
                <a:lnTo>
                  <a:pt x="82" y="218"/>
                </a:lnTo>
                <a:lnTo>
                  <a:pt x="82" y="144"/>
                </a:lnTo>
                <a:lnTo>
                  <a:pt x="82" y="254"/>
                </a:lnTo>
                <a:lnTo>
                  <a:pt x="82" y="349"/>
                </a:lnTo>
                <a:lnTo>
                  <a:pt x="85" y="209"/>
                </a:lnTo>
                <a:lnTo>
                  <a:pt x="85" y="385"/>
                </a:lnTo>
                <a:lnTo>
                  <a:pt x="85" y="241"/>
                </a:lnTo>
                <a:lnTo>
                  <a:pt x="85" y="446"/>
                </a:lnTo>
                <a:lnTo>
                  <a:pt x="85" y="391"/>
                </a:lnTo>
                <a:lnTo>
                  <a:pt x="85" y="183"/>
                </a:lnTo>
                <a:lnTo>
                  <a:pt x="88" y="345"/>
                </a:lnTo>
                <a:lnTo>
                  <a:pt x="88" y="192"/>
                </a:lnTo>
                <a:lnTo>
                  <a:pt x="88" y="215"/>
                </a:lnTo>
                <a:lnTo>
                  <a:pt x="88" y="420"/>
                </a:lnTo>
                <a:lnTo>
                  <a:pt x="88" y="313"/>
                </a:lnTo>
                <a:lnTo>
                  <a:pt x="91" y="186"/>
                </a:lnTo>
                <a:lnTo>
                  <a:pt x="91" y="238"/>
                </a:lnTo>
                <a:lnTo>
                  <a:pt x="91" y="339"/>
                </a:lnTo>
                <a:lnTo>
                  <a:pt x="91" y="319"/>
                </a:lnTo>
                <a:lnTo>
                  <a:pt x="91" y="274"/>
                </a:lnTo>
                <a:lnTo>
                  <a:pt x="91" y="280"/>
                </a:lnTo>
                <a:lnTo>
                  <a:pt x="95" y="183"/>
                </a:lnTo>
                <a:lnTo>
                  <a:pt x="95" y="290"/>
                </a:lnTo>
                <a:lnTo>
                  <a:pt x="95" y="271"/>
                </a:lnTo>
                <a:lnTo>
                  <a:pt x="95" y="290"/>
                </a:lnTo>
                <a:lnTo>
                  <a:pt x="95" y="114"/>
                </a:lnTo>
                <a:lnTo>
                  <a:pt x="95" y="118"/>
                </a:lnTo>
                <a:lnTo>
                  <a:pt x="98" y="336"/>
                </a:lnTo>
                <a:lnTo>
                  <a:pt x="98" y="179"/>
                </a:lnTo>
                <a:lnTo>
                  <a:pt x="98" y="336"/>
                </a:lnTo>
                <a:lnTo>
                  <a:pt x="98" y="277"/>
                </a:lnTo>
                <a:lnTo>
                  <a:pt x="98" y="261"/>
                </a:lnTo>
                <a:lnTo>
                  <a:pt x="98" y="218"/>
                </a:lnTo>
                <a:lnTo>
                  <a:pt x="101" y="232"/>
                </a:lnTo>
                <a:lnTo>
                  <a:pt x="101" y="313"/>
                </a:lnTo>
                <a:lnTo>
                  <a:pt x="101" y="196"/>
                </a:lnTo>
                <a:lnTo>
                  <a:pt x="101" y="131"/>
                </a:lnTo>
                <a:lnTo>
                  <a:pt x="101" y="378"/>
                </a:lnTo>
                <a:lnTo>
                  <a:pt x="104" y="345"/>
                </a:lnTo>
                <a:lnTo>
                  <a:pt x="104" y="355"/>
                </a:lnTo>
                <a:lnTo>
                  <a:pt x="104" y="323"/>
                </a:lnTo>
                <a:lnTo>
                  <a:pt x="104" y="267"/>
                </a:lnTo>
                <a:lnTo>
                  <a:pt x="104" y="336"/>
                </a:lnTo>
                <a:lnTo>
                  <a:pt x="104" y="293"/>
                </a:lnTo>
                <a:lnTo>
                  <a:pt x="108" y="215"/>
                </a:lnTo>
                <a:lnTo>
                  <a:pt x="108" y="235"/>
                </a:lnTo>
                <a:lnTo>
                  <a:pt x="108" y="218"/>
                </a:lnTo>
                <a:lnTo>
                  <a:pt x="108" y="303"/>
                </a:lnTo>
                <a:lnTo>
                  <a:pt x="108" y="251"/>
                </a:lnTo>
                <a:lnTo>
                  <a:pt x="108" y="316"/>
                </a:lnTo>
                <a:lnTo>
                  <a:pt x="111" y="248"/>
                </a:lnTo>
                <a:lnTo>
                  <a:pt x="111" y="267"/>
                </a:lnTo>
                <a:lnTo>
                  <a:pt x="111" y="183"/>
                </a:lnTo>
                <a:lnTo>
                  <a:pt x="111" y="238"/>
                </a:lnTo>
                <a:lnTo>
                  <a:pt x="111" y="368"/>
                </a:lnTo>
                <a:lnTo>
                  <a:pt x="111" y="274"/>
                </a:lnTo>
                <a:lnTo>
                  <a:pt x="114" y="303"/>
                </a:lnTo>
                <a:lnTo>
                  <a:pt x="114" y="443"/>
                </a:lnTo>
                <a:lnTo>
                  <a:pt x="114" y="131"/>
                </a:lnTo>
                <a:lnTo>
                  <a:pt x="114" y="238"/>
                </a:lnTo>
                <a:lnTo>
                  <a:pt x="114" y="300"/>
                </a:lnTo>
                <a:lnTo>
                  <a:pt x="117" y="297"/>
                </a:lnTo>
                <a:lnTo>
                  <a:pt x="117" y="235"/>
                </a:lnTo>
                <a:lnTo>
                  <a:pt x="117" y="212"/>
                </a:lnTo>
                <a:lnTo>
                  <a:pt x="117" y="326"/>
                </a:lnTo>
                <a:lnTo>
                  <a:pt x="117" y="316"/>
                </a:lnTo>
                <a:lnTo>
                  <a:pt x="117" y="69"/>
                </a:lnTo>
                <a:lnTo>
                  <a:pt x="121" y="293"/>
                </a:lnTo>
                <a:lnTo>
                  <a:pt x="121" y="264"/>
                </a:lnTo>
                <a:lnTo>
                  <a:pt x="121" y="199"/>
                </a:lnTo>
                <a:lnTo>
                  <a:pt x="121" y="404"/>
                </a:lnTo>
                <a:lnTo>
                  <a:pt x="121" y="205"/>
                </a:lnTo>
                <a:lnTo>
                  <a:pt x="121" y="319"/>
                </a:lnTo>
                <a:lnTo>
                  <a:pt x="124" y="290"/>
                </a:lnTo>
                <a:lnTo>
                  <a:pt x="124" y="293"/>
                </a:lnTo>
                <a:lnTo>
                  <a:pt x="124" y="362"/>
                </a:lnTo>
                <a:lnTo>
                  <a:pt x="124" y="287"/>
                </a:lnTo>
                <a:lnTo>
                  <a:pt x="124" y="166"/>
                </a:lnTo>
                <a:lnTo>
                  <a:pt x="124" y="52"/>
                </a:lnTo>
                <a:lnTo>
                  <a:pt x="127" y="245"/>
                </a:lnTo>
                <a:lnTo>
                  <a:pt x="127" y="176"/>
                </a:lnTo>
                <a:lnTo>
                  <a:pt x="127" y="267"/>
                </a:lnTo>
                <a:lnTo>
                  <a:pt x="127" y="365"/>
                </a:lnTo>
                <a:lnTo>
                  <a:pt x="127" y="378"/>
                </a:lnTo>
                <a:lnTo>
                  <a:pt x="127" y="258"/>
                </a:lnTo>
                <a:lnTo>
                  <a:pt x="130" y="313"/>
                </a:lnTo>
                <a:lnTo>
                  <a:pt x="130" y="225"/>
                </a:lnTo>
                <a:lnTo>
                  <a:pt x="130" y="368"/>
                </a:lnTo>
                <a:lnTo>
                  <a:pt x="130" y="469"/>
                </a:lnTo>
                <a:lnTo>
                  <a:pt x="130" y="326"/>
                </a:lnTo>
                <a:lnTo>
                  <a:pt x="134" y="271"/>
                </a:lnTo>
                <a:lnTo>
                  <a:pt x="134" y="166"/>
                </a:lnTo>
                <a:lnTo>
                  <a:pt x="134" y="124"/>
                </a:lnTo>
                <a:lnTo>
                  <a:pt x="134" y="65"/>
                </a:lnTo>
                <a:lnTo>
                  <a:pt x="134" y="264"/>
                </a:lnTo>
                <a:lnTo>
                  <a:pt x="134" y="313"/>
                </a:lnTo>
                <a:lnTo>
                  <a:pt x="137" y="313"/>
                </a:lnTo>
                <a:lnTo>
                  <a:pt x="137" y="160"/>
                </a:lnTo>
                <a:lnTo>
                  <a:pt x="137" y="232"/>
                </a:lnTo>
                <a:lnTo>
                  <a:pt x="137" y="297"/>
                </a:lnTo>
                <a:lnTo>
                  <a:pt x="137" y="199"/>
                </a:lnTo>
                <a:lnTo>
                  <a:pt x="137" y="251"/>
                </a:lnTo>
                <a:lnTo>
                  <a:pt x="140" y="225"/>
                </a:lnTo>
                <a:lnTo>
                  <a:pt x="140" y="398"/>
                </a:lnTo>
                <a:lnTo>
                  <a:pt x="140" y="274"/>
                </a:lnTo>
                <a:lnTo>
                  <a:pt x="140" y="404"/>
                </a:lnTo>
                <a:lnTo>
                  <a:pt x="140" y="365"/>
                </a:lnTo>
                <a:lnTo>
                  <a:pt x="140" y="166"/>
                </a:lnTo>
                <a:lnTo>
                  <a:pt x="143" y="189"/>
                </a:lnTo>
                <a:lnTo>
                  <a:pt x="143" y="131"/>
                </a:lnTo>
                <a:lnTo>
                  <a:pt x="143" y="274"/>
                </a:lnTo>
                <a:lnTo>
                  <a:pt x="143" y="407"/>
                </a:lnTo>
                <a:lnTo>
                  <a:pt x="143" y="336"/>
                </a:lnTo>
                <a:lnTo>
                  <a:pt x="147" y="329"/>
                </a:lnTo>
                <a:lnTo>
                  <a:pt x="147" y="111"/>
                </a:lnTo>
                <a:lnTo>
                  <a:pt x="147" y="215"/>
                </a:lnTo>
                <a:lnTo>
                  <a:pt x="147" y="293"/>
                </a:lnTo>
                <a:lnTo>
                  <a:pt x="147" y="365"/>
                </a:lnTo>
                <a:lnTo>
                  <a:pt x="147" y="293"/>
                </a:lnTo>
                <a:lnTo>
                  <a:pt x="150" y="186"/>
                </a:lnTo>
                <a:lnTo>
                  <a:pt x="150" y="381"/>
                </a:lnTo>
                <a:lnTo>
                  <a:pt x="150" y="274"/>
                </a:lnTo>
                <a:lnTo>
                  <a:pt x="150" y="394"/>
                </a:lnTo>
                <a:lnTo>
                  <a:pt x="150" y="251"/>
                </a:lnTo>
                <a:lnTo>
                  <a:pt x="150" y="293"/>
                </a:lnTo>
                <a:lnTo>
                  <a:pt x="153" y="316"/>
                </a:lnTo>
                <a:lnTo>
                  <a:pt x="153" y="228"/>
                </a:lnTo>
                <a:lnTo>
                  <a:pt x="153" y="166"/>
                </a:lnTo>
                <a:lnTo>
                  <a:pt x="153" y="111"/>
                </a:lnTo>
                <a:lnTo>
                  <a:pt x="153" y="290"/>
                </a:lnTo>
                <a:lnTo>
                  <a:pt x="153" y="267"/>
                </a:lnTo>
                <a:lnTo>
                  <a:pt x="156" y="222"/>
                </a:lnTo>
                <a:lnTo>
                  <a:pt x="156" y="186"/>
                </a:lnTo>
                <a:lnTo>
                  <a:pt x="156" y="407"/>
                </a:lnTo>
                <a:lnTo>
                  <a:pt x="156" y="306"/>
                </a:lnTo>
                <a:lnTo>
                  <a:pt x="156" y="258"/>
                </a:lnTo>
                <a:lnTo>
                  <a:pt x="156" y="212"/>
                </a:lnTo>
                <a:lnTo>
                  <a:pt x="160" y="358"/>
                </a:lnTo>
                <a:lnTo>
                  <a:pt x="160" y="59"/>
                </a:lnTo>
                <a:lnTo>
                  <a:pt x="160" y="280"/>
                </a:lnTo>
                <a:lnTo>
                  <a:pt x="160" y="186"/>
                </a:lnTo>
                <a:lnTo>
                  <a:pt x="160" y="238"/>
                </a:lnTo>
                <a:lnTo>
                  <a:pt x="163" y="398"/>
                </a:lnTo>
                <a:lnTo>
                  <a:pt x="163" y="375"/>
                </a:lnTo>
                <a:lnTo>
                  <a:pt x="163" y="241"/>
                </a:lnTo>
                <a:lnTo>
                  <a:pt x="163" y="433"/>
                </a:lnTo>
                <a:lnTo>
                  <a:pt x="163" y="189"/>
                </a:lnTo>
                <a:lnTo>
                  <a:pt x="163" y="313"/>
                </a:lnTo>
                <a:lnTo>
                  <a:pt x="166" y="17"/>
                </a:lnTo>
                <a:lnTo>
                  <a:pt x="166" y="336"/>
                </a:lnTo>
                <a:lnTo>
                  <a:pt x="166" y="127"/>
                </a:lnTo>
                <a:lnTo>
                  <a:pt x="166" y="176"/>
                </a:lnTo>
                <a:lnTo>
                  <a:pt x="166" y="78"/>
                </a:lnTo>
                <a:lnTo>
                  <a:pt x="166" y="160"/>
                </a:lnTo>
                <a:lnTo>
                  <a:pt x="170" y="150"/>
                </a:lnTo>
                <a:lnTo>
                  <a:pt x="170" y="232"/>
                </a:lnTo>
                <a:lnTo>
                  <a:pt x="170" y="365"/>
                </a:lnTo>
                <a:lnTo>
                  <a:pt x="170" y="391"/>
                </a:lnTo>
                <a:lnTo>
                  <a:pt x="170" y="424"/>
                </a:lnTo>
                <a:lnTo>
                  <a:pt x="170" y="202"/>
                </a:lnTo>
                <a:lnTo>
                  <a:pt x="173" y="284"/>
                </a:lnTo>
                <a:lnTo>
                  <a:pt x="173" y="352"/>
                </a:lnTo>
                <a:lnTo>
                  <a:pt x="173" y="202"/>
                </a:lnTo>
                <a:lnTo>
                  <a:pt x="173" y="140"/>
                </a:lnTo>
                <a:lnTo>
                  <a:pt x="173" y="157"/>
                </a:lnTo>
                <a:lnTo>
                  <a:pt x="176" y="352"/>
                </a:lnTo>
                <a:lnTo>
                  <a:pt x="176" y="205"/>
                </a:lnTo>
                <a:lnTo>
                  <a:pt x="176" y="222"/>
                </a:lnTo>
                <a:lnTo>
                  <a:pt x="176" y="446"/>
                </a:lnTo>
                <a:lnTo>
                  <a:pt x="176" y="297"/>
                </a:lnTo>
                <a:lnTo>
                  <a:pt x="176" y="300"/>
                </a:lnTo>
                <a:lnTo>
                  <a:pt x="179" y="394"/>
                </a:lnTo>
                <a:lnTo>
                  <a:pt x="179" y="196"/>
                </a:lnTo>
                <a:lnTo>
                  <a:pt x="179" y="232"/>
                </a:lnTo>
                <a:lnTo>
                  <a:pt x="179" y="205"/>
                </a:lnTo>
                <a:lnTo>
                  <a:pt x="179" y="280"/>
                </a:lnTo>
                <a:lnTo>
                  <a:pt x="179" y="375"/>
                </a:lnTo>
                <a:lnTo>
                  <a:pt x="183" y="407"/>
                </a:lnTo>
                <a:lnTo>
                  <a:pt x="183" y="349"/>
                </a:lnTo>
                <a:lnTo>
                  <a:pt x="183" y="342"/>
                </a:lnTo>
                <a:lnTo>
                  <a:pt x="183" y="368"/>
                </a:lnTo>
                <a:lnTo>
                  <a:pt x="183" y="85"/>
                </a:lnTo>
                <a:lnTo>
                  <a:pt x="183" y="459"/>
                </a:lnTo>
                <a:lnTo>
                  <a:pt x="186" y="284"/>
                </a:lnTo>
                <a:lnTo>
                  <a:pt x="186" y="222"/>
                </a:lnTo>
                <a:lnTo>
                  <a:pt x="186" y="365"/>
                </a:lnTo>
                <a:lnTo>
                  <a:pt x="186" y="345"/>
                </a:lnTo>
                <a:lnTo>
                  <a:pt x="186" y="297"/>
                </a:lnTo>
                <a:lnTo>
                  <a:pt x="189" y="254"/>
                </a:lnTo>
                <a:lnTo>
                  <a:pt x="189" y="267"/>
                </a:lnTo>
                <a:lnTo>
                  <a:pt x="189" y="463"/>
                </a:lnTo>
                <a:lnTo>
                  <a:pt x="189" y="427"/>
                </a:lnTo>
                <a:lnTo>
                  <a:pt x="189" y="417"/>
                </a:lnTo>
                <a:lnTo>
                  <a:pt x="189" y="131"/>
                </a:lnTo>
                <a:lnTo>
                  <a:pt x="192" y="329"/>
                </a:lnTo>
                <a:lnTo>
                  <a:pt x="192" y="433"/>
                </a:lnTo>
                <a:lnTo>
                  <a:pt x="192" y="316"/>
                </a:lnTo>
                <a:lnTo>
                  <a:pt x="192" y="245"/>
                </a:lnTo>
                <a:lnTo>
                  <a:pt x="192" y="202"/>
                </a:lnTo>
                <a:lnTo>
                  <a:pt x="192" y="293"/>
                </a:lnTo>
                <a:lnTo>
                  <a:pt x="196" y="212"/>
                </a:lnTo>
                <a:lnTo>
                  <a:pt x="196" y="398"/>
                </a:lnTo>
                <a:lnTo>
                  <a:pt x="196" y="186"/>
                </a:lnTo>
                <a:lnTo>
                  <a:pt x="196" y="261"/>
                </a:lnTo>
                <a:lnTo>
                  <a:pt x="196" y="329"/>
                </a:lnTo>
                <a:lnTo>
                  <a:pt x="196" y="336"/>
                </a:lnTo>
                <a:lnTo>
                  <a:pt x="199" y="297"/>
                </a:lnTo>
                <a:lnTo>
                  <a:pt x="199" y="284"/>
                </a:lnTo>
                <a:lnTo>
                  <a:pt x="199" y="345"/>
                </a:lnTo>
                <a:lnTo>
                  <a:pt x="199" y="508"/>
                </a:lnTo>
                <a:lnTo>
                  <a:pt x="199" y="218"/>
                </a:lnTo>
                <a:lnTo>
                  <a:pt x="199" y="238"/>
                </a:lnTo>
                <a:lnTo>
                  <a:pt x="202" y="271"/>
                </a:lnTo>
                <a:lnTo>
                  <a:pt x="202" y="267"/>
                </a:lnTo>
                <a:lnTo>
                  <a:pt x="202" y="404"/>
                </a:lnTo>
                <a:lnTo>
                  <a:pt x="202" y="352"/>
                </a:lnTo>
                <a:lnTo>
                  <a:pt x="202" y="215"/>
                </a:lnTo>
                <a:lnTo>
                  <a:pt x="205" y="284"/>
                </a:lnTo>
                <a:lnTo>
                  <a:pt x="205" y="160"/>
                </a:lnTo>
                <a:lnTo>
                  <a:pt x="205" y="349"/>
                </a:lnTo>
                <a:lnTo>
                  <a:pt x="205" y="300"/>
                </a:lnTo>
                <a:lnTo>
                  <a:pt x="205" y="459"/>
                </a:lnTo>
                <a:lnTo>
                  <a:pt x="205" y="290"/>
                </a:lnTo>
                <a:lnTo>
                  <a:pt x="209" y="498"/>
                </a:lnTo>
                <a:lnTo>
                  <a:pt x="209" y="251"/>
                </a:lnTo>
                <a:lnTo>
                  <a:pt x="209" y="267"/>
                </a:lnTo>
                <a:lnTo>
                  <a:pt x="209" y="485"/>
                </a:lnTo>
                <a:lnTo>
                  <a:pt x="209" y="329"/>
                </a:lnTo>
                <a:lnTo>
                  <a:pt x="209" y="316"/>
                </a:lnTo>
                <a:lnTo>
                  <a:pt x="212" y="345"/>
                </a:lnTo>
                <a:lnTo>
                  <a:pt x="212" y="251"/>
                </a:lnTo>
                <a:lnTo>
                  <a:pt x="212" y="316"/>
                </a:lnTo>
                <a:lnTo>
                  <a:pt x="212" y="235"/>
                </a:lnTo>
                <a:lnTo>
                  <a:pt x="212" y="147"/>
                </a:lnTo>
                <a:lnTo>
                  <a:pt x="212" y="140"/>
                </a:lnTo>
                <a:lnTo>
                  <a:pt x="215" y="258"/>
                </a:lnTo>
                <a:lnTo>
                  <a:pt x="215" y="349"/>
                </a:lnTo>
                <a:lnTo>
                  <a:pt x="215" y="417"/>
                </a:lnTo>
                <a:lnTo>
                  <a:pt x="215" y="375"/>
                </a:lnTo>
                <a:lnTo>
                  <a:pt x="215" y="238"/>
                </a:lnTo>
                <a:lnTo>
                  <a:pt x="218" y="365"/>
                </a:lnTo>
                <a:lnTo>
                  <a:pt x="218" y="319"/>
                </a:lnTo>
                <a:lnTo>
                  <a:pt x="218" y="205"/>
                </a:lnTo>
                <a:lnTo>
                  <a:pt x="218" y="290"/>
                </a:lnTo>
                <a:lnTo>
                  <a:pt x="218" y="349"/>
                </a:lnTo>
                <a:lnTo>
                  <a:pt x="218" y="277"/>
                </a:lnTo>
                <a:lnTo>
                  <a:pt x="222" y="489"/>
                </a:lnTo>
                <a:lnTo>
                  <a:pt x="222" y="430"/>
                </a:lnTo>
                <a:lnTo>
                  <a:pt x="222" y="332"/>
                </a:lnTo>
                <a:lnTo>
                  <a:pt x="222" y="280"/>
                </a:lnTo>
                <a:lnTo>
                  <a:pt x="222" y="225"/>
                </a:lnTo>
                <a:lnTo>
                  <a:pt x="222" y="498"/>
                </a:lnTo>
                <a:lnTo>
                  <a:pt x="225" y="332"/>
                </a:lnTo>
                <a:lnTo>
                  <a:pt x="225" y="339"/>
                </a:lnTo>
                <a:lnTo>
                  <a:pt x="225" y="310"/>
                </a:lnTo>
                <a:lnTo>
                  <a:pt x="225" y="251"/>
                </a:lnTo>
                <a:lnTo>
                  <a:pt x="225" y="358"/>
                </a:lnTo>
                <a:lnTo>
                  <a:pt x="225" y="209"/>
                </a:lnTo>
                <a:lnTo>
                  <a:pt x="228" y="528"/>
                </a:lnTo>
                <a:lnTo>
                  <a:pt x="228" y="538"/>
                </a:lnTo>
                <a:lnTo>
                  <a:pt x="228" y="466"/>
                </a:lnTo>
                <a:lnTo>
                  <a:pt x="228" y="254"/>
                </a:lnTo>
                <a:lnTo>
                  <a:pt x="228" y="394"/>
                </a:lnTo>
                <a:lnTo>
                  <a:pt x="228" y="238"/>
                </a:lnTo>
                <a:lnTo>
                  <a:pt x="231" y="329"/>
                </a:lnTo>
                <a:lnTo>
                  <a:pt x="231" y="339"/>
                </a:lnTo>
                <a:lnTo>
                  <a:pt x="231" y="362"/>
                </a:lnTo>
                <a:lnTo>
                  <a:pt x="231" y="453"/>
                </a:lnTo>
                <a:lnTo>
                  <a:pt x="231" y="310"/>
                </a:lnTo>
                <a:lnTo>
                  <a:pt x="235" y="505"/>
                </a:lnTo>
                <a:lnTo>
                  <a:pt x="235" y="368"/>
                </a:lnTo>
                <a:lnTo>
                  <a:pt x="235" y="332"/>
                </a:lnTo>
                <a:lnTo>
                  <a:pt x="235" y="326"/>
                </a:lnTo>
                <a:lnTo>
                  <a:pt x="235" y="355"/>
                </a:lnTo>
                <a:lnTo>
                  <a:pt x="235" y="385"/>
                </a:lnTo>
                <a:lnTo>
                  <a:pt x="238" y="414"/>
                </a:lnTo>
                <a:lnTo>
                  <a:pt x="238" y="378"/>
                </a:lnTo>
                <a:lnTo>
                  <a:pt x="238" y="401"/>
                </a:lnTo>
                <a:lnTo>
                  <a:pt x="238" y="378"/>
                </a:lnTo>
                <a:lnTo>
                  <a:pt x="238" y="398"/>
                </a:lnTo>
                <a:lnTo>
                  <a:pt x="238" y="489"/>
                </a:lnTo>
                <a:lnTo>
                  <a:pt x="241" y="479"/>
                </a:lnTo>
                <a:lnTo>
                  <a:pt x="241" y="222"/>
                </a:lnTo>
                <a:lnTo>
                  <a:pt x="241" y="381"/>
                </a:lnTo>
                <a:lnTo>
                  <a:pt x="241" y="440"/>
                </a:lnTo>
                <a:lnTo>
                  <a:pt x="241" y="466"/>
                </a:lnTo>
                <a:lnTo>
                  <a:pt x="241" y="277"/>
                </a:lnTo>
                <a:lnTo>
                  <a:pt x="244" y="358"/>
                </a:lnTo>
                <a:lnTo>
                  <a:pt x="244" y="267"/>
                </a:lnTo>
                <a:lnTo>
                  <a:pt x="244" y="355"/>
                </a:lnTo>
                <a:lnTo>
                  <a:pt x="244" y="469"/>
                </a:lnTo>
                <a:lnTo>
                  <a:pt x="244" y="326"/>
                </a:lnTo>
                <a:lnTo>
                  <a:pt x="248" y="342"/>
                </a:lnTo>
                <a:lnTo>
                  <a:pt x="248" y="463"/>
                </a:lnTo>
                <a:lnTo>
                  <a:pt x="248" y="453"/>
                </a:lnTo>
                <a:lnTo>
                  <a:pt x="248" y="398"/>
                </a:lnTo>
                <a:lnTo>
                  <a:pt x="248" y="443"/>
                </a:lnTo>
                <a:lnTo>
                  <a:pt x="248" y="417"/>
                </a:lnTo>
                <a:lnTo>
                  <a:pt x="251" y="417"/>
                </a:lnTo>
                <a:lnTo>
                  <a:pt x="251" y="528"/>
                </a:lnTo>
                <a:lnTo>
                  <a:pt x="251" y="381"/>
                </a:lnTo>
                <a:lnTo>
                  <a:pt x="251" y="417"/>
                </a:lnTo>
                <a:lnTo>
                  <a:pt x="251" y="355"/>
                </a:lnTo>
                <a:lnTo>
                  <a:pt x="251" y="472"/>
                </a:lnTo>
                <a:lnTo>
                  <a:pt x="254" y="385"/>
                </a:lnTo>
                <a:lnTo>
                  <a:pt x="254" y="430"/>
                </a:lnTo>
                <a:lnTo>
                  <a:pt x="254" y="433"/>
                </a:lnTo>
                <a:lnTo>
                  <a:pt x="254" y="342"/>
                </a:lnTo>
                <a:lnTo>
                  <a:pt x="254" y="372"/>
                </a:lnTo>
                <a:lnTo>
                  <a:pt x="254" y="489"/>
                </a:lnTo>
                <a:lnTo>
                  <a:pt x="257" y="372"/>
                </a:lnTo>
                <a:lnTo>
                  <a:pt x="257" y="498"/>
                </a:lnTo>
                <a:lnTo>
                  <a:pt x="257" y="590"/>
                </a:lnTo>
                <a:lnTo>
                  <a:pt x="257" y="391"/>
                </a:lnTo>
                <a:lnTo>
                  <a:pt x="257" y="358"/>
                </a:lnTo>
                <a:lnTo>
                  <a:pt x="257" y="479"/>
                </a:lnTo>
                <a:lnTo>
                  <a:pt x="261" y="319"/>
                </a:lnTo>
                <a:lnTo>
                  <a:pt x="261" y="297"/>
                </a:lnTo>
                <a:lnTo>
                  <a:pt x="261" y="303"/>
                </a:lnTo>
                <a:lnTo>
                  <a:pt x="261" y="300"/>
                </a:lnTo>
                <a:lnTo>
                  <a:pt x="261" y="430"/>
                </a:lnTo>
                <a:lnTo>
                  <a:pt x="264" y="222"/>
                </a:lnTo>
                <a:lnTo>
                  <a:pt x="264" y="358"/>
                </a:lnTo>
                <a:lnTo>
                  <a:pt x="264" y="459"/>
                </a:lnTo>
                <a:lnTo>
                  <a:pt x="264" y="401"/>
                </a:lnTo>
                <a:lnTo>
                  <a:pt x="264" y="316"/>
                </a:lnTo>
                <a:lnTo>
                  <a:pt x="264" y="290"/>
                </a:lnTo>
                <a:lnTo>
                  <a:pt x="267" y="518"/>
                </a:lnTo>
                <a:lnTo>
                  <a:pt x="267" y="274"/>
                </a:lnTo>
                <a:lnTo>
                  <a:pt x="267" y="313"/>
                </a:lnTo>
                <a:lnTo>
                  <a:pt x="267" y="300"/>
                </a:lnTo>
                <a:lnTo>
                  <a:pt x="267" y="313"/>
                </a:lnTo>
                <a:lnTo>
                  <a:pt x="267" y="303"/>
                </a:lnTo>
                <a:lnTo>
                  <a:pt x="270" y="215"/>
                </a:lnTo>
                <a:lnTo>
                  <a:pt x="270" y="303"/>
                </a:lnTo>
                <a:lnTo>
                  <a:pt x="270" y="453"/>
                </a:lnTo>
                <a:lnTo>
                  <a:pt x="270" y="414"/>
                </a:lnTo>
                <a:lnTo>
                  <a:pt x="270" y="482"/>
                </a:lnTo>
                <a:lnTo>
                  <a:pt x="270" y="293"/>
                </a:lnTo>
                <a:lnTo>
                  <a:pt x="274" y="440"/>
                </a:lnTo>
                <a:lnTo>
                  <a:pt x="274" y="345"/>
                </a:lnTo>
                <a:lnTo>
                  <a:pt x="274" y="433"/>
                </a:lnTo>
                <a:lnTo>
                  <a:pt x="274" y="401"/>
                </a:lnTo>
                <a:lnTo>
                  <a:pt x="274" y="469"/>
                </a:lnTo>
                <a:lnTo>
                  <a:pt x="277" y="241"/>
                </a:lnTo>
                <a:lnTo>
                  <a:pt x="277" y="420"/>
                </a:lnTo>
                <a:lnTo>
                  <a:pt x="277" y="459"/>
                </a:lnTo>
                <a:lnTo>
                  <a:pt x="277" y="512"/>
                </a:lnTo>
                <a:lnTo>
                  <a:pt x="277" y="238"/>
                </a:lnTo>
                <a:lnTo>
                  <a:pt x="277" y="492"/>
                </a:lnTo>
                <a:lnTo>
                  <a:pt x="280" y="547"/>
                </a:lnTo>
                <a:lnTo>
                  <a:pt x="280" y="463"/>
                </a:lnTo>
                <a:lnTo>
                  <a:pt x="280" y="420"/>
                </a:lnTo>
                <a:lnTo>
                  <a:pt x="280" y="505"/>
                </a:lnTo>
                <a:lnTo>
                  <a:pt x="280" y="525"/>
                </a:lnTo>
                <a:lnTo>
                  <a:pt x="280" y="479"/>
                </a:lnTo>
                <a:lnTo>
                  <a:pt x="283" y="336"/>
                </a:lnTo>
                <a:lnTo>
                  <a:pt x="283" y="414"/>
                </a:lnTo>
                <a:lnTo>
                  <a:pt x="283" y="378"/>
                </a:lnTo>
                <a:lnTo>
                  <a:pt x="283" y="407"/>
                </a:lnTo>
                <a:lnTo>
                  <a:pt x="283" y="401"/>
                </a:lnTo>
                <a:lnTo>
                  <a:pt x="287" y="515"/>
                </a:lnTo>
                <a:lnTo>
                  <a:pt x="287" y="580"/>
                </a:lnTo>
                <a:lnTo>
                  <a:pt x="287" y="394"/>
                </a:lnTo>
                <a:lnTo>
                  <a:pt x="287" y="466"/>
                </a:lnTo>
                <a:lnTo>
                  <a:pt x="287" y="437"/>
                </a:lnTo>
                <a:lnTo>
                  <a:pt x="290" y="420"/>
                </a:lnTo>
                <a:lnTo>
                  <a:pt x="290" y="209"/>
                </a:lnTo>
                <a:lnTo>
                  <a:pt x="290" y="443"/>
                </a:lnTo>
                <a:lnTo>
                  <a:pt x="290" y="339"/>
                </a:lnTo>
                <a:lnTo>
                  <a:pt x="290" y="241"/>
                </a:lnTo>
                <a:lnTo>
                  <a:pt x="290" y="508"/>
                </a:lnTo>
                <a:lnTo>
                  <a:pt x="293" y="404"/>
                </a:lnTo>
                <a:lnTo>
                  <a:pt x="293" y="557"/>
                </a:lnTo>
                <a:lnTo>
                  <a:pt x="293" y="336"/>
                </a:lnTo>
                <a:lnTo>
                  <a:pt x="293" y="469"/>
                </a:lnTo>
                <a:lnTo>
                  <a:pt x="293" y="433"/>
                </a:lnTo>
                <a:lnTo>
                  <a:pt x="293" y="254"/>
                </a:lnTo>
                <a:lnTo>
                  <a:pt x="296" y="479"/>
                </a:lnTo>
                <a:lnTo>
                  <a:pt x="296" y="271"/>
                </a:lnTo>
                <a:lnTo>
                  <a:pt x="296" y="459"/>
                </a:lnTo>
                <a:lnTo>
                  <a:pt x="296" y="375"/>
                </a:lnTo>
                <a:lnTo>
                  <a:pt x="296" y="580"/>
                </a:lnTo>
                <a:lnTo>
                  <a:pt x="296" y="479"/>
                </a:lnTo>
                <a:lnTo>
                  <a:pt x="300" y="306"/>
                </a:lnTo>
                <a:lnTo>
                  <a:pt x="300" y="433"/>
                </a:lnTo>
                <a:lnTo>
                  <a:pt x="300" y="372"/>
                </a:lnTo>
                <a:lnTo>
                  <a:pt x="300" y="466"/>
                </a:lnTo>
                <a:lnTo>
                  <a:pt x="300" y="492"/>
                </a:lnTo>
                <a:lnTo>
                  <a:pt x="300" y="505"/>
                </a:lnTo>
                <a:lnTo>
                  <a:pt x="303" y="450"/>
                </a:lnTo>
                <a:lnTo>
                  <a:pt x="303" y="358"/>
                </a:lnTo>
                <a:lnTo>
                  <a:pt x="303" y="476"/>
                </a:lnTo>
                <a:lnTo>
                  <a:pt x="303" y="358"/>
                </a:lnTo>
                <a:lnTo>
                  <a:pt x="303" y="469"/>
                </a:lnTo>
                <a:lnTo>
                  <a:pt x="306" y="453"/>
                </a:lnTo>
                <a:lnTo>
                  <a:pt x="306" y="512"/>
                </a:lnTo>
                <a:lnTo>
                  <a:pt x="306" y="489"/>
                </a:lnTo>
                <a:lnTo>
                  <a:pt x="306" y="398"/>
                </a:lnTo>
                <a:lnTo>
                  <a:pt x="306" y="394"/>
                </a:lnTo>
                <a:lnTo>
                  <a:pt x="306" y="498"/>
                </a:lnTo>
                <a:lnTo>
                  <a:pt x="309" y="450"/>
                </a:lnTo>
                <a:lnTo>
                  <a:pt x="309" y="453"/>
                </a:lnTo>
                <a:lnTo>
                  <a:pt x="309" y="417"/>
                </a:lnTo>
                <a:lnTo>
                  <a:pt x="309" y="505"/>
                </a:lnTo>
                <a:lnTo>
                  <a:pt x="309" y="665"/>
                </a:lnTo>
                <a:lnTo>
                  <a:pt x="309" y="551"/>
                </a:lnTo>
                <a:lnTo>
                  <a:pt x="313" y="616"/>
                </a:lnTo>
                <a:lnTo>
                  <a:pt x="313" y="456"/>
                </a:lnTo>
                <a:lnTo>
                  <a:pt x="313" y="557"/>
                </a:lnTo>
                <a:lnTo>
                  <a:pt x="313" y="401"/>
                </a:lnTo>
                <a:lnTo>
                  <a:pt x="313" y="652"/>
                </a:lnTo>
                <a:lnTo>
                  <a:pt x="313" y="443"/>
                </a:lnTo>
                <a:lnTo>
                  <a:pt x="316" y="482"/>
                </a:lnTo>
                <a:lnTo>
                  <a:pt x="316" y="681"/>
                </a:lnTo>
                <a:lnTo>
                  <a:pt x="316" y="541"/>
                </a:lnTo>
                <a:lnTo>
                  <a:pt x="316" y="463"/>
                </a:lnTo>
                <a:lnTo>
                  <a:pt x="316" y="420"/>
                </a:lnTo>
                <a:lnTo>
                  <a:pt x="319" y="342"/>
                </a:lnTo>
                <a:lnTo>
                  <a:pt x="319" y="544"/>
                </a:lnTo>
                <a:lnTo>
                  <a:pt x="319" y="560"/>
                </a:lnTo>
                <a:lnTo>
                  <a:pt x="319" y="492"/>
                </a:lnTo>
                <a:lnTo>
                  <a:pt x="319" y="391"/>
                </a:lnTo>
                <a:lnTo>
                  <a:pt x="319" y="547"/>
                </a:lnTo>
                <a:lnTo>
                  <a:pt x="322" y="446"/>
                </a:lnTo>
                <a:lnTo>
                  <a:pt x="322" y="456"/>
                </a:lnTo>
                <a:lnTo>
                  <a:pt x="322" y="437"/>
                </a:lnTo>
                <a:lnTo>
                  <a:pt x="322" y="590"/>
                </a:lnTo>
                <a:lnTo>
                  <a:pt x="322" y="459"/>
                </a:lnTo>
                <a:lnTo>
                  <a:pt x="322" y="551"/>
                </a:lnTo>
                <a:lnTo>
                  <a:pt x="326" y="427"/>
                </a:lnTo>
                <a:lnTo>
                  <a:pt x="326" y="459"/>
                </a:lnTo>
                <a:lnTo>
                  <a:pt x="326" y="450"/>
                </a:lnTo>
                <a:lnTo>
                  <a:pt x="326" y="531"/>
                </a:lnTo>
                <a:lnTo>
                  <a:pt x="326" y="407"/>
                </a:lnTo>
                <a:lnTo>
                  <a:pt x="326" y="476"/>
                </a:lnTo>
                <a:lnTo>
                  <a:pt x="329" y="508"/>
                </a:lnTo>
                <a:lnTo>
                  <a:pt x="329" y="642"/>
                </a:lnTo>
                <a:lnTo>
                  <a:pt x="329" y="606"/>
                </a:lnTo>
                <a:lnTo>
                  <a:pt x="329" y="573"/>
                </a:lnTo>
                <a:lnTo>
                  <a:pt x="329" y="625"/>
                </a:lnTo>
                <a:lnTo>
                  <a:pt x="329" y="466"/>
                </a:lnTo>
                <a:lnTo>
                  <a:pt x="332" y="362"/>
                </a:lnTo>
                <a:lnTo>
                  <a:pt x="332" y="534"/>
                </a:lnTo>
                <a:lnTo>
                  <a:pt x="332" y="443"/>
                </a:lnTo>
                <a:lnTo>
                  <a:pt x="332" y="525"/>
                </a:lnTo>
                <a:lnTo>
                  <a:pt x="332" y="404"/>
                </a:lnTo>
                <a:lnTo>
                  <a:pt x="335" y="420"/>
                </a:lnTo>
                <a:lnTo>
                  <a:pt x="335" y="544"/>
                </a:lnTo>
                <a:lnTo>
                  <a:pt x="335" y="606"/>
                </a:lnTo>
                <a:lnTo>
                  <a:pt x="335" y="609"/>
                </a:lnTo>
                <a:lnTo>
                  <a:pt x="335" y="733"/>
                </a:lnTo>
                <a:lnTo>
                  <a:pt x="335" y="606"/>
                </a:lnTo>
                <a:lnTo>
                  <a:pt x="339" y="407"/>
                </a:lnTo>
                <a:lnTo>
                  <a:pt x="339" y="505"/>
                </a:lnTo>
                <a:lnTo>
                  <a:pt x="339" y="765"/>
                </a:lnTo>
                <a:lnTo>
                  <a:pt x="339" y="394"/>
                </a:lnTo>
                <a:lnTo>
                  <a:pt x="339" y="635"/>
                </a:lnTo>
                <a:lnTo>
                  <a:pt x="339" y="596"/>
                </a:lnTo>
                <a:lnTo>
                  <a:pt x="342" y="544"/>
                </a:lnTo>
                <a:lnTo>
                  <a:pt x="342" y="446"/>
                </a:lnTo>
                <a:lnTo>
                  <a:pt x="342" y="573"/>
                </a:lnTo>
                <a:lnTo>
                  <a:pt x="342" y="723"/>
                </a:lnTo>
                <a:lnTo>
                  <a:pt x="342" y="440"/>
                </a:lnTo>
                <a:lnTo>
                  <a:pt x="342" y="525"/>
                </a:lnTo>
                <a:lnTo>
                  <a:pt x="345" y="554"/>
                </a:lnTo>
                <a:lnTo>
                  <a:pt x="345" y="665"/>
                </a:lnTo>
                <a:lnTo>
                  <a:pt x="345" y="577"/>
                </a:lnTo>
                <a:lnTo>
                  <a:pt x="345" y="362"/>
                </a:lnTo>
                <a:lnTo>
                  <a:pt x="345" y="485"/>
                </a:lnTo>
                <a:lnTo>
                  <a:pt x="348" y="531"/>
                </a:lnTo>
                <a:lnTo>
                  <a:pt x="348" y="485"/>
                </a:lnTo>
                <a:lnTo>
                  <a:pt x="348" y="456"/>
                </a:lnTo>
                <a:lnTo>
                  <a:pt x="348" y="391"/>
                </a:lnTo>
                <a:lnTo>
                  <a:pt x="348" y="459"/>
                </a:lnTo>
                <a:lnTo>
                  <a:pt x="348" y="684"/>
                </a:lnTo>
                <a:lnTo>
                  <a:pt x="352" y="580"/>
                </a:lnTo>
                <a:lnTo>
                  <a:pt x="352" y="619"/>
                </a:lnTo>
                <a:lnTo>
                  <a:pt x="352" y="726"/>
                </a:lnTo>
                <a:lnTo>
                  <a:pt x="352" y="570"/>
                </a:lnTo>
                <a:lnTo>
                  <a:pt x="352" y="580"/>
                </a:lnTo>
                <a:lnTo>
                  <a:pt x="352" y="616"/>
                </a:lnTo>
                <a:lnTo>
                  <a:pt x="355" y="645"/>
                </a:lnTo>
                <a:lnTo>
                  <a:pt x="355" y="505"/>
                </a:lnTo>
                <a:lnTo>
                  <a:pt x="355" y="420"/>
                </a:lnTo>
                <a:lnTo>
                  <a:pt x="355" y="534"/>
                </a:lnTo>
                <a:lnTo>
                  <a:pt x="355" y="551"/>
                </a:lnTo>
                <a:lnTo>
                  <a:pt x="355" y="463"/>
                </a:lnTo>
                <a:lnTo>
                  <a:pt x="358" y="498"/>
                </a:lnTo>
                <a:lnTo>
                  <a:pt x="358" y="580"/>
                </a:lnTo>
                <a:lnTo>
                  <a:pt x="358" y="612"/>
                </a:lnTo>
                <a:lnTo>
                  <a:pt x="358" y="482"/>
                </a:lnTo>
                <a:lnTo>
                  <a:pt x="358" y="596"/>
                </a:lnTo>
                <a:lnTo>
                  <a:pt x="361" y="625"/>
                </a:lnTo>
                <a:lnTo>
                  <a:pt x="361" y="749"/>
                </a:lnTo>
                <a:lnTo>
                  <a:pt x="361" y="691"/>
                </a:lnTo>
                <a:lnTo>
                  <a:pt x="361" y="459"/>
                </a:lnTo>
                <a:lnTo>
                  <a:pt x="361" y="570"/>
                </a:lnTo>
                <a:lnTo>
                  <a:pt x="361" y="652"/>
                </a:lnTo>
                <a:lnTo>
                  <a:pt x="365" y="502"/>
                </a:lnTo>
                <a:lnTo>
                  <a:pt x="365" y="430"/>
                </a:lnTo>
                <a:lnTo>
                  <a:pt x="365" y="746"/>
                </a:lnTo>
                <a:lnTo>
                  <a:pt x="365" y="525"/>
                </a:lnTo>
                <a:lnTo>
                  <a:pt x="365" y="482"/>
                </a:lnTo>
                <a:lnTo>
                  <a:pt x="365" y="567"/>
                </a:lnTo>
                <a:lnTo>
                  <a:pt x="368" y="691"/>
                </a:lnTo>
                <a:lnTo>
                  <a:pt x="368" y="433"/>
                </a:lnTo>
                <a:lnTo>
                  <a:pt x="368" y="541"/>
                </a:lnTo>
                <a:lnTo>
                  <a:pt x="368" y="381"/>
                </a:lnTo>
                <a:lnTo>
                  <a:pt x="368" y="417"/>
                </a:lnTo>
                <a:lnTo>
                  <a:pt x="368" y="658"/>
                </a:lnTo>
                <a:lnTo>
                  <a:pt x="371" y="645"/>
                </a:lnTo>
                <a:lnTo>
                  <a:pt x="371" y="547"/>
                </a:lnTo>
                <a:lnTo>
                  <a:pt x="371" y="557"/>
                </a:lnTo>
                <a:lnTo>
                  <a:pt x="371" y="678"/>
                </a:lnTo>
                <a:lnTo>
                  <a:pt x="371" y="590"/>
                </a:lnTo>
                <a:lnTo>
                  <a:pt x="371" y="547"/>
                </a:lnTo>
                <a:lnTo>
                  <a:pt x="375" y="551"/>
                </a:lnTo>
                <a:lnTo>
                  <a:pt x="375" y="420"/>
                </a:lnTo>
                <a:lnTo>
                  <a:pt x="375" y="684"/>
                </a:lnTo>
                <a:lnTo>
                  <a:pt x="375" y="420"/>
                </a:lnTo>
                <a:lnTo>
                  <a:pt x="375" y="684"/>
                </a:lnTo>
                <a:lnTo>
                  <a:pt x="378" y="606"/>
                </a:lnTo>
                <a:lnTo>
                  <a:pt x="378" y="534"/>
                </a:lnTo>
                <a:lnTo>
                  <a:pt x="378" y="498"/>
                </a:lnTo>
                <a:lnTo>
                  <a:pt x="378" y="580"/>
                </a:lnTo>
                <a:lnTo>
                  <a:pt x="378" y="489"/>
                </a:lnTo>
                <a:lnTo>
                  <a:pt x="378" y="782"/>
                </a:lnTo>
                <a:lnTo>
                  <a:pt x="381" y="661"/>
                </a:lnTo>
                <a:lnTo>
                  <a:pt x="381" y="612"/>
                </a:lnTo>
                <a:lnTo>
                  <a:pt x="381" y="599"/>
                </a:lnTo>
                <a:lnTo>
                  <a:pt x="381" y="583"/>
                </a:lnTo>
                <a:lnTo>
                  <a:pt x="381" y="476"/>
                </a:lnTo>
                <a:lnTo>
                  <a:pt x="381" y="459"/>
                </a:lnTo>
                <a:lnTo>
                  <a:pt x="384" y="459"/>
                </a:lnTo>
                <a:lnTo>
                  <a:pt x="384" y="498"/>
                </a:lnTo>
                <a:lnTo>
                  <a:pt x="384" y="687"/>
                </a:lnTo>
                <a:lnTo>
                  <a:pt x="384" y="528"/>
                </a:lnTo>
                <a:lnTo>
                  <a:pt x="384" y="580"/>
                </a:lnTo>
                <a:lnTo>
                  <a:pt x="384" y="639"/>
                </a:lnTo>
                <a:lnTo>
                  <a:pt x="388" y="694"/>
                </a:lnTo>
                <a:lnTo>
                  <a:pt x="388" y="612"/>
                </a:lnTo>
                <a:lnTo>
                  <a:pt x="388" y="551"/>
                </a:lnTo>
                <a:lnTo>
                  <a:pt x="388" y="495"/>
                </a:lnTo>
                <a:lnTo>
                  <a:pt x="388" y="570"/>
                </a:lnTo>
                <a:lnTo>
                  <a:pt x="391" y="661"/>
                </a:lnTo>
                <a:lnTo>
                  <a:pt x="391" y="564"/>
                </a:lnTo>
                <a:lnTo>
                  <a:pt x="391" y="573"/>
                </a:lnTo>
                <a:lnTo>
                  <a:pt x="391" y="512"/>
                </a:lnTo>
                <a:lnTo>
                  <a:pt x="391" y="528"/>
                </a:lnTo>
                <a:lnTo>
                  <a:pt x="391" y="534"/>
                </a:lnTo>
                <a:lnTo>
                  <a:pt x="394" y="684"/>
                </a:lnTo>
                <a:lnTo>
                  <a:pt x="394" y="466"/>
                </a:lnTo>
                <a:lnTo>
                  <a:pt x="394" y="645"/>
                </a:lnTo>
                <a:lnTo>
                  <a:pt x="394" y="505"/>
                </a:lnTo>
                <a:lnTo>
                  <a:pt x="394" y="599"/>
                </a:lnTo>
                <a:lnTo>
                  <a:pt x="394" y="713"/>
                </a:lnTo>
                <a:lnTo>
                  <a:pt x="397" y="625"/>
                </a:lnTo>
                <a:lnTo>
                  <a:pt x="397" y="612"/>
                </a:lnTo>
                <a:lnTo>
                  <a:pt x="397" y="512"/>
                </a:lnTo>
                <a:lnTo>
                  <a:pt x="397" y="583"/>
                </a:lnTo>
                <a:lnTo>
                  <a:pt x="397" y="775"/>
                </a:lnTo>
                <a:lnTo>
                  <a:pt x="397" y="596"/>
                </a:lnTo>
                <a:lnTo>
                  <a:pt x="401" y="495"/>
                </a:lnTo>
                <a:lnTo>
                  <a:pt x="401" y="538"/>
                </a:lnTo>
                <a:lnTo>
                  <a:pt x="401" y="674"/>
                </a:lnTo>
                <a:lnTo>
                  <a:pt x="401" y="564"/>
                </a:lnTo>
                <a:lnTo>
                  <a:pt x="401" y="534"/>
                </a:lnTo>
                <a:lnTo>
                  <a:pt x="401" y="616"/>
                </a:lnTo>
                <a:lnTo>
                  <a:pt x="404" y="580"/>
                </a:lnTo>
                <a:lnTo>
                  <a:pt x="404" y="544"/>
                </a:lnTo>
                <a:lnTo>
                  <a:pt x="404" y="590"/>
                </a:lnTo>
                <a:lnTo>
                  <a:pt x="404" y="752"/>
                </a:lnTo>
                <a:lnTo>
                  <a:pt x="404" y="440"/>
                </a:lnTo>
                <a:lnTo>
                  <a:pt x="407" y="599"/>
                </a:lnTo>
                <a:lnTo>
                  <a:pt x="407" y="583"/>
                </a:lnTo>
                <a:lnTo>
                  <a:pt x="407" y="531"/>
                </a:lnTo>
                <a:lnTo>
                  <a:pt x="407" y="489"/>
                </a:lnTo>
                <a:lnTo>
                  <a:pt x="407" y="723"/>
                </a:lnTo>
                <a:lnTo>
                  <a:pt x="407" y="596"/>
                </a:lnTo>
                <a:lnTo>
                  <a:pt x="410" y="603"/>
                </a:lnTo>
                <a:lnTo>
                  <a:pt x="410" y="681"/>
                </a:lnTo>
                <a:lnTo>
                  <a:pt x="410" y="567"/>
                </a:lnTo>
                <a:lnTo>
                  <a:pt x="410" y="544"/>
                </a:lnTo>
                <a:lnTo>
                  <a:pt x="410" y="596"/>
                </a:lnTo>
                <a:lnTo>
                  <a:pt x="410" y="541"/>
                </a:lnTo>
                <a:lnTo>
                  <a:pt x="414" y="603"/>
                </a:lnTo>
                <a:lnTo>
                  <a:pt x="414" y="544"/>
                </a:lnTo>
                <a:lnTo>
                  <a:pt x="414" y="665"/>
                </a:lnTo>
                <a:lnTo>
                  <a:pt x="414" y="779"/>
                </a:lnTo>
                <a:lnTo>
                  <a:pt x="414" y="557"/>
                </a:lnTo>
                <a:lnTo>
                  <a:pt x="414" y="619"/>
                </a:lnTo>
                <a:lnTo>
                  <a:pt x="417" y="554"/>
                </a:lnTo>
                <a:lnTo>
                  <a:pt x="417" y="557"/>
                </a:lnTo>
                <a:lnTo>
                  <a:pt x="417" y="564"/>
                </a:lnTo>
                <a:lnTo>
                  <a:pt x="417" y="515"/>
                </a:lnTo>
                <a:lnTo>
                  <a:pt x="417" y="622"/>
                </a:lnTo>
                <a:lnTo>
                  <a:pt x="420" y="733"/>
                </a:lnTo>
                <a:lnTo>
                  <a:pt x="420" y="808"/>
                </a:lnTo>
                <a:lnTo>
                  <a:pt x="420" y="531"/>
                </a:lnTo>
                <a:lnTo>
                  <a:pt x="420" y="463"/>
                </a:lnTo>
                <a:lnTo>
                  <a:pt x="420" y="655"/>
                </a:lnTo>
                <a:lnTo>
                  <a:pt x="420" y="609"/>
                </a:lnTo>
                <a:lnTo>
                  <a:pt x="423" y="534"/>
                </a:lnTo>
                <a:lnTo>
                  <a:pt x="423" y="665"/>
                </a:lnTo>
                <a:lnTo>
                  <a:pt x="423" y="599"/>
                </a:lnTo>
                <a:lnTo>
                  <a:pt x="423" y="625"/>
                </a:lnTo>
                <a:lnTo>
                  <a:pt x="423" y="564"/>
                </a:lnTo>
                <a:lnTo>
                  <a:pt x="423" y="476"/>
                </a:lnTo>
                <a:lnTo>
                  <a:pt x="427" y="375"/>
                </a:lnTo>
                <a:lnTo>
                  <a:pt x="427" y="684"/>
                </a:lnTo>
                <a:lnTo>
                  <a:pt x="427" y="632"/>
                </a:lnTo>
                <a:lnTo>
                  <a:pt x="427" y="485"/>
                </a:lnTo>
                <a:lnTo>
                  <a:pt x="427" y="583"/>
                </a:lnTo>
                <a:lnTo>
                  <a:pt x="427" y="577"/>
                </a:lnTo>
                <a:lnTo>
                  <a:pt x="430" y="612"/>
                </a:lnTo>
                <a:lnTo>
                  <a:pt x="430" y="717"/>
                </a:lnTo>
                <a:lnTo>
                  <a:pt x="430" y="564"/>
                </a:lnTo>
                <a:lnTo>
                  <a:pt x="430" y="505"/>
                </a:lnTo>
                <a:lnTo>
                  <a:pt x="430" y="489"/>
                </a:lnTo>
                <a:lnTo>
                  <a:pt x="430" y="492"/>
                </a:lnTo>
                <a:lnTo>
                  <a:pt x="433" y="547"/>
                </a:lnTo>
                <a:lnTo>
                  <a:pt x="433" y="498"/>
                </a:lnTo>
                <a:lnTo>
                  <a:pt x="433" y="463"/>
                </a:lnTo>
                <a:lnTo>
                  <a:pt x="433" y="616"/>
                </a:lnTo>
                <a:lnTo>
                  <a:pt x="433" y="606"/>
                </a:lnTo>
                <a:lnTo>
                  <a:pt x="436" y="349"/>
                </a:lnTo>
                <a:lnTo>
                  <a:pt x="436" y="528"/>
                </a:lnTo>
                <a:lnTo>
                  <a:pt x="436" y="482"/>
                </a:lnTo>
                <a:lnTo>
                  <a:pt x="436" y="557"/>
                </a:lnTo>
                <a:lnTo>
                  <a:pt x="436" y="498"/>
                </a:lnTo>
                <a:lnTo>
                  <a:pt x="436" y="678"/>
                </a:lnTo>
                <a:lnTo>
                  <a:pt x="440" y="671"/>
                </a:lnTo>
                <a:lnTo>
                  <a:pt x="440" y="482"/>
                </a:lnTo>
                <a:lnTo>
                  <a:pt x="440" y="560"/>
                </a:lnTo>
                <a:lnTo>
                  <a:pt x="440" y="482"/>
                </a:lnTo>
                <a:lnTo>
                  <a:pt x="440" y="678"/>
                </a:lnTo>
                <a:lnTo>
                  <a:pt x="440" y="691"/>
                </a:lnTo>
                <a:lnTo>
                  <a:pt x="443" y="668"/>
                </a:lnTo>
                <a:lnTo>
                  <a:pt x="443" y="564"/>
                </a:lnTo>
                <a:lnTo>
                  <a:pt x="443" y="596"/>
                </a:lnTo>
                <a:lnTo>
                  <a:pt x="443" y="544"/>
                </a:lnTo>
                <a:lnTo>
                  <a:pt x="443" y="619"/>
                </a:lnTo>
                <a:lnTo>
                  <a:pt x="443" y="528"/>
                </a:lnTo>
                <a:lnTo>
                  <a:pt x="446" y="564"/>
                </a:lnTo>
                <a:lnTo>
                  <a:pt x="446" y="525"/>
                </a:lnTo>
                <a:lnTo>
                  <a:pt x="446" y="495"/>
                </a:lnTo>
                <a:lnTo>
                  <a:pt x="446" y="717"/>
                </a:lnTo>
                <a:lnTo>
                  <a:pt x="446" y="759"/>
                </a:lnTo>
                <a:lnTo>
                  <a:pt x="449" y="586"/>
                </a:lnTo>
                <a:lnTo>
                  <a:pt x="449" y="446"/>
                </a:lnTo>
                <a:lnTo>
                  <a:pt x="449" y="658"/>
                </a:lnTo>
                <a:lnTo>
                  <a:pt x="449" y="446"/>
                </a:lnTo>
                <a:lnTo>
                  <a:pt x="449" y="687"/>
                </a:lnTo>
                <a:lnTo>
                  <a:pt x="449" y="625"/>
                </a:lnTo>
                <a:lnTo>
                  <a:pt x="453" y="466"/>
                </a:lnTo>
                <a:lnTo>
                  <a:pt x="453" y="720"/>
                </a:lnTo>
                <a:lnTo>
                  <a:pt x="453" y="489"/>
                </a:lnTo>
                <a:lnTo>
                  <a:pt x="453" y="547"/>
                </a:lnTo>
                <a:lnTo>
                  <a:pt x="453" y="557"/>
                </a:lnTo>
                <a:lnTo>
                  <a:pt x="453" y="765"/>
                </a:lnTo>
                <a:lnTo>
                  <a:pt x="456" y="427"/>
                </a:lnTo>
                <a:lnTo>
                  <a:pt x="456" y="625"/>
                </a:lnTo>
                <a:lnTo>
                  <a:pt x="456" y="612"/>
                </a:lnTo>
                <a:lnTo>
                  <a:pt x="456" y="645"/>
                </a:lnTo>
                <a:lnTo>
                  <a:pt x="456" y="694"/>
                </a:lnTo>
                <a:lnTo>
                  <a:pt x="456" y="512"/>
                </a:lnTo>
                <a:lnTo>
                  <a:pt x="459" y="707"/>
                </a:lnTo>
                <a:lnTo>
                  <a:pt x="459" y="590"/>
                </a:lnTo>
                <a:lnTo>
                  <a:pt x="459" y="466"/>
                </a:lnTo>
                <a:lnTo>
                  <a:pt x="459" y="495"/>
                </a:lnTo>
                <a:lnTo>
                  <a:pt x="459" y="678"/>
                </a:lnTo>
                <a:lnTo>
                  <a:pt x="462" y="645"/>
                </a:lnTo>
                <a:lnTo>
                  <a:pt x="462" y="648"/>
                </a:lnTo>
                <a:lnTo>
                  <a:pt x="462" y="674"/>
                </a:lnTo>
                <a:lnTo>
                  <a:pt x="462" y="668"/>
                </a:lnTo>
                <a:lnTo>
                  <a:pt x="462" y="476"/>
                </a:lnTo>
                <a:lnTo>
                  <a:pt x="462" y="717"/>
                </a:lnTo>
                <a:lnTo>
                  <a:pt x="466" y="681"/>
                </a:lnTo>
                <a:lnTo>
                  <a:pt x="466" y="482"/>
                </a:lnTo>
                <a:lnTo>
                  <a:pt x="466" y="518"/>
                </a:lnTo>
                <a:lnTo>
                  <a:pt x="466" y="837"/>
                </a:lnTo>
                <a:lnTo>
                  <a:pt x="466" y="606"/>
                </a:lnTo>
                <a:lnTo>
                  <a:pt x="466" y="453"/>
                </a:lnTo>
                <a:lnTo>
                  <a:pt x="469" y="534"/>
                </a:lnTo>
                <a:lnTo>
                  <a:pt x="469" y="678"/>
                </a:lnTo>
                <a:lnTo>
                  <a:pt x="469" y="593"/>
                </a:lnTo>
                <a:lnTo>
                  <a:pt x="469" y="502"/>
                </a:lnTo>
                <a:lnTo>
                  <a:pt x="469" y="525"/>
                </a:lnTo>
                <a:lnTo>
                  <a:pt x="469" y="505"/>
                </a:lnTo>
                <a:lnTo>
                  <a:pt x="472" y="525"/>
                </a:lnTo>
                <a:lnTo>
                  <a:pt x="472" y="538"/>
                </a:lnTo>
                <a:lnTo>
                  <a:pt x="472" y="661"/>
                </a:lnTo>
                <a:lnTo>
                  <a:pt x="472" y="508"/>
                </a:lnTo>
                <a:lnTo>
                  <a:pt x="472" y="476"/>
                </a:lnTo>
                <a:lnTo>
                  <a:pt x="472" y="622"/>
                </a:lnTo>
                <a:lnTo>
                  <a:pt x="475" y="515"/>
                </a:lnTo>
                <a:lnTo>
                  <a:pt x="475" y="625"/>
                </a:lnTo>
                <a:lnTo>
                  <a:pt x="475" y="479"/>
                </a:lnTo>
                <a:lnTo>
                  <a:pt x="475" y="622"/>
                </a:lnTo>
                <a:lnTo>
                  <a:pt x="475" y="551"/>
                </a:lnTo>
                <a:lnTo>
                  <a:pt x="479" y="424"/>
                </a:lnTo>
                <a:lnTo>
                  <a:pt x="479" y="378"/>
                </a:lnTo>
                <a:lnTo>
                  <a:pt x="479" y="596"/>
                </a:lnTo>
                <a:lnTo>
                  <a:pt x="479" y="606"/>
                </a:lnTo>
                <a:lnTo>
                  <a:pt x="479" y="437"/>
                </a:lnTo>
                <a:lnTo>
                  <a:pt x="479" y="433"/>
                </a:lnTo>
                <a:lnTo>
                  <a:pt x="482" y="485"/>
                </a:lnTo>
                <a:lnTo>
                  <a:pt x="482" y="518"/>
                </a:lnTo>
                <a:lnTo>
                  <a:pt x="482" y="570"/>
                </a:lnTo>
                <a:lnTo>
                  <a:pt x="482" y="502"/>
                </a:lnTo>
                <a:lnTo>
                  <a:pt x="482" y="671"/>
                </a:lnTo>
                <a:lnTo>
                  <a:pt x="482" y="700"/>
                </a:lnTo>
                <a:lnTo>
                  <a:pt x="485" y="700"/>
                </a:lnTo>
                <a:lnTo>
                  <a:pt x="485" y="567"/>
                </a:lnTo>
                <a:lnTo>
                  <a:pt x="485" y="606"/>
                </a:lnTo>
                <a:lnTo>
                  <a:pt x="485" y="593"/>
                </a:lnTo>
                <a:lnTo>
                  <a:pt x="485" y="482"/>
                </a:lnTo>
                <a:lnTo>
                  <a:pt x="485" y="629"/>
                </a:lnTo>
                <a:lnTo>
                  <a:pt x="488" y="635"/>
                </a:lnTo>
                <a:lnTo>
                  <a:pt x="488" y="521"/>
                </a:lnTo>
                <a:lnTo>
                  <a:pt x="488" y="678"/>
                </a:lnTo>
                <a:lnTo>
                  <a:pt x="488" y="538"/>
                </a:lnTo>
                <a:lnTo>
                  <a:pt x="488" y="417"/>
                </a:lnTo>
                <a:lnTo>
                  <a:pt x="492" y="508"/>
                </a:lnTo>
                <a:lnTo>
                  <a:pt x="492" y="505"/>
                </a:lnTo>
                <a:lnTo>
                  <a:pt x="492" y="570"/>
                </a:lnTo>
                <a:lnTo>
                  <a:pt x="492" y="573"/>
                </a:lnTo>
                <a:lnTo>
                  <a:pt x="492" y="590"/>
                </a:lnTo>
                <a:lnTo>
                  <a:pt x="492" y="606"/>
                </a:lnTo>
                <a:lnTo>
                  <a:pt x="495" y="557"/>
                </a:lnTo>
                <a:lnTo>
                  <a:pt x="495" y="489"/>
                </a:lnTo>
                <a:lnTo>
                  <a:pt x="495" y="433"/>
                </a:lnTo>
                <a:lnTo>
                  <a:pt x="495" y="645"/>
                </a:lnTo>
                <a:lnTo>
                  <a:pt x="495" y="525"/>
                </a:lnTo>
                <a:lnTo>
                  <a:pt x="495" y="521"/>
                </a:lnTo>
                <a:lnTo>
                  <a:pt x="498" y="398"/>
                </a:lnTo>
                <a:lnTo>
                  <a:pt x="498" y="440"/>
                </a:lnTo>
                <a:lnTo>
                  <a:pt x="498" y="443"/>
                </a:lnTo>
                <a:lnTo>
                  <a:pt x="498" y="560"/>
                </a:lnTo>
                <a:lnTo>
                  <a:pt x="498" y="443"/>
                </a:lnTo>
                <a:lnTo>
                  <a:pt x="498" y="573"/>
                </a:lnTo>
                <a:lnTo>
                  <a:pt x="501" y="541"/>
                </a:lnTo>
                <a:lnTo>
                  <a:pt x="501" y="414"/>
                </a:lnTo>
                <a:lnTo>
                  <a:pt x="501" y="430"/>
                </a:lnTo>
                <a:lnTo>
                  <a:pt x="501" y="645"/>
                </a:lnTo>
                <a:lnTo>
                  <a:pt x="501" y="580"/>
                </a:lnTo>
                <a:lnTo>
                  <a:pt x="501" y="625"/>
                </a:lnTo>
                <a:lnTo>
                  <a:pt x="505" y="541"/>
                </a:lnTo>
                <a:lnTo>
                  <a:pt x="505" y="726"/>
                </a:lnTo>
                <a:lnTo>
                  <a:pt x="505" y="459"/>
                </a:lnTo>
                <a:lnTo>
                  <a:pt x="505" y="417"/>
                </a:lnTo>
                <a:lnTo>
                  <a:pt x="505" y="541"/>
                </a:lnTo>
                <a:lnTo>
                  <a:pt x="508" y="645"/>
                </a:lnTo>
                <a:lnTo>
                  <a:pt x="508" y="485"/>
                </a:lnTo>
                <a:lnTo>
                  <a:pt x="508" y="541"/>
                </a:lnTo>
                <a:lnTo>
                  <a:pt x="508" y="459"/>
                </a:lnTo>
                <a:lnTo>
                  <a:pt x="508" y="372"/>
                </a:lnTo>
                <a:lnTo>
                  <a:pt x="508" y="674"/>
                </a:lnTo>
                <a:lnTo>
                  <a:pt x="511" y="505"/>
                </a:lnTo>
                <a:lnTo>
                  <a:pt x="511" y="665"/>
                </a:lnTo>
                <a:lnTo>
                  <a:pt x="511" y="746"/>
                </a:lnTo>
                <a:lnTo>
                  <a:pt x="511" y="492"/>
                </a:lnTo>
                <a:lnTo>
                  <a:pt x="511" y="476"/>
                </a:lnTo>
                <a:lnTo>
                  <a:pt x="511" y="736"/>
                </a:lnTo>
                <a:lnTo>
                  <a:pt x="514" y="472"/>
                </a:lnTo>
                <a:lnTo>
                  <a:pt x="514" y="508"/>
                </a:lnTo>
                <a:lnTo>
                  <a:pt x="514" y="489"/>
                </a:lnTo>
                <a:lnTo>
                  <a:pt x="514" y="544"/>
                </a:lnTo>
                <a:lnTo>
                  <a:pt x="514" y="512"/>
                </a:lnTo>
                <a:lnTo>
                  <a:pt x="514" y="469"/>
                </a:lnTo>
                <a:lnTo>
                  <a:pt x="518" y="554"/>
                </a:lnTo>
                <a:lnTo>
                  <a:pt x="518" y="534"/>
                </a:lnTo>
                <a:lnTo>
                  <a:pt x="518" y="440"/>
                </a:lnTo>
                <a:lnTo>
                  <a:pt x="518" y="570"/>
                </a:lnTo>
                <a:lnTo>
                  <a:pt x="518" y="446"/>
                </a:lnTo>
                <a:lnTo>
                  <a:pt x="521" y="414"/>
                </a:lnTo>
                <a:lnTo>
                  <a:pt x="521" y="512"/>
                </a:lnTo>
                <a:lnTo>
                  <a:pt x="521" y="557"/>
                </a:lnTo>
                <a:lnTo>
                  <a:pt x="521" y="710"/>
                </a:lnTo>
                <a:lnTo>
                  <a:pt x="521" y="375"/>
                </a:lnTo>
                <a:lnTo>
                  <a:pt x="521" y="440"/>
                </a:lnTo>
                <a:lnTo>
                  <a:pt x="524" y="420"/>
                </a:lnTo>
                <a:lnTo>
                  <a:pt x="524" y="512"/>
                </a:lnTo>
                <a:lnTo>
                  <a:pt x="524" y="290"/>
                </a:lnTo>
                <a:lnTo>
                  <a:pt x="524" y="515"/>
                </a:lnTo>
                <a:lnTo>
                  <a:pt x="524" y="476"/>
                </a:lnTo>
                <a:lnTo>
                  <a:pt x="524" y="466"/>
                </a:lnTo>
                <a:lnTo>
                  <a:pt x="527" y="414"/>
                </a:lnTo>
                <a:lnTo>
                  <a:pt x="527" y="674"/>
                </a:lnTo>
                <a:lnTo>
                  <a:pt x="527" y="433"/>
                </a:lnTo>
                <a:lnTo>
                  <a:pt x="527" y="622"/>
                </a:lnTo>
                <a:lnTo>
                  <a:pt x="527" y="466"/>
                </a:lnTo>
                <a:lnTo>
                  <a:pt x="527" y="586"/>
                </a:lnTo>
                <a:lnTo>
                  <a:pt x="531" y="564"/>
                </a:lnTo>
                <a:lnTo>
                  <a:pt x="531" y="521"/>
                </a:lnTo>
                <a:lnTo>
                  <a:pt x="531" y="518"/>
                </a:lnTo>
                <a:lnTo>
                  <a:pt x="531" y="577"/>
                </a:lnTo>
                <a:lnTo>
                  <a:pt x="531" y="655"/>
                </a:lnTo>
                <a:lnTo>
                  <a:pt x="534" y="593"/>
                </a:lnTo>
                <a:lnTo>
                  <a:pt x="534" y="339"/>
                </a:lnTo>
                <a:lnTo>
                  <a:pt x="534" y="534"/>
                </a:lnTo>
                <a:lnTo>
                  <a:pt x="534" y="593"/>
                </a:lnTo>
                <a:lnTo>
                  <a:pt x="534" y="466"/>
                </a:lnTo>
                <a:lnTo>
                  <a:pt x="534" y="518"/>
                </a:lnTo>
                <a:lnTo>
                  <a:pt x="537" y="521"/>
                </a:lnTo>
                <a:lnTo>
                  <a:pt x="537" y="541"/>
                </a:lnTo>
                <a:lnTo>
                  <a:pt x="537" y="512"/>
                </a:lnTo>
                <a:lnTo>
                  <a:pt x="537" y="547"/>
                </a:lnTo>
                <a:lnTo>
                  <a:pt x="537" y="476"/>
                </a:lnTo>
                <a:lnTo>
                  <a:pt x="537" y="521"/>
                </a:lnTo>
                <a:lnTo>
                  <a:pt x="540" y="411"/>
                </a:lnTo>
                <a:lnTo>
                  <a:pt x="540" y="508"/>
                </a:lnTo>
                <a:lnTo>
                  <a:pt x="540" y="515"/>
                </a:lnTo>
                <a:lnTo>
                  <a:pt x="540" y="362"/>
                </a:lnTo>
                <a:lnTo>
                  <a:pt x="540" y="450"/>
                </a:lnTo>
                <a:lnTo>
                  <a:pt x="540" y="355"/>
                </a:lnTo>
                <a:lnTo>
                  <a:pt x="544" y="414"/>
                </a:lnTo>
                <a:lnTo>
                  <a:pt x="544" y="658"/>
                </a:lnTo>
                <a:lnTo>
                  <a:pt x="544" y="512"/>
                </a:lnTo>
                <a:lnTo>
                  <a:pt x="544" y="577"/>
                </a:lnTo>
                <a:lnTo>
                  <a:pt x="544" y="515"/>
                </a:lnTo>
                <a:lnTo>
                  <a:pt x="544" y="372"/>
                </a:lnTo>
                <a:lnTo>
                  <a:pt x="547" y="560"/>
                </a:lnTo>
                <a:lnTo>
                  <a:pt x="547" y="404"/>
                </a:lnTo>
                <a:lnTo>
                  <a:pt x="547" y="336"/>
                </a:lnTo>
                <a:lnTo>
                  <a:pt x="547" y="538"/>
                </a:lnTo>
                <a:lnTo>
                  <a:pt x="547" y="512"/>
                </a:lnTo>
                <a:lnTo>
                  <a:pt x="550" y="616"/>
                </a:lnTo>
                <a:lnTo>
                  <a:pt x="550" y="479"/>
                </a:lnTo>
                <a:lnTo>
                  <a:pt x="550" y="424"/>
                </a:lnTo>
                <a:lnTo>
                  <a:pt x="550" y="378"/>
                </a:lnTo>
                <a:lnTo>
                  <a:pt x="550" y="349"/>
                </a:lnTo>
                <a:lnTo>
                  <a:pt x="550" y="326"/>
                </a:lnTo>
                <a:lnTo>
                  <a:pt x="553" y="417"/>
                </a:lnTo>
                <a:lnTo>
                  <a:pt x="553" y="411"/>
                </a:lnTo>
                <a:lnTo>
                  <a:pt x="553" y="391"/>
                </a:lnTo>
                <a:lnTo>
                  <a:pt x="553" y="515"/>
                </a:lnTo>
                <a:lnTo>
                  <a:pt x="553" y="469"/>
                </a:lnTo>
                <a:lnTo>
                  <a:pt x="553" y="479"/>
                </a:lnTo>
                <a:lnTo>
                  <a:pt x="557" y="362"/>
                </a:lnTo>
                <a:lnTo>
                  <a:pt x="557" y="525"/>
                </a:lnTo>
                <a:lnTo>
                  <a:pt x="557" y="381"/>
                </a:lnTo>
                <a:lnTo>
                  <a:pt x="557" y="319"/>
                </a:lnTo>
                <a:lnTo>
                  <a:pt x="557" y="401"/>
                </a:lnTo>
                <a:lnTo>
                  <a:pt x="557" y="424"/>
                </a:lnTo>
                <a:lnTo>
                  <a:pt x="560" y="463"/>
                </a:lnTo>
                <a:lnTo>
                  <a:pt x="560" y="319"/>
                </a:lnTo>
                <a:lnTo>
                  <a:pt x="560" y="290"/>
                </a:lnTo>
                <a:lnTo>
                  <a:pt x="560" y="593"/>
                </a:lnTo>
                <a:lnTo>
                  <a:pt x="560" y="437"/>
                </a:lnTo>
                <a:lnTo>
                  <a:pt x="563" y="355"/>
                </a:lnTo>
                <a:lnTo>
                  <a:pt x="563" y="238"/>
                </a:lnTo>
                <a:lnTo>
                  <a:pt x="563" y="508"/>
                </a:lnTo>
                <a:lnTo>
                  <a:pt x="563" y="469"/>
                </a:lnTo>
                <a:lnTo>
                  <a:pt x="563" y="459"/>
                </a:lnTo>
                <a:lnTo>
                  <a:pt x="563" y="456"/>
                </a:lnTo>
                <a:lnTo>
                  <a:pt x="567" y="622"/>
                </a:lnTo>
                <a:lnTo>
                  <a:pt x="567" y="472"/>
                </a:lnTo>
                <a:lnTo>
                  <a:pt x="567" y="476"/>
                </a:lnTo>
                <a:lnTo>
                  <a:pt x="567" y="557"/>
                </a:lnTo>
                <a:lnTo>
                  <a:pt x="567" y="472"/>
                </a:lnTo>
                <a:lnTo>
                  <a:pt x="567" y="482"/>
                </a:lnTo>
                <a:lnTo>
                  <a:pt x="570" y="515"/>
                </a:lnTo>
                <a:lnTo>
                  <a:pt x="570" y="440"/>
                </a:lnTo>
                <a:lnTo>
                  <a:pt x="570" y="329"/>
                </a:lnTo>
                <a:lnTo>
                  <a:pt x="570" y="342"/>
                </a:lnTo>
                <a:lnTo>
                  <a:pt x="570" y="433"/>
                </a:lnTo>
                <a:lnTo>
                  <a:pt x="570" y="417"/>
                </a:lnTo>
                <a:lnTo>
                  <a:pt x="573" y="222"/>
                </a:lnTo>
                <a:lnTo>
                  <a:pt x="573" y="407"/>
                </a:lnTo>
                <a:lnTo>
                  <a:pt x="573" y="271"/>
                </a:lnTo>
                <a:lnTo>
                  <a:pt x="573" y="430"/>
                </a:lnTo>
                <a:lnTo>
                  <a:pt x="573" y="388"/>
                </a:lnTo>
                <a:lnTo>
                  <a:pt x="573" y="372"/>
                </a:lnTo>
                <a:lnTo>
                  <a:pt x="576" y="420"/>
                </a:lnTo>
                <a:lnTo>
                  <a:pt x="576" y="264"/>
                </a:lnTo>
                <a:lnTo>
                  <a:pt x="576" y="534"/>
                </a:lnTo>
                <a:lnTo>
                  <a:pt x="576" y="300"/>
                </a:lnTo>
                <a:lnTo>
                  <a:pt x="576" y="424"/>
                </a:lnTo>
                <a:lnTo>
                  <a:pt x="580" y="622"/>
                </a:lnTo>
                <a:lnTo>
                  <a:pt x="580" y="401"/>
                </a:lnTo>
                <a:lnTo>
                  <a:pt x="580" y="472"/>
                </a:lnTo>
                <a:lnTo>
                  <a:pt x="580" y="391"/>
                </a:lnTo>
                <a:lnTo>
                  <a:pt x="580" y="482"/>
                </a:lnTo>
                <a:lnTo>
                  <a:pt x="580" y="404"/>
                </a:lnTo>
                <a:lnTo>
                  <a:pt x="583" y="424"/>
                </a:lnTo>
                <a:lnTo>
                  <a:pt x="583" y="381"/>
                </a:lnTo>
                <a:lnTo>
                  <a:pt x="583" y="443"/>
                </a:lnTo>
                <a:lnTo>
                  <a:pt x="583" y="345"/>
                </a:lnTo>
                <a:lnTo>
                  <a:pt x="583" y="394"/>
                </a:lnTo>
                <a:lnTo>
                  <a:pt x="583" y="492"/>
                </a:lnTo>
                <a:lnTo>
                  <a:pt x="586" y="440"/>
                </a:lnTo>
                <a:lnTo>
                  <a:pt x="586" y="280"/>
                </a:lnTo>
                <a:lnTo>
                  <a:pt x="586" y="345"/>
                </a:lnTo>
                <a:lnTo>
                  <a:pt x="586" y="401"/>
                </a:lnTo>
                <a:lnTo>
                  <a:pt x="586" y="404"/>
                </a:lnTo>
                <a:lnTo>
                  <a:pt x="586" y="323"/>
                </a:lnTo>
                <a:lnTo>
                  <a:pt x="589" y="326"/>
                </a:lnTo>
                <a:lnTo>
                  <a:pt x="589" y="332"/>
                </a:lnTo>
                <a:lnTo>
                  <a:pt x="589" y="482"/>
                </a:lnTo>
                <a:lnTo>
                  <a:pt x="589" y="414"/>
                </a:lnTo>
                <a:lnTo>
                  <a:pt x="589" y="479"/>
                </a:lnTo>
                <a:lnTo>
                  <a:pt x="593" y="378"/>
                </a:lnTo>
                <a:lnTo>
                  <a:pt x="593" y="381"/>
                </a:lnTo>
                <a:lnTo>
                  <a:pt x="593" y="577"/>
                </a:lnTo>
                <a:lnTo>
                  <a:pt x="593" y="365"/>
                </a:lnTo>
                <a:lnTo>
                  <a:pt x="593" y="394"/>
                </a:lnTo>
                <a:lnTo>
                  <a:pt x="593" y="349"/>
                </a:lnTo>
                <a:lnTo>
                  <a:pt x="596" y="388"/>
                </a:lnTo>
                <a:lnTo>
                  <a:pt x="596" y="290"/>
                </a:lnTo>
                <a:lnTo>
                  <a:pt x="596" y="476"/>
                </a:lnTo>
                <a:lnTo>
                  <a:pt x="596" y="420"/>
                </a:lnTo>
                <a:lnTo>
                  <a:pt x="596" y="336"/>
                </a:lnTo>
                <a:lnTo>
                  <a:pt x="599" y="368"/>
                </a:lnTo>
                <a:lnTo>
                  <a:pt x="599" y="404"/>
                </a:lnTo>
                <a:lnTo>
                  <a:pt x="599" y="489"/>
                </a:lnTo>
                <a:lnTo>
                  <a:pt x="599" y="417"/>
                </a:lnTo>
                <a:lnTo>
                  <a:pt x="599" y="502"/>
                </a:lnTo>
                <a:lnTo>
                  <a:pt x="599" y="349"/>
                </a:lnTo>
                <a:lnTo>
                  <a:pt x="602" y="459"/>
                </a:lnTo>
                <a:lnTo>
                  <a:pt x="602" y="352"/>
                </a:lnTo>
                <a:lnTo>
                  <a:pt x="602" y="378"/>
                </a:lnTo>
                <a:lnTo>
                  <a:pt x="602" y="391"/>
                </a:lnTo>
                <a:lnTo>
                  <a:pt x="602" y="505"/>
                </a:lnTo>
                <a:lnTo>
                  <a:pt x="602" y="329"/>
                </a:lnTo>
                <a:lnTo>
                  <a:pt x="606" y="505"/>
                </a:lnTo>
                <a:lnTo>
                  <a:pt x="606" y="414"/>
                </a:lnTo>
                <a:lnTo>
                  <a:pt x="606" y="564"/>
                </a:lnTo>
                <a:lnTo>
                  <a:pt x="606" y="459"/>
                </a:lnTo>
                <a:lnTo>
                  <a:pt x="606" y="482"/>
                </a:lnTo>
                <a:lnTo>
                  <a:pt x="609" y="398"/>
                </a:lnTo>
                <a:lnTo>
                  <a:pt x="609" y="463"/>
                </a:lnTo>
                <a:lnTo>
                  <a:pt x="609" y="345"/>
                </a:lnTo>
                <a:lnTo>
                  <a:pt x="609" y="316"/>
                </a:lnTo>
                <a:lnTo>
                  <a:pt x="609" y="329"/>
                </a:lnTo>
                <a:lnTo>
                  <a:pt x="609" y="342"/>
                </a:lnTo>
                <a:lnTo>
                  <a:pt x="612" y="339"/>
                </a:lnTo>
                <a:lnTo>
                  <a:pt x="612" y="297"/>
                </a:lnTo>
                <a:lnTo>
                  <a:pt x="612" y="306"/>
                </a:lnTo>
                <a:lnTo>
                  <a:pt x="612" y="391"/>
                </a:lnTo>
                <a:lnTo>
                  <a:pt x="612" y="316"/>
                </a:lnTo>
                <a:lnTo>
                  <a:pt x="612" y="277"/>
                </a:lnTo>
                <a:lnTo>
                  <a:pt x="615" y="411"/>
                </a:lnTo>
                <a:lnTo>
                  <a:pt x="615" y="440"/>
                </a:lnTo>
                <a:lnTo>
                  <a:pt x="615" y="271"/>
                </a:lnTo>
                <a:lnTo>
                  <a:pt x="615" y="381"/>
                </a:lnTo>
                <a:lnTo>
                  <a:pt x="615" y="261"/>
                </a:lnTo>
                <a:lnTo>
                  <a:pt x="615" y="310"/>
                </a:lnTo>
                <a:lnTo>
                  <a:pt x="619" y="280"/>
                </a:lnTo>
                <a:lnTo>
                  <a:pt x="619" y="381"/>
                </a:lnTo>
                <a:lnTo>
                  <a:pt x="619" y="264"/>
                </a:lnTo>
                <a:lnTo>
                  <a:pt x="619" y="417"/>
                </a:lnTo>
                <a:lnTo>
                  <a:pt x="619" y="531"/>
                </a:lnTo>
                <a:lnTo>
                  <a:pt x="622" y="303"/>
                </a:lnTo>
                <a:lnTo>
                  <a:pt x="622" y="332"/>
                </a:lnTo>
                <a:lnTo>
                  <a:pt x="622" y="290"/>
                </a:lnTo>
                <a:lnTo>
                  <a:pt x="622" y="215"/>
                </a:lnTo>
                <a:lnTo>
                  <a:pt x="622" y="463"/>
                </a:lnTo>
                <a:lnTo>
                  <a:pt x="622" y="290"/>
                </a:lnTo>
                <a:lnTo>
                  <a:pt x="625" y="515"/>
                </a:lnTo>
                <a:lnTo>
                  <a:pt x="625" y="274"/>
                </a:lnTo>
                <a:lnTo>
                  <a:pt x="625" y="303"/>
                </a:lnTo>
                <a:lnTo>
                  <a:pt x="625" y="218"/>
                </a:lnTo>
                <a:lnTo>
                  <a:pt x="625" y="414"/>
                </a:lnTo>
                <a:lnTo>
                  <a:pt x="625" y="329"/>
                </a:lnTo>
                <a:lnTo>
                  <a:pt x="628" y="365"/>
                </a:lnTo>
                <a:lnTo>
                  <a:pt x="628" y="280"/>
                </a:lnTo>
                <a:lnTo>
                  <a:pt x="628" y="228"/>
                </a:lnTo>
                <a:lnTo>
                  <a:pt x="628" y="254"/>
                </a:lnTo>
                <a:lnTo>
                  <a:pt x="628" y="401"/>
                </a:lnTo>
                <a:lnTo>
                  <a:pt x="628" y="225"/>
                </a:lnTo>
                <a:lnTo>
                  <a:pt x="632" y="368"/>
                </a:lnTo>
                <a:lnTo>
                  <a:pt x="632" y="189"/>
                </a:lnTo>
                <a:lnTo>
                  <a:pt x="632" y="245"/>
                </a:lnTo>
                <a:lnTo>
                  <a:pt x="632" y="525"/>
                </a:lnTo>
                <a:lnTo>
                  <a:pt x="632" y="424"/>
                </a:lnTo>
                <a:lnTo>
                  <a:pt x="635" y="147"/>
                </a:lnTo>
                <a:lnTo>
                  <a:pt x="635" y="264"/>
                </a:lnTo>
                <a:lnTo>
                  <a:pt x="635" y="332"/>
                </a:lnTo>
                <a:lnTo>
                  <a:pt x="635" y="258"/>
                </a:lnTo>
                <a:lnTo>
                  <a:pt x="635" y="261"/>
                </a:lnTo>
                <a:lnTo>
                  <a:pt x="635" y="251"/>
                </a:lnTo>
                <a:lnTo>
                  <a:pt x="638" y="345"/>
                </a:lnTo>
                <a:lnTo>
                  <a:pt x="638" y="218"/>
                </a:lnTo>
                <a:lnTo>
                  <a:pt x="638" y="264"/>
                </a:lnTo>
                <a:lnTo>
                  <a:pt x="638" y="215"/>
                </a:lnTo>
                <a:lnTo>
                  <a:pt x="638" y="407"/>
                </a:lnTo>
                <a:lnTo>
                  <a:pt x="638" y="365"/>
                </a:lnTo>
                <a:lnTo>
                  <a:pt x="641" y="332"/>
                </a:lnTo>
                <a:lnTo>
                  <a:pt x="641" y="394"/>
                </a:lnTo>
                <a:lnTo>
                  <a:pt x="641" y="319"/>
                </a:lnTo>
                <a:lnTo>
                  <a:pt x="641" y="316"/>
                </a:lnTo>
                <a:lnTo>
                  <a:pt x="641" y="401"/>
                </a:lnTo>
                <a:lnTo>
                  <a:pt x="641" y="414"/>
                </a:lnTo>
                <a:lnTo>
                  <a:pt x="645" y="329"/>
                </a:lnTo>
                <a:lnTo>
                  <a:pt x="645" y="290"/>
                </a:lnTo>
                <a:lnTo>
                  <a:pt x="645" y="199"/>
                </a:lnTo>
                <a:lnTo>
                  <a:pt x="645" y="241"/>
                </a:lnTo>
                <a:lnTo>
                  <a:pt x="645" y="300"/>
                </a:lnTo>
                <a:lnTo>
                  <a:pt x="645" y="362"/>
                </a:lnTo>
                <a:lnTo>
                  <a:pt x="648" y="297"/>
                </a:lnTo>
                <a:lnTo>
                  <a:pt x="648" y="398"/>
                </a:lnTo>
                <a:lnTo>
                  <a:pt x="648" y="274"/>
                </a:lnTo>
                <a:lnTo>
                  <a:pt x="648" y="186"/>
                </a:lnTo>
                <a:lnTo>
                  <a:pt x="648" y="349"/>
                </a:lnTo>
                <a:lnTo>
                  <a:pt x="651" y="267"/>
                </a:lnTo>
                <a:lnTo>
                  <a:pt x="651" y="251"/>
                </a:lnTo>
                <a:lnTo>
                  <a:pt x="651" y="284"/>
                </a:lnTo>
                <a:lnTo>
                  <a:pt x="651" y="280"/>
                </a:lnTo>
                <a:lnTo>
                  <a:pt x="651" y="349"/>
                </a:lnTo>
                <a:lnTo>
                  <a:pt x="651" y="544"/>
                </a:lnTo>
                <a:lnTo>
                  <a:pt x="654" y="297"/>
                </a:lnTo>
                <a:lnTo>
                  <a:pt x="654" y="205"/>
                </a:lnTo>
                <a:lnTo>
                  <a:pt x="654" y="362"/>
                </a:lnTo>
                <a:lnTo>
                  <a:pt x="654" y="342"/>
                </a:lnTo>
                <a:lnTo>
                  <a:pt x="654" y="205"/>
                </a:lnTo>
                <a:lnTo>
                  <a:pt x="654" y="472"/>
                </a:lnTo>
                <a:lnTo>
                  <a:pt x="658" y="417"/>
                </a:lnTo>
                <a:lnTo>
                  <a:pt x="658" y="137"/>
                </a:lnTo>
                <a:lnTo>
                  <a:pt x="658" y="241"/>
                </a:lnTo>
                <a:lnTo>
                  <a:pt x="658" y="394"/>
                </a:lnTo>
                <a:lnTo>
                  <a:pt x="658" y="303"/>
                </a:lnTo>
                <a:lnTo>
                  <a:pt x="658" y="388"/>
                </a:lnTo>
                <a:lnTo>
                  <a:pt x="661" y="385"/>
                </a:lnTo>
                <a:lnTo>
                  <a:pt x="661" y="205"/>
                </a:lnTo>
                <a:lnTo>
                  <a:pt x="661" y="166"/>
                </a:lnTo>
                <a:lnTo>
                  <a:pt x="661" y="326"/>
                </a:lnTo>
                <a:lnTo>
                  <a:pt x="661" y="140"/>
                </a:lnTo>
                <a:lnTo>
                  <a:pt x="664" y="235"/>
                </a:lnTo>
                <a:lnTo>
                  <a:pt x="664" y="391"/>
                </a:lnTo>
                <a:lnTo>
                  <a:pt x="664" y="362"/>
                </a:lnTo>
                <a:lnTo>
                  <a:pt x="664" y="144"/>
                </a:lnTo>
                <a:lnTo>
                  <a:pt x="664" y="189"/>
                </a:lnTo>
                <a:lnTo>
                  <a:pt x="664" y="404"/>
                </a:lnTo>
                <a:lnTo>
                  <a:pt x="667" y="192"/>
                </a:lnTo>
                <a:lnTo>
                  <a:pt x="667" y="287"/>
                </a:lnTo>
                <a:lnTo>
                  <a:pt x="667" y="339"/>
                </a:lnTo>
                <a:lnTo>
                  <a:pt x="667" y="212"/>
                </a:lnTo>
                <a:lnTo>
                  <a:pt x="667" y="225"/>
                </a:lnTo>
                <a:lnTo>
                  <a:pt x="667" y="505"/>
                </a:lnTo>
                <a:lnTo>
                  <a:pt x="671" y="222"/>
                </a:lnTo>
                <a:lnTo>
                  <a:pt x="671" y="176"/>
                </a:lnTo>
                <a:lnTo>
                  <a:pt x="671" y="297"/>
                </a:lnTo>
                <a:lnTo>
                  <a:pt x="671" y="336"/>
                </a:lnTo>
                <a:lnTo>
                  <a:pt x="671" y="358"/>
                </a:lnTo>
                <a:lnTo>
                  <a:pt x="671" y="437"/>
                </a:lnTo>
                <a:lnTo>
                  <a:pt x="674" y="326"/>
                </a:lnTo>
                <a:lnTo>
                  <a:pt x="674" y="332"/>
                </a:lnTo>
                <a:lnTo>
                  <a:pt x="674" y="179"/>
                </a:lnTo>
                <a:lnTo>
                  <a:pt x="674" y="150"/>
                </a:lnTo>
                <a:lnTo>
                  <a:pt x="674" y="202"/>
                </a:lnTo>
                <a:lnTo>
                  <a:pt x="674" y="280"/>
                </a:lnTo>
                <a:lnTo>
                  <a:pt x="677" y="251"/>
                </a:lnTo>
                <a:lnTo>
                  <a:pt x="677" y="228"/>
                </a:lnTo>
                <a:lnTo>
                  <a:pt x="677" y="258"/>
                </a:lnTo>
                <a:lnTo>
                  <a:pt x="677" y="398"/>
                </a:lnTo>
                <a:lnTo>
                  <a:pt x="677" y="293"/>
                </a:lnTo>
                <a:lnTo>
                  <a:pt x="680" y="280"/>
                </a:lnTo>
                <a:lnTo>
                  <a:pt x="680" y="319"/>
                </a:lnTo>
                <a:lnTo>
                  <a:pt x="680" y="297"/>
                </a:lnTo>
                <a:lnTo>
                  <a:pt x="680" y="137"/>
                </a:lnTo>
                <a:lnTo>
                  <a:pt x="680" y="248"/>
                </a:lnTo>
                <a:lnTo>
                  <a:pt x="680" y="300"/>
                </a:lnTo>
                <a:lnTo>
                  <a:pt x="684" y="212"/>
                </a:lnTo>
                <a:lnTo>
                  <a:pt x="684" y="209"/>
                </a:lnTo>
                <a:lnTo>
                  <a:pt x="684" y="192"/>
                </a:lnTo>
                <a:lnTo>
                  <a:pt x="684" y="111"/>
                </a:lnTo>
                <a:lnTo>
                  <a:pt x="684" y="271"/>
                </a:lnTo>
                <a:lnTo>
                  <a:pt x="684" y="345"/>
                </a:lnTo>
                <a:lnTo>
                  <a:pt x="687" y="336"/>
                </a:lnTo>
                <a:lnTo>
                  <a:pt x="687" y="222"/>
                </a:lnTo>
                <a:lnTo>
                  <a:pt x="687" y="287"/>
                </a:lnTo>
                <a:lnTo>
                  <a:pt x="687" y="264"/>
                </a:lnTo>
                <a:lnTo>
                  <a:pt x="687" y="381"/>
                </a:lnTo>
                <a:lnTo>
                  <a:pt x="687" y="368"/>
                </a:lnTo>
                <a:lnTo>
                  <a:pt x="690" y="0"/>
                </a:lnTo>
                <a:lnTo>
                  <a:pt x="690" y="280"/>
                </a:lnTo>
                <a:lnTo>
                  <a:pt x="690" y="144"/>
                </a:lnTo>
                <a:lnTo>
                  <a:pt x="690" y="202"/>
                </a:lnTo>
                <a:lnTo>
                  <a:pt x="690" y="238"/>
                </a:lnTo>
                <a:lnTo>
                  <a:pt x="693" y="293"/>
                </a:lnTo>
                <a:lnTo>
                  <a:pt x="693" y="205"/>
                </a:lnTo>
                <a:lnTo>
                  <a:pt x="693" y="225"/>
                </a:lnTo>
                <a:lnTo>
                  <a:pt x="693" y="284"/>
                </a:lnTo>
                <a:lnTo>
                  <a:pt x="693" y="212"/>
                </a:lnTo>
                <a:lnTo>
                  <a:pt x="693" y="284"/>
                </a:lnTo>
                <a:lnTo>
                  <a:pt x="697" y="326"/>
                </a:lnTo>
                <a:lnTo>
                  <a:pt x="697" y="394"/>
                </a:lnTo>
                <a:lnTo>
                  <a:pt x="697" y="232"/>
                </a:lnTo>
                <a:lnTo>
                  <a:pt x="697" y="300"/>
                </a:lnTo>
                <a:lnTo>
                  <a:pt x="697" y="313"/>
                </a:lnTo>
                <a:lnTo>
                  <a:pt x="697" y="238"/>
                </a:lnTo>
                <a:lnTo>
                  <a:pt x="700" y="326"/>
                </a:lnTo>
                <a:lnTo>
                  <a:pt x="700" y="248"/>
                </a:lnTo>
                <a:lnTo>
                  <a:pt x="700" y="466"/>
                </a:lnTo>
                <a:lnTo>
                  <a:pt x="700" y="284"/>
                </a:lnTo>
                <a:lnTo>
                  <a:pt x="700" y="163"/>
                </a:lnTo>
                <a:lnTo>
                  <a:pt x="700" y="202"/>
                </a:lnTo>
                <a:lnTo>
                  <a:pt x="703" y="196"/>
                </a:lnTo>
                <a:lnTo>
                  <a:pt x="703" y="189"/>
                </a:lnTo>
                <a:lnTo>
                  <a:pt x="703" y="196"/>
                </a:lnTo>
                <a:lnTo>
                  <a:pt x="703" y="332"/>
                </a:lnTo>
                <a:lnTo>
                  <a:pt x="703" y="215"/>
                </a:lnTo>
                <a:lnTo>
                  <a:pt x="706" y="160"/>
                </a:lnTo>
                <a:lnTo>
                  <a:pt x="706" y="232"/>
                </a:lnTo>
                <a:lnTo>
                  <a:pt x="706" y="280"/>
                </a:lnTo>
                <a:lnTo>
                  <a:pt x="706" y="290"/>
                </a:lnTo>
                <a:lnTo>
                  <a:pt x="706" y="326"/>
                </a:lnTo>
                <a:lnTo>
                  <a:pt x="710" y="430"/>
                </a:lnTo>
                <a:lnTo>
                  <a:pt x="710" y="306"/>
                </a:lnTo>
                <a:lnTo>
                  <a:pt x="710" y="121"/>
                </a:lnTo>
                <a:lnTo>
                  <a:pt x="710" y="137"/>
                </a:lnTo>
                <a:lnTo>
                  <a:pt x="710" y="310"/>
                </a:lnTo>
                <a:lnTo>
                  <a:pt x="710" y="271"/>
                </a:lnTo>
                <a:lnTo>
                  <a:pt x="713" y="264"/>
                </a:lnTo>
                <a:lnTo>
                  <a:pt x="713" y="140"/>
                </a:lnTo>
                <a:lnTo>
                  <a:pt x="713" y="404"/>
                </a:lnTo>
                <a:lnTo>
                  <a:pt x="713" y="401"/>
                </a:lnTo>
                <a:lnTo>
                  <a:pt x="713" y="388"/>
                </a:lnTo>
                <a:lnTo>
                  <a:pt x="713" y="179"/>
                </a:lnTo>
                <a:lnTo>
                  <a:pt x="716" y="368"/>
                </a:lnTo>
                <a:lnTo>
                  <a:pt x="716" y="88"/>
                </a:lnTo>
                <a:lnTo>
                  <a:pt x="716" y="332"/>
                </a:lnTo>
                <a:lnTo>
                  <a:pt x="716" y="336"/>
                </a:lnTo>
                <a:lnTo>
                  <a:pt x="716" y="251"/>
                </a:lnTo>
                <a:lnTo>
                  <a:pt x="716" y="205"/>
                </a:lnTo>
                <a:lnTo>
                  <a:pt x="719" y="310"/>
                </a:lnTo>
                <a:lnTo>
                  <a:pt x="719" y="326"/>
                </a:lnTo>
                <a:lnTo>
                  <a:pt x="719" y="212"/>
                </a:lnTo>
                <a:lnTo>
                  <a:pt x="719" y="284"/>
                </a:lnTo>
                <a:lnTo>
                  <a:pt x="719" y="228"/>
                </a:lnTo>
                <a:lnTo>
                  <a:pt x="723" y="303"/>
                </a:lnTo>
                <a:lnTo>
                  <a:pt x="723" y="95"/>
                </a:lnTo>
                <a:lnTo>
                  <a:pt x="723" y="49"/>
                </a:lnTo>
                <a:lnTo>
                  <a:pt x="723" y="332"/>
                </a:lnTo>
                <a:lnTo>
                  <a:pt x="723" y="212"/>
                </a:lnTo>
                <a:lnTo>
                  <a:pt x="723" y="391"/>
                </a:lnTo>
                <a:lnTo>
                  <a:pt x="726" y="13"/>
                </a:lnTo>
                <a:lnTo>
                  <a:pt x="726" y="261"/>
                </a:lnTo>
                <a:lnTo>
                  <a:pt x="726" y="339"/>
                </a:lnTo>
                <a:lnTo>
                  <a:pt x="726" y="153"/>
                </a:lnTo>
                <a:lnTo>
                  <a:pt x="726" y="313"/>
                </a:lnTo>
                <a:lnTo>
                  <a:pt x="726" y="176"/>
                </a:lnTo>
                <a:lnTo>
                  <a:pt x="729" y="319"/>
                </a:lnTo>
                <a:lnTo>
                  <a:pt x="729" y="407"/>
                </a:lnTo>
                <a:lnTo>
                  <a:pt x="729" y="235"/>
                </a:lnTo>
                <a:lnTo>
                  <a:pt x="729" y="212"/>
                </a:lnTo>
                <a:lnTo>
                  <a:pt x="729" y="209"/>
                </a:lnTo>
                <a:lnTo>
                  <a:pt x="729" y="228"/>
                </a:lnTo>
                <a:lnTo>
                  <a:pt x="732" y="186"/>
                </a:lnTo>
                <a:lnTo>
                  <a:pt x="732" y="248"/>
                </a:lnTo>
                <a:lnTo>
                  <a:pt x="732" y="290"/>
                </a:lnTo>
                <a:lnTo>
                  <a:pt x="732" y="205"/>
                </a:lnTo>
                <a:lnTo>
                  <a:pt x="732" y="306"/>
                </a:lnTo>
                <a:lnTo>
                  <a:pt x="736" y="267"/>
                </a:lnTo>
                <a:lnTo>
                  <a:pt x="736" y="179"/>
                </a:lnTo>
                <a:lnTo>
                  <a:pt x="736" y="313"/>
                </a:lnTo>
                <a:lnTo>
                  <a:pt x="736" y="352"/>
                </a:lnTo>
                <a:lnTo>
                  <a:pt x="736" y="114"/>
                </a:lnTo>
                <a:lnTo>
                  <a:pt x="736" y="355"/>
                </a:lnTo>
                <a:lnTo>
                  <a:pt x="739" y="245"/>
                </a:lnTo>
                <a:lnTo>
                  <a:pt x="739" y="443"/>
                </a:lnTo>
                <a:lnTo>
                  <a:pt x="739" y="472"/>
                </a:lnTo>
                <a:lnTo>
                  <a:pt x="739" y="241"/>
                </a:lnTo>
                <a:lnTo>
                  <a:pt x="739" y="349"/>
                </a:lnTo>
                <a:lnTo>
                  <a:pt x="739" y="284"/>
                </a:lnTo>
                <a:lnTo>
                  <a:pt x="742" y="293"/>
                </a:lnTo>
                <a:lnTo>
                  <a:pt x="742" y="131"/>
                </a:lnTo>
                <a:lnTo>
                  <a:pt x="742" y="306"/>
                </a:lnTo>
                <a:lnTo>
                  <a:pt x="742" y="365"/>
                </a:lnTo>
                <a:lnTo>
                  <a:pt x="742" y="293"/>
                </a:lnTo>
                <a:lnTo>
                  <a:pt x="742" y="407"/>
                </a:lnTo>
                <a:lnTo>
                  <a:pt x="745" y="261"/>
                </a:lnTo>
                <a:lnTo>
                  <a:pt x="745" y="241"/>
                </a:lnTo>
                <a:lnTo>
                  <a:pt x="745" y="388"/>
                </a:lnTo>
                <a:lnTo>
                  <a:pt x="745" y="372"/>
                </a:lnTo>
                <a:lnTo>
                  <a:pt x="745" y="137"/>
                </a:lnTo>
                <a:lnTo>
                  <a:pt x="745" y="131"/>
                </a:lnTo>
                <a:lnTo>
                  <a:pt x="749" y="218"/>
                </a:lnTo>
                <a:lnTo>
                  <a:pt x="749" y="381"/>
                </a:lnTo>
                <a:lnTo>
                  <a:pt x="749" y="349"/>
                </a:lnTo>
                <a:lnTo>
                  <a:pt x="749" y="521"/>
                </a:lnTo>
                <a:lnTo>
                  <a:pt x="749" y="339"/>
                </a:lnTo>
                <a:lnTo>
                  <a:pt x="752" y="300"/>
                </a:lnTo>
                <a:lnTo>
                  <a:pt x="752" y="414"/>
                </a:lnTo>
                <a:lnTo>
                  <a:pt x="752" y="140"/>
                </a:lnTo>
                <a:lnTo>
                  <a:pt x="752" y="153"/>
                </a:lnTo>
                <a:lnTo>
                  <a:pt x="752" y="284"/>
                </a:lnTo>
                <a:lnTo>
                  <a:pt x="752" y="287"/>
                </a:lnTo>
                <a:lnTo>
                  <a:pt x="755" y="118"/>
                </a:lnTo>
                <a:lnTo>
                  <a:pt x="755" y="287"/>
                </a:lnTo>
                <a:lnTo>
                  <a:pt x="755" y="336"/>
                </a:lnTo>
                <a:lnTo>
                  <a:pt x="755" y="437"/>
                </a:lnTo>
                <a:lnTo>
                  <a:pt x="755" y="290"/>
                </a:lnTo>
                <a:lnTo>
                  <a:pt x="755" y="323"/>
                </a:lnTo>
                <a:lnTo>
                  <a:pt x="758" y="554"/>
                </a:lnTo>
                <a:lnTo>
                  <a:pt x="758" y="368"/>
                </a:lnTo>
                <a:lnTo>
                  <a:pt x="758" y="466"/>
                </a:lnTo>
                <a:lnTo>
                  <a:pt x="758" y="531"/>
                </a:lnTo>
                <a:lnTo>
                  <a:pt x="758" y="222"/>
                </a:lnTo>
                <a:lnTo>
                  <a:pt x="758" y="297"/>
                </a:lnTo>
                <a:lnTo>
                  <a:pt x="762" y="192"/>
                </a:lnTo>
                <a:lnTo>
                  <a:pt x="762" y="342"/>
                </a:lnTo>
                <a:lnTo>
                  <a:pt x="762" y="414"/>
                </a:lnTo>
                <a:lnTo>
                  <a:pt x="762" y="394"/>
                </a:lnTo>
                <a:lnTo>
                  <a:pt x="762" y="375"/>
                </a:lnTo>
                <a:lnTo>
                  <a:pt x="765" y="183"/>
                </a:lnTo>
                <a:lnTo>
                  <a:pt x="765" y="378"/>
                </a:lnTo>
                <a:lnTo>
                  <a:pt x="765" y="225"/>
                </a:lnTo>
                <a:lnTo>
                  <a:pt x="765" y="277"/>
                </a:lnTo>
                <a:lnTo>
                  <a:pt x="765" y="218"/>
                </a:lnTo>
                <a:lnTo>
                  <a:pt x="768" y="183"/>
                </a:lnTo>
                <a:lnTo>
                  <a:pt x="768" y="424"/>
                </a:lnTo>
                <a:lnTo>
                  <a:pt x="768" y="407"/>
                </a:lnTo>
                <a:lnTo>
                  <a:pt x="768" y="212"/>
                </a:lnTo>
                <a:lnTo>
                  <a:pt x="768" y="417"/>
                </a:lnTo>
                <a:lnTo>
                  <a:pt x="768" y="264"/>
                </a:lnTo>
                <a:lnTo>
                  <a:pt x="772" y="427"/>
                </a:lnTo>
                <a:lnTo>
                  <a:pt x="772" y="179"/>
                </a:lnTo>
                <a:lnTo>
                  <a:pt x="772" y="280"/>
                </a:lnTo>
                <a:lnTo>
                  <a:pt x="772" y="313"/>
                </a:lnTo>
                <a:lnTo>
                  <a:pt x="772" y="472"/>
                </a:lnTo>
                <a:lnTo>
                  <a:pt x="772" y="264"/>
                </a:lnTo>
                <a:lnTo>
                  <a:pt x="775" y="352"/>
                </a:lnTo>
                <a:lnTo>
                  <a:pt x="775" y="463"/>
                </a:lnTo>
                <a:lnTo>
                  <a:pt x="775" y="280"/>
                </a:lnTo>
                <a:lnTo>
                  <a:pt x="775" y="293"/>
                </a:lnTo>
                <a:lnTo>
                  <a:pt x="775" y="538"/>
                </a:lnTo>
                <a:lnTo>
                  <a:pt x="775" y="427"/>
                </a:lnTo>
                <a:lnTo>
                  <a:pt x="778" y="290"/>
                </a:lnTo>
                <a:lnTo>
                  <a:pt x="778" y="319"/>
                </a:lnTo>
                <a:lnTo>
                  <a:pt x="778" y="404"/>
                </a:lnTo>
                <a:lnTo>
                  <a:pt x="778" y="362"/>
                </a:lnTo>
                <a:lnTo>
                  <a:pt x="778" y="245"/>
                </a:lnTo>
                <a:lnTo>
                  <a:pt x="781" y="433"/>
                </a:lnTo>
                <a:lnTo>
                  <a:pt x="781" y="326"/>
                </a:lnTo>
                <a:lnTo>
                  <a:pt x="781" y="482"/>
                </a:lnTo>
                <a:lnTo>
                  <a:pt x="781" y="218"/>
                </a:lnTo>
                <a:lnTo>
                  <a:pt x="781" y="232"/>
                </a:lnTo>
                <a:lnTo>
                  <a:pt x="781" y="372"/>
                </a:lnTo>
                <a:lnTo>
                  <a:pt x="785" y="319"/>
                </a:lnTo>
                <a:lnTo>
                  <a:pt x="785" y="336"/>
                </a:lnTo>
                <a:lnTo>
                  <a:pt x="785" y="404"/>
                </a:lnTo>
                <a:lnTo>
                  <a:pt x="785" y="271"/>
                </a:lnTo>
                <a:lnTo>
                  <a:pt x="785" y="280"/>
                </a:lnTo>
                <a:lnTo>
                  <a:pt x="785" y="267"/>
                </a:lnTo>
                <a:lnTo>
                  <a:pt x="788" y="407"/>
                </a:lnTo>
                <a:lnTo>
                  <a:pt x="788" y="368"/>
                </a:lnTo>
                <a:lnTo>
                  <a:pt x="788" y="313"/>
                </a:lnTo>
                <a:lnTo>
                  <a:pt x="788" y="258"/>
                </a:lnTo>
                <a:lnTo>
                  <a:pt x="788" y="238"/>
                </a:lnTo>
                <a:lnTo>
                  <a:pt x="788" y="293"/>
                </a:lnTo>
                <a:lnTo>
                  <a:pt x="791" y="186"/>
                </a:lnTo>
                <a:lnTo>
                  <a:pt x="791" y="303"/>
                </a:lnTo>
                <a:lnTo>
                  <a:pt x="791" y="342"/>
                </a:lnTo>
                <a:lnTo>
                  <a:pt x="791" y="388"/>
                </a:lnTo>
                <a:lnTo>
                  <a:pt x="791" y="342"/>
                </a:lnTo>
                <a:lnTo>
                  <a:pt x="794" y="264"/>
                </a:lnTo>
                <a:lnTo>
                  <a:pt x="794" y="339"/>
                </a:lnTo>
                <a:lnTo>
                  <a:pt x="794" y="358"/>
                </a:lnTo>
                <a:lnTo>
                  <a:pt x="794" y="394"/>
                </a:lnTo>
                <a:lnTo>
                  <a:pt x="794" y="284"/>
                </a:lnTo>
                <a:lnTo>
                  <a:pt x="794" y="196"/>
                </a:lnTo>
                <a:lnTo>
                  <a:pt x="798" y="518"/>
                </a:lnTo>
                <a:lnTo>
                  <a:pt x="798" y="349"/>
                </a:lnTo>
                <a:lnTo>
                  <a:pt x="798" y="482"/>
                </a:lnTo>
                <a:lnTo>
                  <a:pt x="798" y="251"/>
                </a:lnTo>
                <a:lnTo>
                  <a:pt x="798" y="310"/>
                </a:lnTo>
                <a:lnTo>
                  <a:pt x="798" y="284"/>
                </a:lnTo>
                <a:lnTo>
                  <a:pt x="801" y="297"/>
                </a:lnTo>
                <a:lnTo>
                  <a:pt x="801" y="261"/>
                </a:lnTo>
                <a:lnTo>
                  <a:pt x="801" y="385"/>
                </a:lnTo>
                <a:lnTo>
                  <a:pt x="801" y="417"/>
                </a:lnTo>
                <a:lnTo>
                  <a:pt x="801" y="323"/>
                </a:lnTo>
                <a:lnTo>
                  <a:pt x="801" y="225"/>
                </a:lnTo>
                <a:lnTo>
                  <a:pt x="804" y="372"/>
                </a:lnTo>
                <a:lnTo>
                  <a:pt x="804" y="385"/>
                </a:lnTo>
                <a:lnTo>
                  <a:pt x="804" y="339"/>
                </a:lnTo>
                <a:lnTo>
                  <a:pt x="804" y="222"/>
                </a:lnTo>
                <a:lnTo>
                  <a:pt x="804" y="339"/>
                </a:lnTo>
                <a:lnTo>
                  <a:pt x="807" y="443"/>
                </a:lnTo>
                <a:lnTo>
                  <a:pt x="807" y="368"/>
                </a:lnTo>
                <a:lnTo>
                  <a:pt x="807" y="300"/>
                </a:lnTo>
                <a:lnTo>
                  <a:pt x="807" y="349"/>
                </a:lnTo>
                <a:lnTo>
                  <a:pt x="807" y="319"/>
                </a:lnTo>
                <a:lnTo>
                  <a:pt x="807" y="430"/>
                </a:lnTo>
                <a:lnTo>
                  <a:pt x="811" y="388"/>
                </a:lnTo>
                <a:lnTo>
                  <a:pt x="811" y="258"/>
                </a:lnTo>
                <a:lnTo>
                  <a:pt x="811" y="323"/>
                </a:lnTo>
                <a:lnTo>
                  <a:pt x="811" y="326"/>
                </a:lnTo>
                <a:lnTo>
                  <a:pt x="811" y="306"/>
                </a:lnTo>
                <a:lnTo>
                  <a:pt x="811" y="284"/>
                </a:lnTo>
                <a:lnTo>
                  <a:pt x="814" y="372"/>
                </a:lnTo>
                <a:lnTo>
                  <a:pt x="814" y="472"/>
                </a:lnTo>
                <a:lnTo>
                  <a:pt x="814" y="349"/>
                </a:lnTo>
                <a:lnTo>
                  <a:pt x="814" y="232"/>
                </a:lnTo>
                <a:lnTo>
                  <a:pt x="814" y="479"/>
                </a:lnTo>
                <a:lnTo>
                  <a:pt x="814" y="111"/>
                </a:lnTo>
                <a:lnTo>
                  <a:pt x="817" y="222"/>
                </a:lnTo>
                <a:lnTo>
                  <a:pt x="817" y="209"/>
                </a:lnTo>
                <a:lnTo>
                  <a:pt x="817" y="372"/>
                </a:lnTo>
                <a:lnTo>
                  <a:pt x="817" y="407"/>
                </a:lnTo>
                <a:lnTo>
                  <a:pt x="817" y="336"/>
                </a:lnTo>
                <a:lnTo>
                  <a:pt x="817" y="560"/>
                </a:lnTo>
                <a:lnTo>
                  <a:pt x="820" y="492"/>
                </a:lnTo>
                <a:lnTo>
                  <a:pt x="820" y="479"/>
                </a:lnTo>
                <a:lnTo>
                  <a:pt x="820" y="398"/>
                </a:lnTo>
                <a:lnTo>
                  <a:pt x="820" y="489"/>
                </a:lnTo>
                <a:lnTo>
                  <a:pt x="820" y="407"/>
                </a:lnTo>
                <a:lnTo>
                  <a:pt x="824" y="381"/>
                </a:lnTo>
                <a:lnTo>
                  <a:pt x="824" y="375"/>
                </a:lnTo>
                <a:lnTo>
                  <a:pt x="824" y="339"/>
                </a:lnTo>
                <a:lnTo>
                  <a:pt x="824" y="498"/>
                </a:lnTo>
                <a:lnTo>
                  <a:pt x="824" y="375"/>
                </a:lnTo>
                <a:lnTo>
                  <a:pt x="824" y="378"/>
                </a:lnTo>
                <a:lnTo>
                  <a:pt x="827" y="385"/>
                </a:lnTo>
                <a:lnTo>
                  <a:pt x="827" y="466"/>
                </a:lnTo>
                <a:lnTo>
                  <a:pt x="827" y="385"/>
                </a:lnTo>
                <a:lnTo>
                  <a:pt x="827" y="437"/>
                </a:lnTo>
                <a:lnTo>
                  <a:pt x="827" y="417"/>
                </a:lnTo>
                <a:lnTo>
                  <a:pt x="827" y="381"/>
                </a:lnTo>
                <a:lnTo>
                  <a:pt x="830" y="427"/>
                </a:lnTo>
                <a:lnTo>
                  <a:pt x="830" y="290"/>
                </a:lnTo>
                <a:lnTo>
                  <a:pt x="830" y="437"/>
                </a:lnTo>
                <a:lnTo>
                  <a:pt x="830" y="280"/>
                </a:lnTo>
                <a:lnTo>
                  <a:pt x="830" y="453"/>
                </a:lnTo>
                <a:lnTo>
                  <a:pt x="830" y="355"/>
                </a:lnTo>
                <a:lnTo>
                  <a:pt x="833" y="280"/>
                </a:lnTo>
                <a:lnTo>
                  <a:pt x="833" y="391"/>
                </a:lnTo>
                <a:lnTo>
                  <a:pt x="833" y="388"/>
                </a:lnTo>
                <a:lnTo>
                  <a:pt x="833" y="306"/>
                </a:lnTo>
                <a:lnTo>
                  <a:pt x="833" y="407"/>
                </a:lnTo>
                <a:lnTo>
                  <a:pt x="837" y="388"/>
                </a:lnTo>
                <a:lnTo>
                  <a:pt x="837" y="534"/>
                </a:lnTo>
                <a:lnTo>
                  <a:pt x="837" y="352"/>
                </a:lnTo>
                <a:lnTo>
                  <a:pt x="837" y="245"/>
                </a:lnTo>
                <a:lnTo>
                  <a:pt x="837" y="329"/>
                </a:lnTo>
                <a:lnTo>
                  <a:pt x="837" y="365"/>
                </a:lnTo>
                <a:lnTo>
                  <a:pt x="840" y="498"/>
                </a:lnTo>
                <a:lnTo>
                  <a:pt x="840" y="430"/>
                </a:lnTo>
                <a:lnTo>
                  <a:pt x="840" y="414"/>
                </a:lnTo>
                <a:lnTo>
                  <a:pt x="840" y="622"/>
                </a:lnTo>
                <a:lnTo>
                  <a:pt x="840" y="368"/>
                </a:lnTo>
                <a:lnTo>
                  <a:pt x="840" y="232"/>
                </a:lnTo>
                <a:lnTo>
                  <a:pt x="843" y="414"/>
                </a:lnTo>
                <a:lnTo>
                  <a:pt x="843" y="596"/>
                </a:lnTo>
                <a:lnTo>
                  <a:pt x="843" y="557"/>
                </a:lnTo>
                <a:lnTo>
                  <a:pt x="843" y="456"/>
                </a:lnTo>
                <a:lnTo>
                  <a:pt x="843" y="577"/>
                </a:lnTo>
                <a:lnTo>
                  <a:pt x="843" y="349"/>
                </a:lnTo>
                <a:lnTo>
                  <a:pt x="846" y="385"/>
                </a:lnTo>
                <a:lnTo>
                  <a:pt x="846" y="482"/>
                </a:lnTo>
                <a:lnTo>
                  <a:pt x="846" y="339"/>
                </a:lnTo>
                <a:lnTo>
                  <a:pt x="846" y="401"/>
                </a:lnTo>
                <a:lnTo>
                  <a:pt x="846" y="453"/>
                </a:lnTo>
                <a:lnTo>
                  <a:pt x="846" y="495"/>
                </a:lnTo>
                <a:lnTo>
                  <a:pt x="850" y="495"/>
                </a:lnTo>
                <a:lnTo>
                  <a:pt x="850" y="472"/>
                </a:lnTo>
                <a:lnTo>
                  <a:pt x="850" y="319"/>
                </a:lnTo>
                <a:lnTo>
                  <a:pt x="850" y="622"/>
                </a:lnTo>
                <a:lnTo>
                  <a:pt x="850" y="411"/>
                </a:lnTo>
                <a:lnTo>
                  <a:pt x="853" y="332"/>
                </a:lnTo>
                <a:lnTo>
                  <a:pt x="853" y="547"/>
                </a:lnTo>
                <a:lnTo>
                  <a:pt x="853" y="489"/>
                </a:lnTo>
                <a:lnTo>
                  <a:pt x="853" y="404"/>
                </a:lnTo>
                <a:lnTo>
                  <a:pt x="853" y="323"/>
                </a:lnTo>
                <a:lnTo>
                  <a:pt x="853" y="218"/>
                </a:lnTo>
                <a:lnTo>
                  <a:pt x="856" y="479"/>
                </a:lnTo>
                <a:lnTo>
                  <a:pt x="856" y="362"/>
                </a:lnTo>
                <a:lnTo>
                  <a:pt x="856" y="485"/>
                </a:lnTo>
                <a:lnTo>
                  <a:pt x="856" y="531"/>
                </a:lnTo>
                <a:lnTo>
                  <a:pt x="856" y="336"/>
                </a:lnTo>
                <a:lnTo>
                  <a:pt x="856" y="385"/>
                </a:lnTo>
                <a:lnTo>
                  <a:pt x="859" y="466"/>
                </a:lnTo>
                <a:lnTo>
                  <a:pt x="859" y="606"/>
                </a:lnTo>
                <a:lnTo>
                  <a:pt x="859" y="329"/>
                </a:lnTo>
                <a:lnTo>
                  <a:pt x="859" y="466"/>
                </a:lnTo>
                <a:lnTo>
                  <a:pt x="859" y="313"/>
                </a:lnTo>
                <a:lnTo>
                  <a:pt x="859" y="430"/>
                </a:lnTo>
                <a:lnTo>
                  <a:pt x="863" y="489"/>
                </a:lnTo>
                <a:lnTo>
                  <a:pt x="863" y="212"/>
                </a:lnTo>
                <a:lnTo>
                  <a:pt x="863" y="398"/>
                </a:lnTo>
                <a:lnTo>
                  <a:pt x="863" y="404"/>
                </a:lnTo>
                <a:lnTo>
                  <a:pt x="863" y="567"/>
                </a:lnTo>
                <a:lnTo>
                  <a:pt x="866" y="437"/>
                </a:lnTo>
                <a:lnTo>
                  <a:pt x="866" y="414"/>
                </a:lnTo>
                <a:lnTo>
                  <a:pt x="866" y="645"/>
                </a:lnTo>
                <a:lnTo>
                  <a:pt x="866" y="586"/>
                </a:lnTo>
                <a:lnTo>
                  <a:pt x="866" y="580"/>
                </a:lnTo>
                <a:lnTo>
                  <a:pt x="866" y="485"/>
                </a:lnTo>
                <a:lnTo>
                  <a:pt x="869" y="508"/>
                </a:lnTo>
                <a:lnTo>
                  <a:pt x="869" y="411"/>
                </a:lnTo>
                <a:lnTo>
                  <a:pt x="869" y="433"/>
                </a:lnTo>
                <a:lnTo>
                  <a:pt x="869" y="531"/>
                </a:lnTo>
                <a:lnTo>
                  <a:pt x="869" y="450"/>
                </a:lnTo>
                <a:lnTo>
                  <a:pt x="869" y="586"/>
                </a:lnTo>
                <a:lnTo>
                  <a:pt x="872" y="642"/>
                </a:lnTo>
                <a:lnTo>
                  <a:pt x="872" y="469"/>
                </a:lnTo>
                <a:lnTo>
                  <a:pt x="872" y="489"/>
                </a:lnTo>
                <a:lnTo>
                  <a:pt x="872" y="329"/>
                </a:lnTo>
                <a:lnTo>
                  <a:pt x="872" y="287"/>
                </a:lnTo>
                <a:lnTo>
                  <a:pt x="872" y="446"/>
                </a:lnTo>
                <a:lnTo>
                  <a:pt x="876" y="583"/>
                </a:lnTo>
                <a:lnTo>
                  <a:pt x="876" y="433"/>
                </a:lnTo>
                <a:lnTo>
                  <a:pt x="876" y="329"/>
                </a:lnTo>
                <a:lnTo>
                  <a:pt x="876" y="398"/>
                </a:lnTo>
                <a:lnTo>
                  <a:pt x="876" y="515"/>
                </a:lnTo>
                <a:lnTo>
                  <a:pt x="876" y="332"/>
                </a:lnTo>
                <a:lnTo>
                  <a:pt x="879" y="329"/>
                </a:lnTo>
                <a:lnTo>
                  <a:pt x="879" y="479"/>
                </a:lnTo>
                <a:lnTo>
                  <a:pt x="879" y="411"/>
                </a:lnTo>
                <a:lnTo>
                  <a:pt x="879" y="567"/>
                </a:lnTo>
                <a:lnTo>
                  <a:pt x="879" y="459"/>
                </a:lnTo>
                <a:lnTo>
                  <a:pt x="882" y="518"/>
                </a:lnTo>
                <a:lnTo>
                  <a:pt x="882" y="372"/>
                </a:lnTo>
                <a:lnTo>
                  <a:pt x="882" y="411"/>
                </a:lnTo>
                <a:lnTo>
                  <a:pt x="882" y="485"/>
                </a:lnTo>
                <a:lnTo>
                  <a:pt x="882" y="479"/>
                </a:lnTo>
                <a:lnTo>
                  <a:pt x="882" y="544"/>
                </a:lnTo>
                <a:lnTo>
                  <a:pt x="885" y="401"/>
                </a:lnTo>
                <a:lnTo>
                  <a:pt x="885" y="456"/>
                </a:lnTo>
                <a:lnTo>
                  <a:pt x="885" y="450"/>
                </a:lnTo>
                <a:lnTo>
                  <a:pt x="885" y="495"/>
                </a:lnTo>
                <a:lnTo>
                  <a:pt x="885" y="440"/>
                </a:lnTo>
                <a:lnTo>
                  <a:pt x="885" y="544"/>
                </a:lnTo>
                <a:lnTo>
                  <a:pt x="889" y="538"/>
                </a:lnTo>
                <a:lnTo>
                  <a:pt x="889" y="414"/>
                </a:lnTo>
                <a:lnTo>
                  <a:pt x="889" y="472"/>
                </a:lnTo>
                <a:lnTo>
                  <a:pt x="889" y="482"/>
                </a:lnTo>
                <a:lnTo>
                  <a:pt x="889" y="554"/>
                </a:lnTo>
                <a:lnTo>
                  <a:pt x="889" y="528"/>
                </a:lnTo>
                <a:lnTo>
                  <a:pt x="892" y="554"/>
                </a:lnTo>
                <a:lnTo>
                  <a:pt x="892" y="472"/>
                </a:lnTo>
                <a:lnTo>
                  <a:pt x="892" y="352"/>
                </a:lnTo>
                <a:lnTo>
                  <a:pt x="892" y="505"/>
                </a:lnTo>
                <a:lnTo>
                  <a:pt x="892" y="417"/>
                </a:lnTo>
                <a:lnTo>
                  <a:pt x="895" y="547"/>
                </a:lnTo>
                <a:lnTo>
                  <a:pt x="895" y="564"/>
                </a:lnTo>
                <a:lnTo>
                  <a:pt x="895" y="593"/>
                </a:lnTo>
                <a:lnTo>
                  <a:pt x="895" y="547"/>
                </a:lnTo>
                <a:lnTo>
                  <a:pt x="895" y="560"/>
                </a:lnTo>
                <a:lnTo>
                  <a:pt x="895" y="430"/>
                </a:lnTo>
                <a:lnTo>
                  <a:pt x="898" y="551"/>
                </a:lnTo>
                <a:lnTo>
                  <a:pt x="898" y="427"/>
                </a:lnTo>
                <a:lnTo>
                  <a:pt x="898" y="534"/>
                </a:lnTo>
                <a:lnTo>
                  <a:pt x="898" y="570"/>
                </a:lnTo>
                <a:lnTo>
                  <a:pt x="898" y="544"/>
                </a:lnTo>
                <a:lnTo>
                  <a:pt x="898" y="420"/>
                </a:lnTo>
                <a:lnTo>
                  <a:pt x="902" y="463"/>
                </a:lnTo>
                <a:lnTo>
                  <a:pt x="902" y="625"/>
                </a:lnTo>
                <a:lnTo>
                  <a:pt x="902" y="433"/>
                </a:lnTo>
                <a:lnTo>
                  <a:pt x="902" y="424"/>
                </a:lnTo>
                <a:lnTo>
                  <a:pt x="902" y="414"/>
                </a:lnTo>
                <a:lnTo>
                  <a:pt x="902" y="541"/>
                </a:lnTo>
                <a:lnTo>
                  <a:pt x="905" y="557"/>
                </a:lnTo>
                <a:lnTo>
                  <a:pt x="905" y="440"/>
                </a:lnTo>
                <a:lnTo>
                  <a:pt x="905" y="681"/>
                </a:lnTo>
                <a:lnTo>
                  <a:pt x="905" y="639"/>
                </a:lnTo>
                <a:lnTo>
                  <a:pt x="905" y="492"/>
                </a:lnTo>
                <a:lnTo>
                  <a:pt x="908" y="417"/>
                </a:lnTo>
                <a:lnTo>
                  <a:pt x="908" y="629"/>
                </a:lnTo>
                <a:lnTo>
                  <a:pt x="908" y="612"/>
                </a:lnTo>
                <a:lnTo>
                  <a:pt x="908" y="577"/>
                </a:lnTo>
                <a:lnTo>
                  <a:pt x="908" y="678"/>
                </a:lnTo>
                <a:lnTo>
                  <a:pt x="908" y="573"/>
                </a:lnTo>
                <a:lnTo>
                  <a:pt x="911" y="619"/>
                </a:lnTo>
                <a:lnTo>
                  <a:pt x="911" y="508"/>
                </a:lnTo>
                <a:lnTo>
                  <a:pt x="911" y="730"/>
                </a:lnTo>
                <a:lnTo>
                  <a:pt x="911" y="381"/>
                </a:lnTo>
                <a:lnTo>
                  <a:pt x="911" y="560"/>
                </a:lnTo>
                <a:lnTo>
                  <a:pt x="911" y="411"/>
                </a:lnTo>
                <a:lnTo>
                  <a:pt x="915" y="495"/>
                </a:lnTo>
                <a:lnTo>
                  <a:pt x="915" y="622"/>
                </a:lnTo>
                <a:lnTo>
                  <a:pt x="915" y="440"/>
                </a:lnTo>
                <a:lnTo>
                  <a:pt x="915" y="388"/>
                </a:lnTo>
                <a:lnTo>
                  <a:pt x="915" y="583"/>
                </a:lnTo>
                <a:lnTo>
                  <a:pt x="918" y="762"/>
                </a:lnTo>
                <a:lnTo>
                  <a:pt x="918" y="502"/>
                </a:lnTo>
                <a:lnTo>
                  <a:pt x="918" y="430"/>
                </a:lnTo>
                <a:lnTo>
                  <a:pt x="918" y="521"/>
                </a:lnTo>
                <a:lnTo>
                  <a:pt x="918" y="557"/>
                </a:lnTo>
                <a:lnTo>
                  <a:pt x="918" y="512"/>
                </a:lnTo>
                <a:lnTo>
                  <a:pt x="921" y="469"/>
                </a:lnTo>
                <a:lnTo>
                  <a:pt x="921" y="590"/>
                </a:lnTo>
                <a:lnTo>
                  <a:pt x="921" y="577"/>
                </a:lnTo>
                <a:lnTo>
                  <a:pt x="921" y="642"/>
                </a:lnTo>
                <a:lnTo>
                  <a:pt x="921" y="450"/>
                </a:lnTo>
                <a:lnTo>
                  <a:pt x="924" y="560"/>
                </a:lnTo>
                <a:lnTo>
                  <a:pt x="924" y="466"/>
                </a:lnTo>
                <a:lnTo>
                  <a:pt x="924" y="639"/>
                </a:lnTo>
                <a:lnTo>
                  <a:pt x="924" y="498"/>
                </a:lnTo>
                <a:lnTo>
                  <a:pt x="924" y="508"/>
                </a:lnTo>
                <a:lnTo>
                  <a:pt x="924" y="453"/>
                </a:lnTo>
                <a:lnTo>
                  <a:pt x="928" y="518"/>
                </a:lnTo>
                <a:lnTo>
                  <a:pt x="928" y="560"/>
                </a:lnTo>
                <a:lnTo>
                  <a:pt x="928" y="502"/>
                </a:lnTo>
                <a:lnTo>
                  <a:pt x="928" y="629"/>
                </a:lnTo>
                <a:lnTo>
                  <a:pt x="928" y="453"/>
                </a:lnTo>
                <a:lnTo>
                  <a:pt x="928" y="642"/>
                </a:lnTo>
                <a:lnTo>
                  <a:pt x="931" y="469"/>
                </a:lnTo>
                <a:lnTo>
                  <a:pt x="931" y="489"/>
                </a:lnTo>
                <a:lnTo>
                  <a:pt x="931" y="515"/>
                </a:lnTo>
                <a:lnTo>
                  <a:pt x="931" y="544"/>
                </a:lnTo>
                <a:lnTo>
                  <a:pt x="931" y="593"/>
                </a:lnTo>
                <a:lnTo>
                  <a:pt x="931" y="557"/>
                </a:lnTo>
                <a:lnTo>
                  <a:pt x="934" y="593"/>
                </a:lnTo>
                <a:lnTo>
                  <a:pt x="934" y="531"/>
                </a:lnTo>
                <a:lnTo>
                  <a:pt x="934" y="668"/>
                </a:lnTo>
                <a:lnTo>
                  <a:pt x="934" y="437"/>
                </a:lnTo>
                <a:lnTo>
                  <a:pt x="934" y="401"/>
                </a:lnTo>
                <a:lnTo>
                  <a:pt x="937" y="599"/>
                </a:lnTo>
                <a:lnTo>
                  <a:pt x="937" y="472"/>
                </a:lnTo>
                <a:lnTo>
                  <a:pt x="937" y="612"/>
                </a:lnTo>
                <a:lnTo>
                  <a:pt x="937" y="446"/>
                </a:lnTo>
                <a:lnTo>
                  <a:pt x="937" y="508"/>
                </a:lnTo>
                <a:lnTo>
                  <a:pt x="941" y="557"/>
                </a:lnTo>
                <a:lnTo>
                  <a:pt x="941" y="642"/>
                </a:lnTo>
                <a:lnTo>
                  <a:pt x="941" y="580"/>
                </a:lnTo>
                <a:lnTo>
                  <a:pt x="941" y="492"/>
                </a:lnTo>
                <a:lnTo>
                  <a:pt x="941" y="671"/>
                </a:lnTo>
                <a:lnTo>
                  <a:pt x="941" y="518"/>
                </a:lnTo>
                <a:lnTo>
                  <a:pt x="944" y="632"/>
                </a:lnTo>
                <a:lnTo>
                  <a:pt x="944" y="472"/>
                </a:lnTo>
                <a:lnTo>
                  <a:pt x="944" y="599"/>
                </a:lnTo>
                <a:lnTo>
                  <a:pt x="944" y="508"/>
                </a:lnTo>
                <a:lnTo>
                  <a:pt x="944" y="635"/>
                </a:lnTo>
                <a:lnTo>
                  <a:pt x="944" y="603"/>
                </a:lnTo>
                <a:lnTo>
                  <a:pt x="947" y="456"/>
                </a:lnTo>
                <a:lnTo>
                  <a:pt x="947" y="534"/>
                </a:lnTo>
                <a:lnTo>
                  <a:pt x="947" y="531"/>
                </a:lnTo>
                <a:lnTo>
                  <a:pt x="947" y="398"/>
                </a:lnTo>
                <a:lnTo>
                  <a:pt x="947" y="619"/>
                </a:lnTo>
                <a:lnTo>
                  <a:pt x="947" y="554"/>
                </a:lnTo>
                <a:lnTo>
                  <a:pt x="950" y="639"/>
                </a:lnTo>
                <a:lnTo>
                  <a:pt x="950" y="622"/>
                </a:lnTo>
                <a:lnTo>
                  <a:pt x="950" y="629"/>
                </a:lnTo>
                <a:lnTo>
                  <a:pt x="950" y="528"/>
                </a:lnTo>
                <a:lnTo>
                  <a:pt x="950" y="671"/>
                </a:lnTo>
                <a:lnTo>
                  <a:pt x="954" y="570"/>
                </a:lnTo>
                <a:lnTo>
                  <a:pt x="954" y="508"/>
                </a:lnTo>
                <a:lnTo>
                  <a:pt x="954" y="564"/>
                </a:lnTo>
                <a:lnTo>
                  <a:pt x="954" y="632"/>
                </a:lnTo>
                <a:lnTo>
                  <a:pt x="954" y="772"/>
                </a:lnTo>
                <a:lnTo>
                  <a:pt x="954" y="645"/>
                </a:lnTo>
                <a:lnTo>
                  <a:pt x="957" y="515"/>
                </a:lnTo>
                <a:lnTo>
                  <a:pt x="957" y="573"/>
                </a:lnTo>
                <a:lnTo>
                  <a:pt x="957" y="661"/>
                </a:lnTo>
                <a:lnTo>
                  <a:pt x="957" y="554"/>
                </a:lnTo>
                <a:lnTo>
                  <a:pt x="957" y="479"/>
                </a:lnTo>
                <a:lnTo>
                  <a:pt x="957" y="531"/>
                </a:lnTo>
                <a:lnTo>
                  <a:pt x="960" y="466"/>
                </a:lnTo>
                <a:lnTo>
                  <a:pt x="960" y="782"/>
                </a:lnTo>
                <a:lnTo>
                  <a:pt x="960" y="733"/>
                </a:lnTo>
                <a:lnTo>
                  <a:pt x="960" y="339"/>
                </a:lnTo>
                <a:lnTo>
                  <a:pt x="960" y="498"/>
                </a:lnTo>
                <a:lnTo>
                  <a:pt x="960" y="521"/>
                </a:lnTo>
                <a:lnTo>
                  <a:pt x="964" y="564"/>
                </a:lnTo>
                <a:lnTo>
                  <a:pt x="964" y="625"/>
                </a:lnTo>
                <a:lnTo>
                  <a:pt x="964" y="665"/>
                </a:lnTo>
                <a:lnTo>
                  <a:pt x="964" y="606"/>
                </a:lnTo>
                <a:lnTo>
                  <a:pt x="964" y="642"/>
                </a:lnTo>
                <a:lnTo>
                  <a:pt x="967" y="512"/>
                </a:lnTo>
                <a:lnTo>
                  <a:pt x="967" y="567"/>
                </a:lnTo>
                <a:lnTo>
                  <a:pt x="967" y="665"/>
                </a:lnTo>
                <a:lnTo>
                  <a:pt x="967" y="485"/>
                </a:lnTo>
                <a:lnTo>
                  <a:pt x="967" y="586"/>
                </a:lnTo>
                <a:lnTo>
                  <a:pt x="967" y="560"/>
                </a:lnTo>
                <a:lnTo>
                  <a:pt x="970" y="577"/>
                </a:lnTo>
                <a:lnTo>
                  <a:pt x="970" y="518"/>
                </a:lnTo>
                <a:lnTo>
                  <a:pt x="970" y="528"/>
                </a:lnTo>
                <a:lnTo>
                  <a:pt x="970" y="544"/>
                </a:lnTo>
                <a:lnTo>
                  <a:pt x="970" y="528"/>
                </a:lnTo>
                <a:lnTo>
                  <a:pt x="970" y="567"/>
                </a:lnTo>
                <a:lnTo>
                  <a:pt x="973" y="538"/>
                </a:lnTo>
                <a:lnTo>
                  <a:pt x="973" y="521"/>
                </a:lnTo>
                <a:lnTo>
                  <a:pt x="973" y="547"/>
                </a:lnTo>
                <a:lnTo>
                  <a:pt x="973" y="502"/>
                </a:lnTo>
                <a:lnTo>
                  <a:pt x="973" y="720"/>
                </a:lnTo>
                <a:lnTo>
                  <a:pt x="973" y="577"/>
                </a:lnTo>
                <a:lnTo>
                  <a:pt x="977" y="603"/>
                </a:lnTo>
                <a:lnTo>
                  <a:pt x="977" y="528"/>
                </a:lnTo>
                <a:lnTo>
                  <a:pt x="977" y="593"/>
                </a:lnTo>
                <a:lnTo>
                  <a:pt x="977" y="479"/>
                </a:lnTo>
                <a:lnTo>
                  <a:pt x="977" y="730"/>
                </a:lnTo>
                <a:lnTo>
                  <a:pt x="980" y="560"/>
                </a:lnTo>
                <a:lnTo>
                  <a:pt x="980" y="648"/>
                </a:lnTo>
                <a:lnTo>
                  <a:pt x="980" y="551"/>
                </a:lnTo>
                <a:lnTo>
                  <a:pt x="980" y="300"/>
                </a:lnTo>
                <a:lnTo>
                  <a:pt x="980" y="498"/>
                </a:lnTo>
                <a:lnTo>
                  <a:pt x="980" y="655"/>
                </a:lnTo>
                <a:lnTo>
                  <a:pt x="983" y="534"/>
                </a:lnTo>
                <a:lnTo>
                  <a:pt x="983" y="430"/>
                </a:lnTo>
                <a:lnTo>
                  <a:pt x="983" y="544"/>
                </a:lnTo>
                <a:lnTo>
                  <a:pt x="983" y="599"/>
                </a:lnTo>
                <a:lnTo>
                  <a:pt x="983" y="671"/>
                </a:lnTo>
                <a:lnTo>
                  <a:pt x="983" y="560"/>
                </a:lnTo>
                <a:lnTo>
                  <a:pt x="986" y="512"/>
                </a:lnTo>
                <a:lnTo>
                  <a:pt x="986" y="544"/>
                </a:lnTo>
                <a:lnTo>
                  <a:pt x="986" y="691"/>
                </a:lnTo>
                <a:lnTo>
                  <a:pt x="986" y="498"/>
                </a:lnTo>
                <a:lnTo>
                  <a:pt x="986" y="674"/>
                </a:lnTo>
                <a:lnTo>
                  <a:pt x="986" y="743"/>
                </a:lnTo>
                <a:lnTo>
                  <a:pt x="990" y="557"/>
                </a:lnTo>
                <a:lnTo>
                  <a:pt x="990" y="293"/>
                </a:lnTo>
                <a:lnTo>
                  <a:pt x="990" y="752"/>
                </a:lnTo>
                <a:lnTo>
                  <a:pt x="990" y="443"/>
                </a:lnTo>
                <a:lnTo>
                  <a:pt x="990" y="515"/>
                </a:lnTo>
                <a:lnTo>
                  <a:pt x="990" y="450"/>
                </a:lnTo>
                <a:lnTo>
                  <a:pt x="993" y="541"/>
                </a:lnTo>
                <a:lnTo>
                  <a:pt x="993" y="681"/>
                </a:lnTo>
                <a:lnTo>
                  <a:pt x="993" y="642"/>
                </a:lnTo>
                <a:lnTo>
                  <a:pt x="993" y="453"/>
                </a:lnTo>
                <a:lnTo>
                  <a:pt x="993" y="583"/>
                </a:lnTo>
                <a:lnTo>
                  <a:pt x="996" y="700"/>
                </a:lnTo>
                <a:lnTo>
                  <a:pt x="996" y="564"/>
                </a:lnTo>
                <a:lnTo>
                  <a:pt x="996" y="560"/>
                </a:lnTo>
                <a:lnTo>
                  <a:pt x="996" y="551"/>
                </a:lnTo>
                <a:lnTo>
                  <a:pt x="996" y="362"/>
                </a:lnTo>
                <a:lnTo>
                  <a:pt x="996" y="681"/>
                </a:lnTo>
                <a:lnTo>
                  <a:pt x="999" y="466"/>
                </a:lnTo>
                <a:lnTo>
                  <a:pt x="999" y="541"/>
                </a:lnTo>
                <a:lnTo>
                  <a:pt x="999" y="378"/>
                </a:lnTo>
                <a:lnTo>
                  <a:pt x="999" y="521"/>
                </a:lnTo>
                <a:lnTo>
                  <a:pt x="999" y="459"/>
                </a:lnTo>
                <a:lnTo>
                  <a:pt x="999" y="619"/>
                </a:lnTo>
                <a:lnTo>
                  <a:pt x="1003" y="512"/>
                </a:lnTo>
                <a:lnTo>
                  <a:pt x="1003" y="586"/>
                </a:lnTo>
                <a:lnTo>
                  <a:pt x="1003" y="707"/>
                </a:lnTo>
                <a:lnTo>
                  <a:pt x="1003" y="635"/>
                </a:lnTo>
                <a:lnTo>
                  <a:pt x="1003" y="655"/>
                </a:lnTo>
                <a:lnTo>
                  <a:pt x="1003" y="606"/>
                </a:lnTo>
                <a:lnTo>
                  <a:pt x="1006" y="557"/>
                </a:lnTo>
                <a:lnTo>
                  <a:pt x="1006" y="482"/>
                </a:lnTo>
                <a:lnTo>
                  <a:pt x="1006" y="541"/>
                </a:lnTo>
                <a:lnTo>
                  <a:pt x="1006" y="492"/>
                </a:lnTo>
                <a:lnTo>
                  <a:pt x="1006" y="463"/>
                </a:lnTo>
                <a:lnTo>
                  <a:pt x="1009" y="762"/>
                </a:lnTo>
                <a:lnTo>
                  <a:pt x="1009" y="710"/>
                </a:lnTo>
                <a:lnTo>
                  <a:pt x="1009" y="538"/>
                </a:lnTo>
                <a:lnTo>
                  <a:pt x="1009" y="407"/>
                </a:lnTo>
                <a:lnTo>
                  <a:pt x="1009" y="466"/>
                </a:lnTo>
                <a:lnTo>
                  <a:pt x="1009" y="642"/>
                </a:lnTo>
                <a:lnTo>
                  <a:pt x="1012" y="528"/>
                </a:lnTo>
                <a:lnTo>
                  <a:pt x="1012" y="678"/>
                </a:lnTo>
                <a:lnTo>
                  <a:pt x="1012" y="437"/>
                </a:lnTo>
                <a:lnTo>
                  <a:pt x="1012" y="590"/>
                </a:lnTo>
                <a:lnTo>
                  <a:pt x="1012" y="788"/>
                </a:lnTo>
                <a:lnTo>
                  <a:pt x="1012" y="570"/>
                </a:lnTo>
                <a:lnTo>
                  <a:pt x="1016" y="368"/>
                </a:lnTo>
                <a:lnTo>
                  <a:pt x="1016" y="606"/>
                </a:lnTo>
                <a:lnTo>
                  <a:pt x="1016" y="560"/>
                </a:lnTo>
                <a:lnTo>
                  <a:pt x="1016" y="635"/>
                </a:lnTo>
                <a:lnTo>
                  <a:pt x="1016" y="554"/>
                </a:lnTo>
                <a:lnTo>
                  <a:pt x="1016" y="612"/>
                </a:lnTo>
                <a:lnTo>
                  <a:pt x="1019" y="534"/>
                </a:lnTo>
                <a:lnTo>
                  <a:pt x="1019" y="567"/>
                </a:lnTo>
                <a:lnTo>
                  <a:pt x="1019" y="652"/>
                </a:lnTo>
                <a:lnTo>
                  <a:pt x="1019" y="632"/>
                </a:lnTo>
                <a:lnTo>
                  <a:pt x="1019" y="450"/>
                </a:lnTo>
                <a:lnTo>
                  <a:pt x="1019" y="655"/>
                </a:lnTo>
                <a:lnTo>
                  <a:pt x="1022" y="687"/>
                </a:lnTo>
                <a:lnTo>
                  <a:pt x="1022" y="411"/>
                </a:lnTo>
                <a:lnTo>
                  <a:pt x="1022" y="391"/>
                </a:lnTo>
                <a:lnTo>
                  <a:pt x="1022" y="544"/>
                </a:lnTo>
                <a:lnTo>
                  <a:pt x="1022" y="661"/>
                </a:lnTo>
                <a:lnTo>
                  <a:pt x="1025" y="691"/>
                </a:lnTo>
                <a:lnTo>
                  <a:pt x="1025" y="557"/>
                </a:lnTo>
                <a:lnTo>
                  <a:pt x="1025" y="466"/>
                </a:lnTo>
                <a:lnTo>
                  <a:pt x="1025" y="485"/>
                </a:lnTo>
                <a:lnTo>
                  <a:pt x="1025" y="567"/>
                </a:lnTo>
                <a:lnTo>
                  <a:pt x="1025" y="596"/>
                </a:lnTo>
                <a:lnTo>
                  <a:pt x="1029" y="427"/>
                </a:lnTo>
                <a:lnTo>
                  <a:pt x="1029" y="590"/>
                </a:lnTo>
                <a:lnTo>
                  <a:pt x="1029" y="479"/>
                </a:lnTo>
                <a:lnTo>
                  <a:pt x="1029" y="590"/>
                </a:lnTo>
                <a:lnTo>
                  <a:pt x="1029" y="580"/>
                </a:lnTo>
                <a:lnTo>
                  <a:pt x="1029" y="489"/>
                </a:lnTo>
                <a:lnTo>
                  <a:pt x="1032" y="622"/>
                </a:lnTo>
                <a:lnTo>
                  <a:pt x="1032" y="697"/>
                </a:lnTo>
                <a:lnTo>
                  <a:pt x="1032" y="525"/>
                </a:lnTo>
                <a:lnTo>
                  <a:pt x="1032" y="564"/>
                </a:lnTo>
                <a:lnTo>
                  <a:pt x="1032" y="625"/>
                </a:lnTo>
                <a:lnTo>
                  <a:pt x="1032" y="652"/>
                </a:lnTo>
                <a:lnTo>
                  <a:pt x="1035" y="678"/>
                </a:lnTo>
                <a:lnTo>
                  <a:pt x="1035" y="547"/>
                </a:lnTo>
                <a:lnTo>
                  <a:pt x="1035" y="612"/>
                </a:lnTo>
                <a:lnTo>
                  <a:pt x="1035" y="596"/>
                </a:lnTo>
                <a:lnTo>
                  <a:pt x="1035" y="668"/>
                </a:lnTo>
                <a:lnTo>
                  <a:pt x="1038" y="674"/>
                </a:lnTo>
                <a:lnTo>
                  <a:pt x="1038" y="694"/>
                </a:lnTo>
                <a:lnTo>
                  <a:pt x="1038" y="456"/>
                </a:lnTo>
                <a:lnTo>
                  <a:pt x="1038" y="606"/>
                </a:lnTo>
                <a:lnTo>
                  <a:pt x="1038" y="443"/>
                </a:lnTo>
                <a:lnTo>
                  <a:pt x="1042" y="469"/>
                </a:lnTo>
                <a:lnTo>
                  <a:pt x="1042" y="580"/>
                </a:lnTo>
                <a:lnTo>
                  <a:pt x="1042" y="502"/>
                </a:lnTo>
                <a:lnTo>
                  <a:pt x="1042" y="567"/>
                </a:lnTo>
                <a:lnTo>
                  <a:pt x="1042" y="580"/>
                </a:lnTo>
                <a:lnTo>
                  <a:pt x="1042" y="622"/>
                </a:lnTo>
                <a:lnTo>
                  <a:pt x="1045" y="495"/>
                </a:lnTo>
                <a:lnTo>
                  <a:pt x="1045" y="599"/>
                </a:lnTo>
                <a:lnTo>
                  <a:pt x="1045" y="665"/>
                </a:lnTo>
                <a:lnTo>
                  <a:pt x="1045" y="518"/>
                </a:lnTo>
                <a:lnTo>
                  <a:pt x="1045" y="687"/>
                </a:lnTo>
                <a:lnTo>
                  <a:pt x="1045" y="385"/>
                </a:lnTo>
                <a:lnTo>
                  <a:pt x="1048" y="599"/>
                </a:lnTo>
                <a:lnTo>
                  <a:pt x="1048" y="717"/>
                </a:lnTo>
                <a:lnTo>
                  <a:pt x="1048" y="446"/>
                </a:lnTo>
                <a:lnTo>
                  <a:pt x="1048" y="560"/>
                </a:lnTo>
                <a:lnTo>
                  <a:pt x="1048" y="430"/>
                </a:lnTo>
                <a:lnTo>
                  <a:pt x="1048" y="538"/>
                </a:lnTo>
                <a:lnTo>
                  <a:pt x="1051" y="492"/>
                </a:lnTo>
                <a:lnTo>
                  <a:pt x="1051" y="583"/>
                </a:lnTo>
                <a:lnTo>
                  <a:pt x="1051" y="713"/>
                </a:lnTo>
                <a:lnTo>
                  <a:pt x="1051" y="538"/>
                </a:lnTo>
                <a:lnTo>
                  <a:pt x="1051" y="466"/>
                </a:lnTo>
                <a:lnTo>
                  <a:pt x="1055" y="512"/>
                </a:lnTo>
                <a:lnTo>
                  <a:pt x="1055" y="375"/>
                </a:lnTo>
                <a:lnTo>
                  <a:pt x="1055" y="629"/>
                </a:lnTo>
                <a:lnTo>
                  <a:pt x="1055" y="560"/>
                </a:lnTo>
                <a:lnTo>
                  <a:pt x="1055" y="658"/>
                </a:lnTo>
                <a:lnTo>
                  <a:pt x="1055" y="772"/>
                </a:lnTo>
                <a:lnTo>
                  <a:pt x="1058" y="508"/>
                </a:lnTo>
                <a:lnTo>
                  <a:pt x="1058" y="547"/>
                </a:lnTo>
                <a:lnTo>
                  <a:pt x="1058" y="463"/>
                </a:lnTo>
                <a:lnTo>
                  <a:pt x="1058" y="674"/>
                </a:lnTo>
                <a:lnTo>
                  <a:pt x="1058" y="577"/>
                </a:lnTo>
                <a:lnTo>
                  <a:pt x="1058" y="580"/>
                </a:lnTo>
                <a:lnTo>
                  <a:pt x="1061" y="609"/>
                </a:lnTo>
                <a:lnTo>
                  <a:pt x="1061" y="391"/>
                </a:lnTo>
                <a:lnTo>
                  <a:pt x="1061" y="625"/>
                </a:lnTo>
                <a:lnTo>
                  <a:pt x="1061" y="652"/>
                </a:lnTo>
                <a:lnTo>
                  <a:pt x="1061" y="518"/>
                </a:lnTo>
                <a:lnTo>
                  <a:pt x="1061" y="586"/>
                </a:lnTo>
                <a:lnTo>
                  <a:pt x="1064" y="632"/>
                </a:lnTo>
                <a:lnTo>
                  <a:pt x="1064" y="622"/>
                </a:lnTo>
                <a:lnTo>
                  <a:pt x="1064" y="639"/>
                </a:lnTo>
                <a:lnTo>
                  <a:pt x="1064" y="407"/>
                </a:lnTo>
                <a:lnTo>
                  <a:pt x="1064" y="521"/>
                </a:lnTo>
                <a:lnTo>
                  <a:pt x="1068" y="668"/>
                </a:lnTo>
                <a:lnTo>
                  <a:pt x="1068" y="596"/>
                </a:lnTo>
                <a:lnTo>
                  <a:pt x="1068" y="433"/>
                </a:lnTo>
                <a:lnTo>
                  <a:pt x="1068" y="512"/>
                </a:lnTo>
                <a:lnTo>
                  <a:pt x="1068" y="326"/>
                </a:lnTo>
                <a:lnTo>
                  <a:pt x="1068" y="606"/>
                </a:lnTo>
                <a:lnTo>
                  <a:pt x="1071" y="564"/>
                </a:lnTo>
                <a:lnTo>
                  <a:pt x="1071" y="518"/>
                </a:lnTo>
                <a:lnTo>
                  <a:pt x="1071" y="443"/>
                </a:lnTo>
                <a:lnTo>
                  <a:pt x="1071" y="541"/>
                </a:lnTo>
                <a:lnTo>
                  <a:pt x="1071" y="583"/>
                </a:lnTo>
                <a:lnTo>
                  <a:pt x="1071" y="482"/>
                </a:lnTo>
                <a:lnTo>
                  <a:pt x="1074" y="769"/>
                </a:lnTo>
                <a:lnTo>
                  <a:pt x="1074" y="590"/>
                </a:lnTo>
                <a:lnTo>
                  <a:pt x="1074" y="489"/>
                </a:lnTo>
                <a:lnTo>
                  <a:pt x="1074" y="456"/>
                </a:lnTo>
                <a:lnTo>
                  <a:pt x="1074" y="319"/>
                </a:lnTo>
                <a:lnTo>
                  <a:pt x="1074" y="531"/>
                </a:lnTo>
                <a:lnTo>
                  <a:pt x="1077" y="518"/>
                </a:lnTo>
                <a:lnTo>
                  <a:pt x="1077" y="469"/>
                </a:lnTo>
                <a:lnTo>
                  <a:pt x="1077" y="459"/>
                </a:lnTo>
                <a:lnTo>
                  <a:pt x="1077" y="622"/>
                </a:lnTo>
                <a:lnTo>
                  <a:pt x="1077" y="407"/>
                </a:lnTo>
                <a:lnTo>
                  <a:pt x="1081" y="323"/>
                </a:lnTo>
                <a:lnTo>
                  <a:pt x="1081" y="456"/>
                </a:lnTo>
                <a:lnTo>
                  <a:pt x="1081" y="606"/>
                </a:lnTo>
                <a:lnTo>
                  <a:pt x="1081" y="603"/>
                </a:lnTo>
                <a:lnTo>
                  <a:pt x="1081" y="466"/>
                </a:lnTo>
                <a:lnTo>
                  <a:pt x="1081" y="381"/>
                </a:lnTo>
                <a:lnTo>
                  <a:pt x="1084" y="551"/>
                </a:lnTo>
                <a:lnTo>
                  <a:pt x="1084" y="443"/>
                </a:lnTo>
                <a:lnTo>
                  <a:pt x="1084" y="560"/>
                </a:lnTo>
                <a:lnTo>
                  <a:pt x="1084" y="466"/>
                </a:lnTo>
                <a:lnTo>
                  <a:pt x="1084" y="541"/>
                </a:lnTo>
                <a:lnTo>
                  <a:pt x="1084" y="554"/>
                </a:lnTo>
                <a:lnTo>
                  <a:pt x="1087" y="349"/>
                </a:lnTo>
                <a:lnTo>
                  <a:pt x="1087" y="319"/>
                </a:lnTo>
                <a:lnTo>
                  <a:pt x="1087" y="404"/>
                </a:lnTo>
                <a:lnTo>
                  <a:pt x="1087" y="443"/>
                </a:lnTo>
                <a:lnTo>
                  <a:pt x="1087" y="482"/>
                </a:lnTo>
                <a:lnTo>
                  <a:pt x="1090" y="567"/>
                </a:lnTo>
                <a:lnTo>
                  <a:pt x="1090" y="635"/>
                </a:lnTo>
                <a:lnTo>
                  <a:pt x="1090" y="495"/>
                </a:lnTo>
                <a:lnTo>
                  <a:pt x="1090" y="394"/>
                </a:lnTo>
                <a:lnTo>
                  <a:pt x="1090" y="424"/>
                </a:lnTo>
                <a:lnTo>
                  <a:pt x="1090" y="459"/>
                </a:lnTo>
                <a:lnTo>
                  <a:pt x="1094" y="446"/>
                </a:lnTo>
                <a:lnTo>
                  <a:pt x="1094" y="554"/>
                </a:lnTo>
                <a:lnTo>
                  <a:pt x="1094" y="482"/>
                </a:lnTo>
                <a:lnTo>
                  <a:pt x="1094" y="730"/>
                </a:lnTo>
                <a:lnTo>
                  <a:pt x="1094" y="655"/>
                </a:lnTo>
                <a:lnTo>
                  <a:pt x="1097" y="564"/>
                </a:lnTo>
                <a:lnTo>
                  <a:pt x="1097" y="547"/>
                </a:lnTo>
                <a:lnTo>
                  <a:pt x="1097" y="401"/>
                </a:lnTo>
                <a:lnTo>
                  <a:pt x="1097" y="411"/>
                </a:lnTo>
                <a:lnTo>
                  <a:pt x="1097" y="407"/>
                </a:lnTo>
                <a:lnTo>
                  <a:pt x="1097" y="394"/>
                </a:lnTo>
                <a:lnTo>
                  <a:pt x="1100" y="424"/>
                </a:lnTo>
                <a:lnTo>
                  <a:pt x="1100" y="479"/>
                </a:lnTo>
                <a:lnTo>
                  <a:pt x="1100" y="560"/>
                </a:lnTo>
                <a:lnTo>
                  <a:pt x="1100" y="358"/>
                </a:lnTo>
                <a:lnTo>
                  <a:pt x="1100" y="531"/>
                </a:lnTo>
                <a:lnTo>
                  <a:pt x="1100" y="433"/>
                </a:lnTo>
                <a:lnTo>
                  <a:pt x="1103" y="398"/>
                </a:lnTo>
                <a:lnTo>
                  <a:pt x="1103" y="463"/>
                </a:lnTo>
                <a:lnTo>
                  <a:pt x="1103" y="498"/>
                </a:lnTo>
                <a:lnTo>
                  <a:pt x="1103" y="525"/>
                </a:lnTo>
                <a:lnTo>
                  <a:pt x="1103" y="616"/>
                </a:lnTo>
                <a:lnTo>
                  <a:pt x="1103" y="411"/>
                </a:lnTo>
                <a:lnTo>
                  <a:pt x="1107" y="612"/>
                </a:lnTo>
                <a:lnTo>
                  <a:pt x="1107" y="489"/>
                </a:lnTo>
                <a:lnTo>
                  <a:pt x="1107" y="443"/>
                </a:lnTo>
                <a:lnTo>
                  <a:pt x="1107" y="560"/>
                </a:lnTo>
                <a:lnTo>
                  <a:pt x="1107" y="280"/>
                </a:lnTo>
                <a:lnTo>
                  <a:pt x="1110" y="349"/>
                </a:lnTo>
                <a:lnTo>
                  <a:pt x="1110" y="577"/>
                </a:lnTo>
                <a:lnTo>
                  <a:pt x="1110" y="391"/>
                </a:lnTo>
                <a:lnTo>
                  <a:pt x="1110" y="531"/>
                </a:lnTo>
                <a:lnTo>
                  <a:pt x="1110" y="238"/>
                </a:lnTo>
                <a:lnTo>
                  <a:pt x="1110" y="498"/>
                </a:lnTo>
                <a:lnTo>
                  <a:pt x="1113" y="606"/>
                </a:lnTo>
                <a:lnTo>
                  <a:pt x="1113" y="378"/>
                </a:lnTo>
                <a:lnTo>
                  <a:pt x="1113" y="411"/>
                </a:lnTo>
                <a:lnTo>
                  <a:pt x="1113" y="381"/>
                </a:lnTo>
                <a:lnTo>
                  <a:pt x="1113" y="469"/>
                </a:lnTo>
                <a:lnTo>
                  <a:pt x="1113" y="498"/>
                </a:lnTo>
                <a:lnTo>
                  <a:pt x="1116" y="368"/>
                </a:lnTo>
                <a:lnTo>
                  <a:pt x="1116" y="508"/>
                </a:lnTo>
                <a:lnTo>
                  <a:pt x="1116" y="469"/>
                </a:lnTo>
                <a:lnTo>
                  <a:pt x="1116" y="411"/>
                </a:lnTo>
                <a:lnTo>
                  <a:pt x="1116" y="639"/>
                </a:lnTo>
                <a:lnTo>
                  <a:pt x="1116" y="424"/>
                </a:lnTo>
                <a:lnTo>
                  <a:pt x="1120" y="456"/>
                </a:lnTo>
                <a:lnTo>
                  <a:pt x="1120" y="463"/>
                </a:lnTo>
                <a:lnTo>
                  <a:pt x="1120" y="349"/>
                </a:lnTo>
                <a:lnTo>
                  <a:pt x="1120" y="440"/>
                </a:lnTo>
                <a:lnTo>
                  <a:pt x="1120" y="378"/>
                </a:lnTo>
                <a:lnTo>
                  <a:pt x="1120" y="310"/>
                </a:lnTo>
                <a:lnTo>
                  <a:pt x="1123" y="440"/>
                </a:lnTo>
                <a:lnTo>
                  <a:pt x="1123" y="625"/>
                </a:lnTo>
                <a:lnTo>
                  <a:pt x="1123" y="329"/>
                </a:lnTo>
                <a:lnTo>
                  <a:pt x="1123" y="372"/>
                </a:lnTo>
                <a:lnTo>
                  <a:pt x="1123" y="498"/>
                </a:lnTo>
                <a:lnTo>
                  <a:pt x="1126" y="355"/>
                </a:lnTo>
                <a:lnTo>
                  <a:pt x="1126" y="476"/>
                </a:lnTo>
                <a:lnTo>
                  <a:pt x="1126" y="420"/>
                </a:lnTo>
                <a:lnTo>
                  <a:pt x="1126" y="547"/>
                </a:lnTo>
                <a:lnTo>
                  <a:pt x="1126" y="365"/>
                </a:lnTo>
                <a:lnTo>
                  <a:pt x="1126" y="528"/>
                </a:lnTo>
                <a:lnTo>
                  <a:pt x="1129" y="407"/>
                </a:lnTo>
              </a:path>
            </a:pathLst>
          </a:custGeom>
          <a:noFill/>
          <a:ln w="4763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Rectangle 93" descr="25%"/>
          <p:cNvSpPr>
            <a:spLocks noChangeArrowheads="1"/>
          </p:cNvSpPr>
          <p:nvPr/>
        </p:nvSpPr>
        <p:spPr bwMode="auto">
          <a:xfrm>
            <a:off x="3790950" y="2060575"/>
            <a:ext cx="1285875" cy="981075"/>
          </a:xfrm>
          <a:prstGeom prst="rect">
            <a:avLst/>
          </a:prstGeom>
          <a:pattFill prst="pct25">
            <a:fgClr>
              <a:schemeClr val="accent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0" name="Text Box 94"/>
          <p:cNvSpPr txBox="1">
            <a:spLocks noChangeArrowheads="1"/>
          </p:cNvSpPr>
          <p:nvPr/>
        </p:nvSpPr>
        <p:spPr bwMode="auto">
          <a:xfrm>
            <a:off x="3827463" y="2260600"/>
            <a:ext cx="12779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Data</a:t>
            </a:r>
          </a:p>
          <a:p>
            <a:pPr algn="ctr"/>
            <a:r>
              <a:rPr lang="en-US"/>
              <a:t>Aggregation</a:t>
            </a:r>
          </a:p>
        </p:txBody>
      </p:sp>
      <p:sp>
        <p:nvSpPr>
          <p:cNvPr id="55391" name="Line 95"/>
          <p:cNvSpPr>
            <a:spLocks noChangeShapeType="1"/>
          </p:cNvSpPr>
          <p:nvPr/>
        </p:nvSpPr>
        <p:spPr bwMode="auto">
          <a:xfrm>
            <a:off x="3209925" y="1546225"/>
            <a:ext cx="542925" cy="600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2" name="Line 96"/>
          <p:cNvSpPr>
            <a:spLocks noChangeShapeType="1"/>
          </p:cNvSpPr>
          <p:nvPr/>
        </p:nvSpPr>
        <p:spPr bwMode="auto">
          <a:xfrm>
            <a:off x="3228975" y="22225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3" name="Line 97"/>
          <p:cNvSpPr>
            <a:spLocks noChangeShapeType="1"/>
          </p:cNvSpPr>
          <p:nvPr/>
        </p:nvSpPr>
        <p:spPr bwMode="auto">
          <a:xfrm flipV="1">
            <a:off x="3200400" y="2765425"/>
            <a:ext cx="523875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4" name="Line 98"/>
          <p:cNvSpPr>
            <a:spLocks noChangeShapeType="1"/>
          </p:cNvSpPr>
          <p:nvPr/>
        </p:nvSpPr>
        <p:spPr bwMode="auto">
          <a:xfrm>
            <a:off x="5076825" y="2536825"/>
            <a:ext cx="295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21" name="Picture 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3208338" cy="240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Parameters</a:t>
            </a:r>
          </a:p>
        </p:txBody>
      </p:sp>
      <p:graphicFrame>
        <p:nvGraphicFramePr>
          <p:cNvPr id="168009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794499"/>
              </p:ext>
            </p:extLst>
          </p:nvPr>
        </p:nvGraphicFramePr>
        <p:xfrm>
          <a:off x="4114800" y="1828800"/>
          <a:ext cx="4343400" cy="4023360"/>
        </p:xfrm>
        <a:graphic>
          <a:graphicData uri="http://schemas.openxmlformats.org/drawingml/2006/table">
            <a:tbl>
              <a:tblPr/>
              <a:tblGrid>
                <a:gridCol w="2482850"/>
                <a:gridCol w="1860550"/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Nodes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Network 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m x 100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Base station location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(50,175)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Radio prop. speed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3x10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m/s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Processing delay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50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Radio speed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kbps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Radio electronics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50 nJ/bit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Transmit amplifier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pJ/bit/m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Beamforming 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 nJ/bit/signal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Data 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500 bytes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8013" name="Rectangle 77" descr="50%"/>
          <p:cNvSpPr>
            <a:spLocks noChangeArrowheads="1"/>
          </p:cNvSpPr>
          <p:nvPr/>
        </p:nvSpPr>
        <p:spPr bwMode="auto">
          <a:xfrm>
            <a:off x="1411288" y="1922463"/>
            <a:ext cx="1579562" cy="307975"/>
          </a:xfrm>
          <a:prstGeom prst="rect">
            <a:avLst/>
          </a:prstGeom>
          <a:pattFill prst="pct50">
            <a:fgClr>
              <a:srgbClr val="FF33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Base Station</a:t>
            </a:r>
          </a:p>
        </p:txBody>
      </p:sp>
      <p:sp>
        <p:nvSpPr>
          <p:cNvPr id="168014" name="Line 78"/>
          <p:cNvSpPr>
            <a:spLocks noChangeShapeType="1"/>
          </p:cNvSpPr>
          <p:nvPr/>
        </p:nvSpPr>
        <p:spPr bwMode="auto">
          <a:xfrm flipH="1">
            <a:off x="2141538" y="2230438"/>
            <a:ext cx="0" cy="604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5" name="Text Box 79"/>
          <p:cNvSpPr txBox="1">
            <a:spLocks noChangeArrowheads="1"/>
          </p:cNvSpPr>
          <p:nvPr/>
        </p:nvSpPr>
        <p:spPr bwMode="auto">
          <a:xfrm>
            <a:off x="2097088" y="2330450"/>
            <a:ext cx="1133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75 meters</a:t>
            </a:r>
          </a:p>
        </p:txBody>
      </p:sp>
      <p:sp>
        <p:nvSpPr>
          <p:cNvPr id="168016" name="Line 80"/>
          <p:cNvSpPr>
            <a:spLocks noChangeShapeType="1"/>
          </p:cNvSpPr>
          <p:nvPr/>
        </p:nvSpPr>
        <p:spPr bwMode="auto">
          <a:xfrm flipH="1">
            <a:off x="909638" y="2819400"/>
            <a:ext cx="0" cy="2084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7" name="Text Box 81"/>
          <p:cNvSpPr txBox="1">
            <a:spLocks noChangeArrowheads="1"/>
          </p:cNvSpPr>
          <p:nvPr/>
        </p:nvSpPr>
        <p:spPr bwMode="auto">
          <a:xfrm rot="16200000">
            <a:off x="78581" y="3655219"/>
            <a:ext cx="1246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100 meters</a:t>
            </a:r>
          </a:p>
        </p:txBody>
      </p:sp>
      <p:sp>
        <p:nvSpPr>
          <p:cNvPr id="168018" name="Line 82"/>
          <p:cNvSpPr>
            <a:spLocks noChangeShapeType="1"/>
          </p:cNvSpPr>
          <p:nvPr/>
        </p:nvSpPr>
        <p:spPr bwMode="auto">
          <a:xfrm>
            <a:off x="954088" y="4953000"/>
            <a:ext cx="2689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019" name="Text Box 83"/>
          <p:cNvSpPr txBox="1">
            <a:spLocks noChangeArrowheads="1"/>
          </p:cNvSpPr>
          <p:nvPr/>
        </p:nvSpPr>
        <p:spPr bwMode="auto">
          <a:xfrm>
            <a:off x="1752600" y="4953000"/>
            <a:ext cx="1246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100 meters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51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3" y="3200400"/>
            <a:ext cx="426878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Optimum Number of </a:t>
            </a:r>
            <a:r>
              <a:rPr lang="en-US" dirty="0" smtClean="0"/>
              <a:t>Clusters, </a:t>
            </a:r>
            <a:r>
              <a:rPr lang="en-US" i="1" dirty="0" smtClean="0"/>
              <a:t>k</a:t>
            </a:r>
            <a:endParaRPr lang="en-US" dirty="0"/>
          </a:p>
        </p:txBody>
      </p:sp>
      <p:grpSp>
        <p:nvGrpSpPr>
          <p:cNvPr id="172042" name="Group 10"/>
          <p:cNvGrpSpPr>
            <a:grpSpLocks/>
          </p:cNvGrpSpPr>
          <p:nvPr/>
        </p:nvGrpSpPr>
        <p:grpSpPr bwMode="auto">
          <a:xfrm>
            <a:off x="2590800" y="1447800"/>
            <a:ext cx="5486400" cy="1600200"/>
            <a:chOff x="864" y="3072"/>
            <a:chExt cx="3456" cy="1008"/>
          </a:xfrm>
        </p:grpSpPr>
        <p:sp>
          <p:nvSpPr>
            <p:cNvPr id="172035" name="Text Box 3"/>
            <p:cNvSpPr txBox="1">
              <a:spLocks noChangeArrowheads="1"/>
            </p:cNvSpPr>
            <p:nvPr/>
          </p:nvSpPr>
          <p:spPr bwMode="auto">
            <a:xfrm>
              <a:off x="864" y="3072"/>
              <a:ext cx="1968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C0000"/>
                  </a:solidFill>
                </a:rPr>
                <a:t>N=100</a:t>
              </a:r>
            </a:p>
            <a:p>
              <a:r>
                <a:rPr lang="en-US" sz="2800" dirty="0">
                  <a:solidFill>
                    <a:srgbClr val="CC0000"/>
                  </a:solidFill>
                </a:rPr>
                <a:t>M=100</a:t>
              </a:r>
            </a:p>
            <a:p>
              <a:r>
                <a:rPr lang="en-US" sz="2800" dirty="0">
                  <a:solidFill>
                    <a:srgbClr val="CC0000"/>
                  </a:solidFill>
                </a:rPr>
                <a:t>75 &lt; </a:t>
              </a:r>
              <a:r>
                <a:rPr lang="en-US" sz="2800" dirty="0" err="1">
                  <a:solidFill>
                    <a:srgbClr val="CC0000"/>
                  </a:solidFill>
                </a:rPr>
                <a:t>d</a:t>
              </a:r>
              <a:r>
                <a:rPr lang="en-US" sz="2800" baseline="-25000" dirty="0" err="1">
                  <a:solidFill>
                    <a:srgbClr val="CC0000"/>
                  </a:solidFill>
                </a:rPr>
                <a:t>toBS</a:t>
              </a:r>
              <a:r>
                <a:rPr lang="en-US" sz="2800" baseline="-25000" dirty="0">
                  <a:solidFill>
                    <a:srgbClr val="CC0000"/>
                  </a:solidFill>
                </a:rPr>
                <a:t> </a:t>
              </a:r>
              <a:r>
                <a:rPr lang="en-US" sz="2800" dirty="0">
                  <a:solidFill>
                    <a:srgbClr val="CC0000"/>
                  </a:solidFill>
                </a:rPr>
                <a:t>&lt; 185</a:t>
              </a:r>
              <a:endParaRPr lang="en-US" sz="2800" dirty="0">
                <a:solidFill>
                  <a:srgbClr val="CC0000"/>
                </a:solidFill>
                <a:sym typeface="Wingdings" charset="0"/>
              </a:endParaRPr>
            </a:p>
          </p:txBody>
        </p:sp>
        <p:sp>
          <p:nvSpPr>
            <p:cNvPr id="172036" name="Text Box 4"/>
            <p:cNvSpPr txBox="1">
              <a:spLocks noChangeArrowheads="1"/>
            </p:cNvSpPr>
            <p:nvPr/>
          </p:nvSpPr>
          <p:spPr bwMode="auto">
            <a:xfrm>
              <a:off x="2928" y="3360"/>
              <a:ext cx="13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800">
                  <a:solidFill>
                    <a:srgbClr val="CC0000"/>
                  </a:solidFill>
                  <a:sym typeface="Wingdings 3" charset="0"/>
                </a:rPr>
                <a:t></a:t>
              </a:r>
              <a:r>
                <a:rPr lang="en-US" sz="2800">
                  <a:solidFill>
                    <a:srgbClr val="CC0000"/>
                  </a:solidFill>
                  <a:sym typeface="Wingdings" charset="0"/>
                </a:rPr>
                <a:t> 2 &lt; k &lt; 6</a:t>
              </a:r>
            </a:p>
          </p:txBody>
        </p:sp>
        <p:sp>
          <p:nvSpPr>
            <p:cNvPr id="172037" name="AutoShape 5"/>
            <p:cNvSpPr>
              <a:spLocks/>
            </p:cNvSpPr>
            <p:nvPr/>
          </p:nvSpPr>
          <p:spPr bwMode="auto">
            <a:xfrm>
              <a:off x="2496" y="3072"/>
              <a:ext cx="384" cy="1008"/>
            </a:xfrm>
            <a:prstGeom prst="rightBrace">
              <a:avLst>
                <a:gd name="adj1" fmla="val 21875"/>
                <a:gd name="adj2" fmla="val 50000"/>
              </a:avLst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</p:grpSp>
      <p:sp>
        <p:nvSpPr>
          <p:cNvPr id="172039" name="Rectangle 7"/>
          <p:cNvSpPr>
            <a:spLocks noChangeArrowheads="1"/>
          </p:cNvSpPr>
          <p:nvPr/>
        </p:nvSpPr>
        <p:spPr bwMode="auto">
          <a:xfrm rot="16200000">
            <a:off x="2131219" y="4636294"/>
            <a:ext cx="26558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Average energy per round (J)</a:t>
            </a:r>
            <a:endParaRPr lang="en-US"/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4495800" y="6232525"/>
            <a:ext cx="220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Number of clusters (k)</a:t>
            </a:r>
            <a:endParaRPr lang="en-US"/>
          </a:p>
        </p:txBody>
      </p:sp>
      <p:sp>
        <p:nvSpPr>
          <p:cNvPr id="172043" name="Text Box 11"/>
          <p:cNvSpPr txBox="1">
            <a:spLocks noChangeArrowheads="1"/>
          </p:cNvSpPr>
          <p:nvPr/>
        </p:nvSpPr>
        <p:spPr bwMode="auto">
          <a:xfrm>
            <a:off x="819150" y="1600200"/>
            <a:ext cx="14303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/>
              <a:t>Analytic</a:t>
            </a:r>
          </a:p>
          <a:p>
            <a:r>
              <a:rPr lang="en-US" sz="2800" dirty="0"/>
              <a:t>Result:</a:t>
            </a:r>
          </a:p>
        </p:txBody>
      </p:sp>
      <p:sp>
        <p:nvSpPr>
          <p:cNvPr id="172044" name="Text Box 12"/>
          <p:cNvSpPr txBox="1">
            <a:spLocks noChangeArrowheads="1"/>
          </p:cNvSpPr>
          <p:nvPr/>
        </p:nvSpPr>
        <p:spPr bwMode="auto">
          <a:xfrm>
            <a:off x="819150" y="4311650"/>
            <a:ext cx="18478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Simulation</a:t>
            </a:r>
          </a:p>
          <a:p>
            <a:r>
              <a:rPr lang="en-US" sz="2800"/>
              <a:t>Result:</a:t>
            </a:r>
          </a:p>
        </p:txBody>
      </p:sp>
      <p:sp>
        <p:nvSpPr>
          <p:cNvPr id="172045" name="Text Box 13"/>
          <p:cNvSpPr txBox="1">
            <a:spLocks noChangeArrowheads="1"/>
          </p:cNvSpPr>
          <p:nvPr/>
        </p:nvSpPr>
        <p:spPr bwMode="auto">
          <a:xfrm>
            <a:off x="5410200" y="4572000"/>
            <a:ext cx="517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k=7</a:t>
            </a:r>
          </a:p>
        </p:txBody>
      </p:sp>
      <p:sp>
        <p:nvSpPr>
          <p:cNvPr id="172046" name="Text Box 14"/>
          <p:cNvSpPr txBox="1">
            <a:spLocks noChangeArrowheads="1"/>
          </p:cNvSpPr>
          <p:nvPr/>
        </p:nvSpPr>
        <p:spPr bwMode="auto">
          <a:xfrm>
            <a:off x="6019800" y="4038600"/>
            <a:ext cx="517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k=9</a:t>
            </a:r>
          </a:p>
        </p:txBody>
      </p:sp>
      <p:sp>
        <p:nvSpPr>
          <p:cNvPr id="172047" name="Text Box 15"/>
          <p:cNvSpPr txBox="1">
            <a:spLocks noChangeArrowheads="1"/>
          </p:cNvSpPr>
          <p:nvPr/>
        </p:nvSpPr>
        <p:spPr bwMode="auto">
          <a:xfrm>
            <a:off x="4800600" y="5486400"/>
            <a:ext cx="517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k=5</a:t>
            </a:r>
          </a:p>
        </p:txBody>
      </p:sp>
      <p:sp>
        <p:nvSpPr>
          <p:cNvPr id="172048" name="Text Box 16"/>
          <p:cNvSpPr txBox="1">
            <a:spLocks noChangeArrowheads="1"/>
          </p:cNvSpPr>
          <p:nvPr/>
        </p:nvSpPr>
        <p:spPr bwMode="auto">
          <a:xfrm>
            <a:off x="4343400" y="5181600"/>
            <a:ext cx="517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k=3</a:t>
            </a:r>
          </a:p>
        </p:txBody>
      </p:sp>
      <p:sp>
        <p:nvSpPr>
          <p:cNvPr id="172049" name="Text Box 17"/>
          <p:cNvSpPr txBox="1">
            <a:spLocks noChangeArrowheads="1"/>
          </p:cNvSpPr>
          <p:nvPr/>
        </p:nvSpPr>
        <p:spPr bwMode="auto">
          <a:xfrm>
            <a:off x="3886200" y="4114800"/>
            <a:ext cx="517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k=1</a:t>
            </a:r>
          </a:p>
        </p:txBody>
      </p:sp>
      <p:sp>
        <p:nvSpPr>
          <p:cNvPr id="172050" name="Text Box 18"/>
          <p:cNvSpPr txBox="1">
            <a:spLocks noChangeArrowheads="1"/>
          </p:cNvSpPr>
          <p:nvPr/>
        </p:nvSpPr>
        <p:spPr bwMode="auto">
          <a:xfrm>
            <a:off x="7162800" y="3276600"/>
            <a:ext cx="6302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k=11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sz="3200" dirty="0" smtClean="0"/>
              <a:t>Centralized </a:t>
            </a:r>
            <a:r>
              <a:rPr lang="en-US" sz="3200" dirty="0"/>
              <a:t>Cluster Formation (LEACH</a:t>
            </a:r>
            <a:r>
              <a:rPr lang="en-US" sz="3200" dirty="0" smtClean="0"/>
              <a:t>-C)</a:t>
            </a:r>
            <a:endParaRPr lang="en-US" dirty="0"/>
          </a:p>
        </p:txBody>
      </p:sp>
      <p:graphicFrame>
        <p:nvGraphicFramePr>
          <p:cNvPr id="160771" name="Object 3"/>
          <p:cNvGraphicFramePr>
            <a:graphicFrameLocks noChangeAspect="1"/>
          </p:cNvGraphicFramePr>
          <p:nvPr/>
        </p:nvGraphicFramePr>
        <p:xfrm>
          <a:off x="2165350" y="3205163"/>
          <a:ext cx="4811713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70" name="VISIO" r:id="rId3" imgW="4812480" imgH="2807280" progId="Visio.Drawing.5">
                  <p:embed/>
                </p:oleObj>
              </mc:Choice>
              <mc:Fallback>
                <p:oleObj name="VISIO" r:id="rId3" imgW="4812480" imgH="280728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3205163"/>
                        <a:ext cx="4811713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2403475" y="28956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/>
              <a:t>All Nodes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5251450" y="2895600"/>
            <a:ext cx="156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/>
              <a:t>Base Station</a:t>
            </a:r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5715000" y="5562600"/>
            <a:ext cx="2971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169863" indent="-169863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1800" b="1">
                <a:cs typeface="Arial" charset="0"/>
              </a:rPr>
              <a:t>• </a:t>
            </a:r>
            <a:r>
              <a:rPr lang="en-US" sz="1800" b="1"/>
              <a:t>Only nodes with E</a:t>
            </a:r>
            <a:r>
              <a:rPr lang="en-US" sz="1800" b="1" baseline="-25000"/>
              <a:t>i</a:t>
            </a:r>
            <a:r>
              <a:rPr lang="en-US" sz="1800" b="1"/>
              <a:t> &gt; </a:t>
            </a:r>
            <a:r>
              <a:rPr lang="en-US" sz="1800" b="1">
                <a:latin typeface="Symbol" charset="0"/>
              </a:rPr>
              <a:t>m</a:t>
            </a:r>
            <a:r>
              <a:rPr lang="en-US" sz="1800" b="1" baseline="-25000"/>
              <a:t>E</a:t>
            </a:r>
            <a:r>
              <a:rPr lang="en-US" sz="1800" b="1"/>
              <a:t> eligible</a:t>
            </a:r>
          </a:p>
          <a:p>
            <a:pPr marL="169863" indent="-169863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1800" b="1">
                <a:cs typeface="Arial" charset="0"/>
              </a:rPr>
              <a:t>•</a:t>
            </a:r>
            <a:r>
              <a:rPr lang="en-US" sz="1800" b="1"/>
              <a:t> Simulated annealing</a:t>
            </a:r>
          </a:p>
        </p:txBody>
      </p:sp>
      <p:cxnSp>
        <p:nvCxnSpPr>
          <p:cNvPr id="160775" name="AutoShape 7"/>
          <p:cNvCxnSpPr>
            <a:cxnSpLocks noChangeShapeType="1"/>
          </p:cNvCxnSpPr>
          <p:nvPr/>
        </p:nvCxnSpPr>
        <p:spPr bwMode="auto">
          <a:xfrm rot="5400000" flipH="1">
            <a:off x="6142038" y="4995863"/>
            <a:ext cx="685800" cy="4572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0776" name="Rectangle 8"/>
          <p:cNvSpPr>
            <a:spLocks noChangeArrowheads="1"/>
          </p:cNvSpPr>
          <p:nvPr/>
        </p:nvSpPr>
        <p:spPr bwMode="auto">
          <a:xfrm>
            <a:off x="685800" y="1447800"/>
            <a:ext cx="7620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169863" indent="-169863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dirty="0">
                <a:cs typeface="Arial" charset="0"/>
              </a:rPr>
              <a:t>• </a:t>
            </a:r>
            <a:r>
              <a:rPr lang="en-US" sz="2400" dirty="0" smtClean="0">
                <a:cs typeface="Arial" charset="0"/>
              </a:rPr>
              <a:t>Attempts to compute</a:t>
            </a:r>
            <a:r>
              <a:rPr lang="en-US" sz="2400" dirty="0" smtClean="0"/>
              <a:t> </a:t>
            </a:r>
            <a:r>
              <a:rPr lang="en-US" sz="2400" dirty="0"/>
              <a:t>optimal </a:t>
            </a:r>
            <a:r>
              <a:rPr lang="en-US" sz="2400" dirty="0" smtClean="0"/>
              <a:t>clusters for comparison</a:t>
            </a:r>
            <a:endParaRPr lang="en-US" sz="2400" dirty="0"/>
          </a:p>
          <a:p>
            <a:pPr marL="169863" indent="-169863">
              <a:spcBef>
                <a:spcPct val="20000"/>
              </a:spcBef>
              <a:buClr>
                <a:schemeClr val="tx1"/>
              </a:buClr>
            </a:pPr>
            <a:r>
              <a:rPr lang="en-US" sz="2400" dirty="0" smtClean="0">
                <a:cs typeface="Arial" charset="0"/>
              </a:rPr>
              <a:t>•</a:t>
            </a:r>
            <a:r>
              <a:rPr lang="en-US" sz="2400" dirty="0" smtClean="0"/>
              <a:t> Needs </a:t>
            </a:r>
            <a:r>
              <a:rPr lang="en-US" sz="2400" dirty="0"/>
              <a:t>GPS or other location-tracking method</a:t>
            </a:r>
          </a:p>
          <a:p>
            <a:pPr marL="169863" indent="-169863">
              <a:spcBef>
                <a:spcPct val="20000"/>
              </a:spcBef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160777" name="Rectangle 9"/>
          <p:cNvSpPr>
            <a:spLocks noChangeArrowheads="1"/>
          </p:cNvSpPr>
          <p:nvPr/>
        </p:nvSpPr>
        <p:spPr bwMode="auto">
          <a:xfrm>
            <a:off x="304800" y="4648200"/>
            <a:ext cx="1981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169863" indent="-169863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1800" b="1">
                <a:cs typeface="Arial" charset="0"/>
              </a:rPr>
              <a:t>• </a:t>
            </a:r>
            <a:r>
              <a:rPr lang="en-US" sz="1800" b="1"/>
              <a:t>Small packets</a:t>
            </a:r>
          </a:p>
          <a:p>
            <a:pPr marL="169863" indent="-169863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1800" b="1">
                <a:cs typeface="Arial" charset="0"/>
              </a:rPr>
              <a:t>•</a:t>
            </a:r>
            <a:r>
              <a:rPr lang="en-US" sz="1800" b="1"/>
              <a:t> Large energy</a:t>
            </a:r>
          </a:p>
        </p:txBody>
      </p:sp>
      <p:cxnSp>
        <p:nvCxnSpPr>
          <p:cNvPr id="160778" name="AutoShape 10"/>
          <p:cNvCxnSpPr>
            <a:cxnSpLocks noChangeShapeType="1"/>
          </p:cNvCxnSpPr>
          <p:nvPr/>
        </p:nvCxnSpPr>
        <p:spPr bwMode="auto">
          <a:xfrm flipV="1">
            <a:off x="1295400" y="3810000"/>
            <a:ext cx="838200" cy="762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73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Simulations: </a:t>
            </a:r>
            <a:r>
              <a:rPr lang="en-US" dirty="0" smtClean="0"/>
              <a:t>Data </a:t>
            </a:r>
            <a:r>
              <a:rPr lang="en-US" dirty="0"/>
              <a:t>Over </a:t>
            </a:r>
            <a:r>
              <a:rPr lang="en-US" dirty="0" smtClean="0"/>
              <a:t>Time</a:t>
            </a:r>
            <a:br>
              <a:rPr lang="en-US" dirty="0" smtClean="0"/>
            </a:br>
            <a:r>
              <a:rPr lang="en-US" dirty="0" smtClean="0"/>
              <a:t>(Assuming no energy constraints)</a:t>
            </a:r>
            <a:endParaRPr lang="en-US" dirty="0"/>
          </a:p>
        </p:txBody>
      </p:sp>
      <p:pic>
        <p:nvPicPr>
          <p:cNvPr id="173078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1787"/>
            <a:ext cx="426878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3081" name="Rectangle 25"/>
          <p:cNvSpPr>
            <a:spLocks noChangeArrowheads="1"/>
          </p:cNvSpPr>
          <p:nvPr/>
        </p:nvSpPr>
        <p:spPr bwMode="auto">
          <a:xfrm rot="16200000">
            <a:off x="1410494" y="2996406"/>
            <a:ext cx="27574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Amount of data received at BS</a:t>
            </a:r>
            <a:endParaRPr lang="en-US"/>
          </a:p>
        </p:txBody>
      </p:sp>
      <p:sp>
        <p:nvSpPr>
          <p:cNvPr id="173082" name="Rectangle 26"/>
          <p:cNvSpPr>
            <a:spLocks noChangeArrowheads="1"/>
          </p:cNvSpPr>
          <p:nvPr/>
        </p:nvSpPr>
        <p:spPr bwMode="auto">
          <a:xfrm>
            <a:off x="4495800" y="4632325"/>
            <a:ext cx="1539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Time (s)</a:t>
            </a:r>
            <a:endParaRPr lang="en-US"/>
          </a:p>
        </p:txBody>
      </p:sp>
      <p:sp>
        <p:nvSpPr>
          <p:cNvPr id="173083" name="Text Box 27"/>
          <p:cNvSpPr txBox="1">
            <a:spLocks noChangeArrowheads="1"/>
          </p:cNvSpPr>
          <p:nvPr/>
        </p:nvSpPr>
        <p:spPr bwMode="auto">
          <a:xfrm>
            <a:off x="4343400" y="2211387"/>
            <a:ext cx="10969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Static-</a:t>
            </a:r>
          </a:p>
          <a:p>
            <a:r>
              <a:rPr lang="en-US"/>
              <a:t>Clustering</a:t>
            </a:r>
          </a:p>
        </p:txBody>
      </p:sp>
      <p:sp>
        <p:nvSpPr>
          <p:cNvPr id="173084" name="Text Box 28"/>
          <p:cNvSpPr txBox="1">
            <a:spLocks noChangeArrowheads="1"/>
          </p:cNvSpPr>
          <p:nvPr/>
        </p:nvSpPr>
        <p:spPr bwMode="auto">
          <a:xfrm>
            <a:off x="6096000" y="2973387"/>
            <a:ext cx="8588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LEACH</a:t>
            </a:r>
          </a:p>
        </p:txBody>
      </p:sp>
      <p:sp>
        <p:nvSpPr>
          <p:cNvPr id="173085" name="Text Box 29"/>
          <p:cNvSpPr txBox="1">
            <a:spLocks noChangeArrowheads="1"/>
          </p:cNvSpPr>
          <p:nvPr/>
        </p:nvSpPr>
        <p:spPr bwMode="auto">
          <a:xfrm>
            <a:off x="4953000" y="3473033"/>
            <a:ext cx="10853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LEACH</a:t>
            </a:r>
            <a:r>
              <a:rPr lang="en-US" dirty="0" smtClean="0"/>
              <a:t>-C</a:t>
            </a:r>
            <a:endParaRPr lang="en-US" dirty="0"/>
          </a:p>
        </p:txBody>
      </p:sp>
      <p:sp>
        <p:nvSpPr>
          <p:cNvPr id="173086" name="Text Box 30"/>
          <p:cNvSpPr txBox="1">
            <a:spLocks noChangeArrowheads="1"/>
          </p:cNvSpPr>
          <p:nvPr/>
        </p:nvSpPr>
        <p:spPr bwMode="auto">
          <a:xfrm>
            <a:off x="5318125" y="4100512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MTE</a:t>
            </a:r>
          </a:p>
        </p:txBody>
      </p:sp>
      <p:sp>
        <p:nvSpPr>
          <p:cNvPr id="173087" name="Line 31"/>
          <p:cNvSpPr>
            <a:spLocks noChangeShapeType="1"/>
          </p:cNvSpPr>
          <p:nvPr/>
        </p:nvSpPr>
        <p:spPr bwMode="auto">
          <a:xfrm>
            <a:off x="5105400" y="2439987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88" name="Line 32"/>
          <p:cNvSpPr>
            <a:spLocks noChangeShapeType="1"/>
          </p:cNvSpPr>
          <p:nvPr/>
        </p:nvSpPr>
        <p:spPr bwMode="auto">
          <a:xfrm flipH="1">
            <a:off x="5867400" y="3125787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89" name="Line 33"/>
          <p:cNvSpPr>
            <a:spLocks noChangeShapeType="1"/>
          </p:cNvSpPr>
          <p:nvPr/>
        </p:nvSpPr>
        <p:spPr bwMode="auto">
          <a:xfrm flipH="1">
            <a:off x="4724400" y="3659187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90" name="Rectangle 34"/>
          <p:cNvSpPr>
            <a:spLocks noGrp="1" noChangeArrowheads="1"/>
          </p:cNvSpPr>
          <p:nvPr>
            <p:ph type="body" idx="1"/>
          </p:nvPr>
        </p:nvSpPr>
        <p:spPr>
          <a:xfrm>
            <a:off x="933450" y="4953000"/>
            <a:ext cx="7753350" cy="1550988"/>
          </a:xfrm>
          <a:noFill/>
          <a:ln/>
        </p:spPr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clustering: </a:t>
            </a:r>
            <a:r>
              <a:rPr lang="en-US" dirty="0"/>
              <a:t>no set-up time </a:t>
            </a:r>
          </a:p>
          <a:p>
            <a:r>
              <a:rPr lang="en-US" dirty="0"/>
              <a:t>LEACH </a:t>
            </a:r>
            <a:r>
              <a:rPr lang="en-US" dirty="0" smtClean="0"/>
              <a:t>data – </a:t>
            </a:r>
            <a:r>
              <a:rPr lang="en-US" dirty="0"/>
              <a:t>2 hops </a:t>
            </a:r>
          </a:p>
          <a:p>
            <a:r>
              <a:rPr lang="en-US" dirty="0"/>
              <a:t>MTE </a:t>
            </a:r>
            <a:r>
              <a:rPr lang="en-US" dirty="0" smtClean="0"/>
              <a:t>data – </a:t>
            </a:r>
            <a:r>
              <a:rPr lang="en-US" dirty="0"/>
              <a:t>10 hops on average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Simulations: Data per Energy</a:t>
            </a:r>
          </a:p>
        </p:txBody>
      </p:sp>
      <p:sp>
        <p:nvSpPr>
          <p:cNvPr id="175117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933450" y="4953000"/>
            <a:ext cx="7753350" cy="1550988"/>
          </a:xfrm>
          <a:noFill/>
          <a:ln/>
        </p:spPr>
        <p:txBody>
          <a:bodyPr/>
          <a:lstStyle/>
          <a:p>
            <a:r>
              <a:rPr lang="en-US" b="0" dirty="0"/>
              <a:t>LEACH achieves order of magnitude more </a:t>
            </a:r>
            <a:r>
              <a:rPr lang="en-US" b="0" dirty="0" smtClean="0"/>
              <a:t>messages </a:t>
            </a:r>
            <a:r>
              <a:rPr lang="en-US" b="0" dirty="0"/>
              <a:t>per J</a:t>
            </a:r>
            <a:r>
              <a:rPr lang="en-US" b="0" dirty="0" smtClean="0"/>
              <a:t>oule</a:t>
            </a:r>
            <a:endParaRPr lang="en-US" b="0" dirty="0"/>
          </a:p>
          <a:p>
            <a:r>
              <a:rPr lang="en-US" b="0" dirty="0"/>
              <a:t>Data aggregation successful</a:t>
            </a:r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2362200" y="1447800"/>
            <a:ext cx="4268788" cy="3276600"/>
            <a:chOff x="1631" y="912"/>
            <a:chExt cx="2689" cy="206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1" y="912"/>
              <a:ext cx="2689" cy="2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 rot="-5400000">
              <a:off x="888" y="1743"/>
              <a:ext cx="173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>
                  <a:solidFill>
                    <a:srgbClr val="000000"/>
                  </a:solidFill>
                </a:rPr>
                <a:t>Amount of data received at BS</a:t>
              </a:r>
              <a:endParaRPr lang="en-US" sz="1600"/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2496" y="2822"/>
              <a:ext cx="130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US" sz="1600">
                  <a:solidFill>
                    <a:srgbClr val="000000"/>
                  </a:solidFill>
                </a:rPr>
                <a:t>Energy Dissipation (J)</a:t>
              </a:r>
              <a:endParaRPr lang="en-US" sz="1600"/>
            </a:p>
          </p:txBody>
        </p:sp>
        <p:sp>
          <p:nvSpPr>
            <p:cNvPr id="19" name="Text Box 6"/>
            <p:cNvSpPr txBox="1">
              <a:spLocks noChangeArrowheads="1"/>
            </p:cNvSpPr>
            <p:nvPr/>
          </p:nvSpPr>
          <p:spPr bwMode="auto">
            <a:xfrm>
              <a:off x="1968" y="1728"/>
              <a:ext cx="691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/>
                <a:t>Static-</a:t>
              </a:r>
            </a:p>
            <a:p>
              <a:pPr eaLnBrk="0" hangingPunct="0"/>
              <a:r>
                <a:rPr lang="en-US" sz="1600"/>
                <a:t>Clustering</a:t>
              </a:r>
            </a:p>
          </p:txBody>
        </p:sp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3408" y="1008"/>
              <a:ext cx="67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/>
                <a:t>LEACH-C</a:t>
              </a: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206" y="1872"/>
              <a:ext cx="5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/>
                <a:t>LEACH</a:t>
              </a:r>
            </a:p>
          </p:txBody>
        </p:sp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2784" y="2476"/>
              <a:ext cx="38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/>
                <a:t>MTE</a:t>
              </a:r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 flipH="1">
              <a:off x="2064" y="211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 flipH="1">
              <a:off x="3072" y="197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dirty="0" smtClean="0"/>
              <a:t>Sensor </a:t>
            </a:r>
            <a:r>
              <a:rPr lang="en-US" dirty="0"/>
              <a:t>Networks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3200400"/>
            <a:ext cx="8124825" cy="3352800"/>
          </a:xfrm>
        </p:spPr>
        <p:txBody>
          <a:bodyPr/>
          <a:lstStyle/>
          <a:p>
            <a:r>
              <a:rPr lang="en-US"/>
              <a:t>Remote monitoring of the environment</a:t>
            </a:r>
          </a:p>
          <a:p>
            <a:pPr lvl="1"/>
            <a:r>
              <a:rPr lang="en-US"/>
              <a:t>Surveillance</a:t>
            </a:r>
          </a:p>
          <a:p>
            <a:pPr lvl="1"/>
            <a:r>
              <a:rPr lang="en-US"/>
              <a:t>Machine diagnostics</a:t>
            </a:r>
          </a:p>
          <a:p>
            <a:r>
              <a:rPr lang="en-US"/>
              <a:t>Relevant parameters:</a:t>
            </a:r>
          </a:p>
          <a:p>
            <a:pPr lvl="1"/>
            <a:r>
              <a:rPr lang="en-US">
                <a:solidFill>
                  <a:srgbClr val="CC0000"/>
                </a:solidFill>
              </a:rPr>
              <a:t>System lifetime (energy efficiency)</a:t>
            </a:r>
          </a:p>
          <a:p>
            <a:pPr lvl="1"/>
            <a:r>
              <a:rPr lang="en-US">
                <a:solidFill>
                  <a:srgbClr val="CC0000"/>
                </a:solidFill>
              </a:rPr>
              <a:t>Quality</a:t>
            </a:r>
          </a:p>
          <a:p>
            <a:pPr lvl="1"/>
            <a:r>
              <a:rPr lang="en-US">
                <a:solidFill>
                  <a:srgbClr val="CC0000"/>
                </a:solidFill>
              </a:rPr>
              <a:t>Latency</a:t>
            </a:r>
          </a:p>
        </p:txBody>
      </p:sp>
      <p:sp>
        <p:nvSpPr>
          <p:cNvPr id="106500" name="AutoShape 4" descr="50%"/>
          <p:cNvSpPr>
            <a:spLocks noChangeArrowheads="1"/>
          </p:cNvSpPr>
          <p:nvPr/>
        </p:nvSpPr>
        <p:spPr bwMode="auto">
          <a:xfrm>
            <a:off x="711200" y="1952625"/>
            <a:ext cx="5080000" cy="698500"/>
          </a:xfrm>
          <a:prstGeom prst="parallelogram">
            <a:avLst>
              <a:gd name="adj" fmla="val 181818"/>
            </a:avLst>
          </a:prstGeom>
          <a:pattFill prst="pct50">
            <a:fgClr>
              <a:schemeClr val="accent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6501" name="Group 5"/>
          <p:cNvGrpSpPr>
            <a:grpSpLocks/>
          </p:cNvGrpSpPr>
          <p:nvPr/>
        </p:nvGrpSpPr>
        <p:grpSpPr bwMode="auto">
          <a:xfrm>
            <a:off x="1422400" y="1371600"/>
            <a:ext cx="1752600" cy="825500"/>
            <a:chOff x="2160" y="2640"/>
            <a:chExt cx="828" cy="684"/>
          </a:xfrm>
        </p:grpSpPr>
        <p:graphicFrame>
          <p:nvGraphicFramePr>
            <p:cNvPr id="106502" name="Object 6"/>
            <p:cNvGraphicFramePr>
              <a:graphicFrameLocks noChangeAspect="1"/>
            </p:cNvGraphicFramePr>
            <p:nvPr/>
          </p:nvGraphicFramePr>
          <p:xfrm>
            <a:off x="2160" y="2640"/>
            <a:ext cx="828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50" name="Clip" r:id="rId3" imgW="1314360" imgH="1085760" progId="MS_ClipArt_Gallery.2">
                    <p:embed/>
                  </p:oleObj>
                </mc:Choice>
                <mc:Fallback>
                  <p:oleObj name="Clip" r:id="rId3" imgW="1314360" imgH="1085760" progId="MS_ClipArt_Gallery.2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640"/>
                          <a:ext cx="828" cy="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03" name="Oval 7"/>
            <p:cNvSpPr>
              <a:spLocks noChangeArrowheads="1"/>
            </p:cNvSpPr>
            <p:nvPr/>
          </p:nvSpPr>
          <p:spPr bwMode="auto">
            <a:xfrm>
              <a:off x="2304" y="278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4" name="Oval 8"/>
            <p:cNvSpPr>
              <a:spLocks noChangeArrowheads="1"/>
            </p:cNvSpPr>
            <p:nvPr/>
          </p:nvSpPr>
          <p:spPr bwMode="auto">
            <a:xfrm>
              <a:off x="2304" y="288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5" name="Oval 9"/>
            <p:cNvSpPr>
              <a:spLocks noChangeArrowheads="1"/>
            </p:cNvSpPr>
            <p:nvPr/>
          </p:nvSpPr>
          <p:spPr bwMode="auto">
            <a:xfrm>
              <a:off x="2352" y="2832"/>
              <a:ext cx="192" cy="19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6" name="Oval 10"/>
            <p:cNvSpPr>
              <a:spLocks noChangeArrowheads="1"/>
            </p:cNvSpPr>
            <p:nvPr/>
          </p:nvSpPr>
          <p:spPr bwMode="auto">
            <a:xfrm>
              <a:off x="2496" y="2736"/>
              <a:ext cx="192" cy="19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7" name="Rectangle 11"/>
            <p:cNvSpPr>
              <a:spLocks noChangeArrowheads="1"/>
            </p:cNvSpPr>
            <p:nvPr/>
          </p:nvSpPr>
          <p:spPr bwMode="auto">
            <a:xfrm>
              <a:off x="2352" y="2928"/>
              <a:ext cx="48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8" name="Rectangle 12"/>
            <p:cNvSpPr>
              <a:spLocks noChangeArrowheads="1"/>
            </p:cNvSpPr>
            <p:nvPr/>
          </p:nvSpPr>
          <p:spPr bwMode="auto">
            <a:xfrm>
              <a:off x="2352" y="2736"/>
              <a:ext cx="192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9" name="Oval 13"/>
            <p:cNvSpPr>
              <a:spLocks noChangeArrowheads="1"/>
            </p:cNvSpPr>
            <p:nvPr/>
          </p:nvSpPr>
          <p:spPr bwMode="auto">
            <a:xfrm>
              <a:off x="2688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0" name="Rectangle 14"/>
            <p:cNvSpPr>
              <a:spLocks noChangeArrowheads="1"/>
            </p:cNvSpPr>
            <p:nvPr/>
          </p:nvSpPr>
          <p:spPr bwMode="auto">
            <a:xfrm>
              <a:off x="2688" y="2832"/>
              <a:ext cx="48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1" name="Oval 15"/>
            <p:cNvSpPr>
              <a:spLocks noChangeArrowheads="1"/>
            </p:cNvSpPr>
            <p:nvPr/>
          </p:nvSpPr>
          <p:spPr bwMode="auto">
            <a:xfrm>
              <a:off x="2736" y="28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2" name="Oval 16"/>
            <p:cNvSpPr>
              <a:spLocks noChangeArrowheads="1"/>
            </p:cNvSpPr>
            <p:nvPr/>
          </p:nvSpPr>
          <p:spPr bwMode="auto">
            <a:xfrm>
              <a:off x="2784" y="288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3" name="Oval 17"/>
            <p:cNvSpPr>
              <a:spLocks noChangeArrowheads="1"/>
            </p:cNvSpPr>
            <p:nvPr/>
          </p:nvSpPr>
          <p:spPr bwMode="auto">
            <a:xfrm>
              <a:off x="2736" y="278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4" name="Oval 18"/>
            <p:cNvSpPr>
              <a:spLocks noChangeArrowheads="1"/>
            </p:cNvSpPr>
            <p:nvPr/>
          </p:nvSpPr>
          <p:spPr bwMode="auto">
            <a:xfrm>
              <a:off x="2640" y="273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5" name="Oval 19"/>
            <p:cNvSpPr>
              <a:spLocks noChangeArrowheads="1"/>
            </p:cNvSpPr>
            <p:nvPr/>
          </p:nvSpPr>
          <p:spPr bwMode="auto">
            <a:xfrm>
              <a:off x="2592" y="268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6" name="Oval 20"/>
            <p:cNvSpPr>
              <a:spLocks noChangeArrowheads="1"/>
            </p:cNvSpPr>
            <p:nvPr/>
          </p:nvSpPr>
          <p:spPr bwMode="auto">
            <a:xfrm>
              <a:off x="2544" y="268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6517" name="Text Box 21"/>
          <p:cNvSpPr txBox="1">
            <a:spLocks noChangeArrowheads="1"/>
          </p:cNvSpPr>
          <p:nvPr/>
        </p:nvSpPr>
        <p:spPr bwMode="auto">
          <a:xfrm>
            <a:off x="6324600" y="2743200"/>
            <a:ext cx="1543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/>
              <a:t>Base station</a:t>
            </a:r>
          </a:p>
        </p:txBody>
      </p:sp>
      <p:grpSp>
        <p:nvGrpSpPr>
          <p:cNvPr id="106518" name="Group 22"/>
          <p:cNvGrpSpPr>
            <a:grpSpLocks/>
          </p:cNvGrpSpPr>
          <p:nvPr/>
        </p:nvGrpSpPr>
        <p:grpSpPr bwMode="auto">
          <a:xfrm>
            <a:off x="4727575" y="2035175"/>
            <a:ext cx="292100" cy="149225"/>
            <a:chOff x="3828" y="1320"/>
            <a:chExt cx="198" cy="127"/>
          </a:xfrm>
        </p:grpSpPr>
        <p:sp>
          <p:nvSpPr>
            <p:cNvPr id="106519" name="Freeform 23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20" name="Freeform 24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21" name="Freeform 25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22" name="Freeform 26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23" name="Freeform 27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24" name="Freeform 28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25" name="Group 29"/>
          <p:cNvGrpSpPr>
            <a:grpSpLocks/>
          </p:cNvGrpSpPr>
          <p:nvPr/>
        </p:nvGrpSpPr>
        <p:grpSpPr bwMode="auto">
          <a:xfrm>
            <a:off x="1154113" y="2446338"/>
            <a:ext cx="295275" cy="149225"/>
            <a:chOff x="3828" y="1320"/>
            <a:chExt cx="198" cy="127"/>
          </a:xfrm>
        </p:grpSpPr>
        <p:sp>
          <p:nvSpPr>
            <p:cNvPr id="106526" name="Freeform 30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27" name="Freeform 31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28" name="Freeform 32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29" name="Freeform 33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0" name="Freeform 34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1" name="Freeform 35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32" name="Group 36"/>
          <p:cNvGrpSpPr>
            <a:grpSpLocks/>
          </p:cNvGrpSpPr>
          <p:nvPr/>
        </p:nvGrpSpPr>
        <p:grpSpPr bwMode="auto">
          <a:xfrm>
            <a:off x="1581150" y="2246313"/>
            <a:ext cx="293688" cy="150812"/>
            <a:chOff x="3828" y="1320"/>
            <a:chExt cx="198" cy="127"/>
          </a:xfrm>
        </p:grpSpPr>
        <p:sp>
          <p:nvSpPr>
            <p:cNvPr id="106533" name="Freeform 37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4" name="Freeform 38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5" name="Freeform 39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6" name="Freeform 40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7" name="Freeform 41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8" name="Freeform 42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39" name="Group 43"/>
          <p:cNvGrpSpPr>
            <a:grpSpLocks/>
          </p:cNvGrpSpPr>
          <p:nvPr/>
        </p:nvGrpSpPr>
        <p:grpSpPr bwMode="auto">
          <a:xfrm>
            <a:off x="2576513" y="2049463"/>
            <a:ext cx="293687" cy="149225"/>
            <a:chOff x="3828" y="1320"/>
            <a:chExt cx="198" cy="127"/>
          </a:xfrm>
        </p:grpSpPr>
        <p:sp>
          <p:nvSpPr>
            <p:cNvPr id="106540" name="Freeform 44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41" name="Freeform 45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42" name="Freeform 46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43" name="Freeform 47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44" name="Freeform 48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45" name="Freeform 49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46" name="Group 50"/>
          <p:cNvGrpSpPr>
            <a:grpSpLocks/>
          </p:cNvGrpSpPr>
          <p:nvPr/>
        </p:nvGrpSpPr>
        <p:grpSpPr bwMode="auto">
          <a:xfrm>
            <a:off x="1955800" y="2168525"/>
            <a:ext cx="292100" cy="150813"/>
            <a:chOff x="3828" y="1320"/>
            <a:chExt cx="198" cy="127"/>
          </a:xfrm>
        </p:grpSpPr>
        <p:sp>
          <p:nvSpPr>
            <p:cNvPr id="106547" name="Freeform 51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48" name="Freeform 52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49" name="Freeform 53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50" name="Freeform 54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51" name="Freeform 55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52" name="Freeform 56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53" name="Group 57"/>
          <p:cNvGrpSpPr>
            <a:grpSpLocks/>
          </p:cNvGrpSpPr>
          <p:nvPr/>
        </p:nvGrpSpPr>
        <p:grpSpPr bwMode="auto">
          <a:xfrm>
            <a:off x="3074988" y="2035175"/>
            <a:ext cx="292100" cy="149225"/>
            <a:chOff x="3828" y="1320"/>
            <a:chExt cx="198" cy="127"/>
          </a:xfrm>
        </p:grpSpPr>
        <p:sp>
          <p:nvSpPr>
            <p:cNvPr id="106554" name="Freeform 58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55" name="Freeform 59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56" name="Freeform 60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57" name="Freeform 61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58" name="Freeform 62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59" name="Freeform 63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60" name="Group 64"/>
          <p:cNvGrpSpPr>
            <a:grpSpLocks/>
          </p:cNvGrpSpPr>
          <p:nvPr/>
        </p:nvGrpSpPr>
        <p:grpSpPr bwMode="auto">
          <a:xfrm>
            <a:off x="2344738" y="2295525"/>
            <a:ext cx="295275" cy="150813"/>
            <a:chOff x="3828" y="1320"/>
            <a:chExt cx="198" cy="127"/>
          </a:xfrm>
        </p:grpSpPr>
        <p:sp>
          <p:nvSpPr>
            <p:cNvPr id="106561" name="Freeform 65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62" name="Freeform 66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63" name="Freeform 67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64" name="Freeform 68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65" name="Freeform 69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66" name="Freeform 70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67" name="Group 71"/>
          <p:cNvGrpSpPr>
            <a:grpSpLocks/>
          </p:cNvGrpSpPr>
          <p:nvPr/>
        </p:nvGrpSpPr>
        <p:grpSpPr bwMode="auto">
          <a:xfrm>
            <a:off x="1892300" y="2417763"/>
            <a:ext cx="293688" cy="149225"/>
            <a:chOff x="3828" y="1320"/>
            <a:chExt cx="198" cy="127"/>
          </a:xfrm>
        </p:grpSpPr>
        <p:sp>
          <p:nvSpPr>
            <p:cNvPr id="106568" name="Freeform 72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69" name="Freeform 73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70" name="Freeform 74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71" name="Freeform 75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72" name="Freeform 76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73" name="Freeform 77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74" name="Group 78"/>
          <p:cNvGrpSpPr>
            <a:grpSpLocks/>
          </p:cNvGrpSpPr>
          <p:nvPr/>
        </p:nvGrpSpPr>
        <p:grpSpPr bwMode="auto">
          <a:xfrm>
            <a:off x="2851150" y="2254250"/>
            <a:ext cx="295275" cy="149225"/>
            <a:chOff x="3828" y="1320"/>
            <a:chExt cx="198" cy="127"/>
          </a:xfrm>
        </p:grpSpPr>
        <p:sp>
          <p:nvSpPr>
            <p:cNvPr id="106575" name="Freeform 79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76" name="Freeform 80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77" name="Freeform 81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78" name="Freeform 82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79" name="Freeform 83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80" name="Freeform 84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81" name="Group 85"/>
          <p:cNvGrpSpPr>
            <a:grpSpLocks/>
          </p:cNvGrpSpPr>
          <p:nvPr/>
        </p:nvGrpSpPr>
        <p:grpSpPr bwMode="auto">
          <a:xfrm>
            <a:off x="3473450" y="1957388"/>
            <a:ext cx="295275" cy="149225"/>
            <a:chOff x="3828" y="1320"/>
            <a:chExt cx="198" cy="127"/>
          </a:xfrm>
        </p:grpSpPr>
        <p:sp>
          <p:nvSpPr>
            <p:cNvPr id="106582" name="Freeform 86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83" name="Freeform 87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84" name="Freeform 88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85" name="Freeform 89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86" name="Freeform 90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87" name="Freeform 91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88" name="Group 92"/>
          <p:cNvGrpSpPr>
            <a:grpSpLocks/>
          </p:cNvGrpSpPr>
          <p:nvPr/>
        </p:nvGrpSpPr>
        <p:grpSpPr bwMode="auto">
          <a:xfrm>
            <a:off x="5135563" y="1992313"/>
            <a:ext cx="293687" cy="149225"/>
            <a:chOff x="3828" y="1320"/>
            <a:chExt cx="198" cy="127"/>
          </a:xfrm>
        </p:grpSpPr>
        <p:sp>
          <p:nvSpPr>
            <p:cNvPr id="106589" name="Freeform 93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90" name="Freeform 94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91" name="Freeform 95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92" name="Freeform 96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93" name="Freeform 97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94" name="Freeform 98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95" name="Group 99"/>
          <p:cNvGrpSpPr>
            <a:grpSpLocks/>
          </p:cNvGrpSpPr>
          <p:nvPr/>
        </p:nvGrpSpPr>
        <p:grpSpPr bwMode="auto">
          <a:xfrm>
            <a:off x="4638675" y="2239963"/>
            <a:ext cx="292100" cy="149225"/>
            <a:chOff x="3828" y="1320"/>
            <a:chExt cx="198" cy="127"/>
          </a:xfrm>
        </p:grpSpPr>
        <p:sp>
          <p:nvSpPr>
            <p:cNvPr id="106596" name="Freeform 100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97" name="Freeform 101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98" name="Freeform 102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99" name="Freeform 103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00" name="Freeform 104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01" name="Freeform 105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602" name="Group 106"/>
          <p:cNvGrpSpPr>
            <a:grpSpLocks/>
          </p:cNvGrpSpPr>
          <p:nvPr/>
        </p:nvGrpSpPr>
        <p:grpSpPr bwMode="auto">
          <a:xfrm>
            <a:off x="3919538" y="1992313"/>
            <a:ext cx="292100" cy="149225"/>
            <a:chOff x="3828" y="1320"/>
            <a:chExt cx="198" cy="127"/>
          </a:xfrm>
        </p:grpSpPr>
        <p:sp>
          <p:nvSpPr>
            <p:cNvPr id="106603" name="Freeform 107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04" name="Freeform 108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05" name="Freeform 109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06" name="Freeform 110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07" name="Freeform 111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08" name="Freeform 112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609" name="Group 113"/>
          <p:cNvGrpSpPr>
            <a:grpSpLocks/>
          </p:cNvGrpSpPr>
          <p:nvPr/>
        </p:nvGrpSpPr>
        <p:grpSpPr bwMode="auto">
          <a:xfrm>
            <a:off x="4344988" y="1971675"/>
            <a:ext cx="293687" cy="149225"/>
            <a:chOff x="3828" y="1320"/>
            <a:chExt cx="198" cy="127"/>
          </a:xfrm>
        </p:grpSpPr>
        <p:sp>
          <p:nvSpPr>
            <p:cNvPr id="106610" name="Freeform 114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11" name="Freeform 115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12" name="Freeform 116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13" name="Freeform 117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14" name="Freeform 118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15" name="Freeform 119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616" name="Group 120"/>
          <p:cNvGrpSpPr>
            <a:grpSpLocks/>
          </p:cNvGrpSpPr>
          <p:nvPr/>
        </p:nvGrpSpPr>
        <p:grpSpPr bwMode="auto">
          <a:xfrm>
            <a:off x="3429000" y="2190750"/>
            <a:ext cx="295275" cy="149225"/>
            <a:chOff x="3828" y="1320"/>
            <a:chExt cx="198" cy="127"/>
          </a:xfrm>
        </p:grpSpPr>
        <p:sp>
          <p:nvSpPr>
            <p:cNvPr id="106617" name="Freeform 121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18" name="Freeform 122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19" name="Freeform 123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20" name="Freeform 124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21" name="Freeform 125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22" name="Freeform 126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623" name="Group 127"/>
          <p:cNvGrpSpPr>
            <a:grpSpLocks/>
          </p:cNvGrpSpPr>
          <p:nvPr/>
        </p:nvGrpSpPr>
        <p:grpSpPr bwMode="auto">
          <a:xfrm>
            <a:off x="2736850" y="2460625"/>
            <a:ext cx="293688" cy="149225"/>
            <a:chOff x="3828" y="1320"/>
            <a:chExt cx="198" cy="127"/>
          </a:xfrm>
        </p:grpSpPr>
        <p:sp>
          <p:nvSpPr>
            <p:cNvPr id="106624" name="Freeform 128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25" name="Freeform 129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26" name="Freeform 130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27" name="Freeform 131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28" name="Freeform 132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29" name="Freeform 133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630" name="Group 134"/>
          <p:cNvGrpSpPr>
            <a:grpSpLocks/>
          </p:cNvGrpSpPr>
          <p:nvPr/>
        </p:nvGrpSpPr>
        <p:grpSpPr bwMode="auto">
          <a:xfrm>
            <a:off x="3865563" y="2254250"/>
            <a:ext cx="292100" cy="149225"/>
            <a:chOff x="3828" y="1320"/>
            <a:chExt cx="198" cy="127"/>
          </a:xfrm>
        </p:grpSpPr>
        <p:sp>
          <p:nvSpPr>
            <p:cNvPr id="106631" name="Freeform 135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32" name="Freeform 136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33" name="Freeform 137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34" name="Freeform 138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35" name="Freeform 139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36" name="Freeform 140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637" name="Group 141"/>
          <p:cNvGrpSpPr>
            <a:grpSpLocks/>
          </p:cNvGrpSpPr>
          <p:nvPr/>
        </p:nvGrpSpPr>
        <p:grpSpPr bwMode="auto">
          <a:xfrm>
            <a:off x="4230688" y="2466975"/>
            <a:ext cx="292100" cy="149225"/>
            <a:chOff x="3828" y="1320"/>
            <a:chExt cx="198" cy="127"/>
          </a:xfrm>
        </p:grpSpPr>
        <p:sp>
          <p:nvSpPr>
            <p:cNvPr id="106638" name="Freeform 142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39" name="Freeform 143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40" name="Freeform 144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41" name="Freeform 145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42" name="Freeform 146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43" name="Freeform 147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644" name="Group 148"/>
          <p:cNvGrpSpPr>
            <a:grpSpLocks/>
          </p:cNvGrpSpPr>
          <p:nvPr/>
        </p:nvGrpSpPr>
        <p:grpSpPr bwMode="auto">
          <a:xfrm>
            <a:off x="3448050" y="2424113"/>
            <a:ext cx="292100" cy="150812"/>
            <a:chOff x="3828" y="1320"/>
            <a:chExt cx="198" cy="127"/>
          </a:xfrm>
        </p:grpSpPr>
        <p:sp>
          <p:nvSpPr>
            <p:cNvPr id="106645" name="Freeform 149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46" name="Freeform 150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47" name="Freeform 151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48" name="Freeform 152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49" name="Freeform 153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50" name="Freeform 154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651" name="Group 155"/>
          <p:cNvGrpSpPr>
            <a:grpSpLocks/>
          </p:cNvGrpSpPr>
          <p:nvPr/>
        </p:nvGrpSpPr>
        <p:grpSpPr bwMode="auto">
          <a:xfrm>
            <a:off x="4211638" y="2197100"/>
            <a:ext cx="293687" cy="149225"/>
            <a:chOff x="3828" y="1320"/>
            <a:chExt cx="198" cy="127"/>
          </a:xfrm>
        </p:grpSpPr>
        <p:sp>
          <p:nvSpPr>
            <p:cNvPr id="106652" name="Freeform 156"/>
            <p:cNvSpPr>
              <a:spLocks/>
            </p:cNvSpPr>
            <p:nvPr/>
          </p:nvSpPr>
          <p:spPr bwMode="auto">
            <a:xfrm>
              <a:off x="3854" y="1352"/>
              <a:ext cx="160" cy="83"/>
            </a:xfrm>
            <a:custGeom>
              <a:avLst/>
              <a:gdLst>
                <a:gd name="T0" fmla="*/ 200 w 200"/>
                <a:gd name="T1" fmla="*/ 48 h 104"/>
                <a:gd name="T2" fmla="*/ 192 w 200"/>
                <a:gd name="T3" fmla="*/ 32 h 104"/>
                <a:gd name="T4" fmla="*/ 168 w 200"/>
                <a:gd name="T5" fmla="*/ 16 h 104"/>
                <a:gd name="T6" fmla="*/ 96 w 200"/>
                <a:gd name="T7" fmla="*/ 0 h 104"/>
                <a:gd name="T8" fmla="*/ 24 w 200"/>
                <a:gd name="T9" fmla="*/ 16 h 104"/>
                <a:gd name="T10" fmla="*/ 8 w 200"/>
                <a:gd name="T11" fmla="*/ 32 h 104"/>
                <a:gd name="T12" fmla="*/ 0 w 200"/>
                <a:gd name="T13" fmla="*/ 48 h 104"/>
                <a:gd name="T14" fmla="*/ 8 w 200"/>
                <a:gd name="T15" fmla="*/ 72 h 104"/>
                <a:gd name="T16" fmla="*/ 24 w 200"/>
                <a:gd name="T17" fmla="*/ 88 h 104"/>
                <a:gd name="T18" fmla="*/ 96 w 200"/>
                <a:gd name="T19" fmla="*/ 104 h 104"/>
                <a:gd name="T20" fmla="*/ 168 w 200"/>
                <a:gd name="T21" fmla="*/ 88 h 104"/>
                <a:gd name="T22" fmla="*/ 192 w 200"/>
                <a:gd name="T23" fmla="*/ 72 h 104"/>
                <a:gd name="T24" fmla="*/ 200 w 200"/>
                <a:gd name="T2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04">
                  <a:moveTo>
                    <a:pt x="200" y="48"/>
                  </a:moveTo>
                  <a:lnTo>
                    <a:pt x="192" y="32"/>
                  </a:lnTo>
                  <a:lnTo>
                    <a:pt x="168" y="16"/>
                  </a:lnTo>
                  <a:lnTo>
                    <a:pt x="96" y="0"/>
                  </a:lnTo>
                  <a:lnTo>
                    <a:pt x="24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24" y="88"/>
                  </a:lnTo>
                  <a:lnTo>
                    <a:pt x="96" y="104"/>
                  </a:lnTo>
                  <a:lnTo>
                    <a:pt x="168" y="88"/>
                  </a:lnTo>
                  <a:lnTo>
                    <a:pt x="192" y="72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53" name="Freeform 157"/>
            <p:cNvSpPr>
              <a:spLocks/>
            </p:cNvSpPr>
            <p:nvPr/>
          </p:nvSpPr>
          <p:spPr bwMode="auto">
            <a:xfrm>
              <a:off x="3841" y="1339"/>
              <a:ext cx="185" cy="108"/>
            </a:xfrm>
            <a:custGeom>
              <a:avLst/>
              <a:gdLst>
                <a:gd name="T0" fmla="*/ 192 w 232"/>
                <a:gd name="T1" fmla="*/ 56 h 136"/>
                <a:gd name="T2" fmla="*/ 200 w 232"/>
                <a:gd name="T3" fmla="*/ 64 h 136"/>
                <a:gd name="T4" fmla="*/ 184 w 232"/>
                <a:gd name="T5" fmla="*/ 48 h 136"/>
                <a:gd name="T6" fmla="*/ 112 w 232"/>
                <a:gd name="T7" fmla="*/ 32 h 136"/>
                <a:gd name="T8" fmla="*/ 120 w 232"/>
                <a:gd name="T9" fmla="*/ 32 h 136"/>
                <a:gd name="T10" fmla="*/ 56 w 232"/>
                <a:gd name="T11" fmla="*/ 48 h 136"/>
                <a:gd name="T12" fmla="*/ 40 w 232"/>
                <a:gd name="T13" fmla="*/ 64 h 136"/>
                <a:gd name="T14" fmla="*/ 40 w 232"/>
                <a:gd name="T15" fmla="*/ 56 h 136"/>
                <a:gd name="T16" fmla="*/ 32 w 232"/>
                <a:gd name="T17" fmla="*/ 64 h 136"/>
                <a:gd name="T18" fmla="*/ 40 w 232"/>
                <a:gd name="T19" fmla="*/ 88 h 136"/>
                <a:gd name="T20" fmla="*/ 40 w 232"/>
                <a:gd name="T21" fmla="*/ 80 h 136"/>
                <a:gd name="T22" fmla="*/ 48 w 232"/>
                <a:gd name="T23" fmla="*/ 88 h 136"/>
                <a:gd name="T24" fmla="*/ 120 w 232"/>
                <a:gd name="T25" fmla="*/ 104 h 136"/>
                <a:gd name="T26" fmla="*/ 112 w 232"/>
                <a:gd name="T27" fmla="*/ 104 h 136"/>
                <a:gd name="T28" fmla="*/ 176 w 232"/>
                <a:gd name="T29" fmla="*/ 96 h 136"/>
                <a:gd name="T30" fmla="*/ 200 w 232"/>
                <a:gd name="T31" fmla="*/ 80 h 136"/>
                <a:gd name="T32" fmla="*/ 192 w 232"/>
                <a:gd name="T33" fmla="*/ 88 h 136"/>
                <a:gd name="T34" fmla="*/ 200 w 232"/>
                <a:gd name="T35" fmla="*/ 64 h 136"/>
                <a:gd name="T36" fmla="*/ 232 w 232"/>
                <a:gd name="T37" fmla="*/ 72 h 136"/>
                <a:gd name="T38" fmla="*/ 224 w 232"/>
                <a:gd name="T39" fmla="*/ 96 h 136"/>
                <a:gd name="T40" fmla="*/ 192 w 232"/>
                <a:gd name="T41" fmla="*/ 120 h 136"/>
                <a:gd name="T42" fmla="*/ 192 w 232"/>
                <a:gd name="T43" fmla="*/ 120 h 136"/>
                <a:gd name="T44" fmla="*/ 120 w 232"/>
                <a:gd name="T45" fmla="*/ 136 h 136"/>
                <a:gd name="T46" fmla="*/ 40 w 232"/>
                <a:gd name="T47" fmla="*/ 120 h 136"/>
                <a:gd name="T48" fmla="*/ 32 w 232"/>
                <a:gd name="T49" fmla="*/ 120 h 136"/>
                <a:gd name="T50" fmla="*/ 16 w 232"/>
                <a:gd name="T51" fmla="*/ 104 h 136"/>
                <a:gd name="T52" fmla="*/ 0 w 232"/>
                <a:gd name="T53" fmla="*/ 72 h 136"/>
                <a:gd name="T54" fmla="*/ 0 w 232"/>
                <a:gd name="T55" fmla="*/ 56 h 136"/>
                <a:gd name="T56" fmla="*/ 8 w 232"/>
                <a:gd name="T57" fmla="*/ 40 h 136"/>
                <a:gd name="T58" fmla="*/ 32 w 232"/>
                <a:gd name="T59" fmla="*/ 24 h 136"/>
                <a:gd name="T60" fmla="*/ 40 w 232"/>
                <a:gd name="T61" fmla="*/ 16 h 136"/>
                <a:gd name="T62" fmla="*/ 112 w 232"/>
                <a:gd name="T63" fmla="*/ 0 h 136"/>
                <a:gd name="T64" fmla="*/ 192 w 232"/>
                <a:gd name="T65" fmla="*/ 16 h 136"/>
                <a:gd name="T66" fmla="*/ 192 w 232"/>
                <a:gd name="T67" fmla="*/ 24 h 136"/>
                <a:gd name="T68" fmla="*/ 216 w 232"/>
                <a:gd name="T69" fmla="*/ 40 h 136"/>
                <a:gd name="T70" fmla="*/ 232 w 232"/>
                <a:gd name="T71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36">
                  <a:moveTo>
                    <a:pt x="200" y="72"/>
                  </a:moveTo>
                  <a:lnTo>
                    <a:pt x="192" y="5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76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12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48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6" y="96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84" y="88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200" y="80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24" y="96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92" y="120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12" y="13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2" y="24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32" y="56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54" name="Freeform 158"/>
            <p:cNvSpPr>
              <a:spLocks/>
            </p:cNvSpPr>
            <p:nvPr/>
          </p:nvSpPr>
          <p:spPr bwMode="auto">
            <a:xfrm>
              <a:off x="4001" y="1383"/>
              <a:ext cx="25" cy="13"/>
            </a:xfrm>
            <a:custGeom>
              <a:avLst/>
              <a:gdLst>
                <a:gd name="T0" fmla="*/ 0 w 32"/>
                <a:gd name="T1" fmla="*/ 8 h 16"/>
                <a:gd name="T2" fmla="*/ 0 w 32"/>
                <a:gd name="T3" fmla="*/ 8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55" name="Freeform 159"/>
            <p:cNvSpPr>
              <a:spLocks/>
            </p:cNvSpPr>
            <p:nvPr/>
          </p:nvSpPr>
          <p:spPr bwMode="auto">
            <a:xfrm>
              <a:off x="3841" y="1332"/>
              <a:ext cx="160" cy="77"/>
            </a:xfrm>
            <a:custGeom>
              <a:avLst/>
              <a:gdLst>
                <a:gd name="T0" fmla="*/ 200 w 200"/>
                <a:gd name="T1" fmla="*/ 48 h 96"/>
                <a:gd name="T2" fmla="*/ 192 w 200"/>
                <a:gd name="T3" fmla="*/ 24 h 96"/>
                <a:gd name="T4" fmla="*/ 168 w 200"/>
                <a:gd name="T5" fmla="*/ 8 h 96"/>
                <a:gd name="T6" fmla="*/ 96 w 200"/>
                <a:gd name="T7" fmla="*/ 0 h 96"/>
                <a:gd name="T8" fmla="*/ 24 w 200"/>
                <a:gd name="T9" fmla="*/ 8 h 96"/>
                <a:gd name="T10" fmla="*/ 8 w 200"/>
                <a:gd name="T11" fmla="*/ 24 h 96"/>
                <a:gd name="T12" fmla="*/ 0 w 200"/>
                <a:gd name="T13" fmla="*/ 48 h 96"/>
                <a:gd name="T14" fmla="*/ 8 w 200"/>
                <a:gd name="T15" fmla="*/ 64 h 96"/>
                <a:gd name="T16" fmla="*/ 24 w 200"/>
                <a:gd name="T17" fmla="*/ 80 h 96"/>
                <a:gd name="T18" fmla="*/ 96 w 200"/>
                <a:gd name="T19" fmla="*/ 96 h 96"/>
                <a:gd name="T20" fmla="*/ 168 w 200"/>
                <a:gd name="T21" fmla="*/ 80 h 96"/>
                <a:gd name="T22" fmla="*/ 192 w 200"/>
                <a:gd name="T23" fmla="*/ 64 h 96"/>
                <a:gd name="T24" fmla="*/ 200 w 200"/>
                <a:gd name="T2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96">
                  <a:moveTo>
                    <a:pt x="200" y="48"/>
                  </a:moveTo>
                  <a:lnTo>
                    <a:pt x="192" y="24"/>
                  </a:lnTo>
                  <a:lnTo>
                    <a:pt x="168" y="8"/>
                  </a:lnTo>
                  <a:lnTo>
                    <a:pt x="96" y="0"/>
                  </a:lnTo>
                  <a:lnTo>
                    <a:pt x="24" y="8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96" y="96"/>
                  </a:lnTo>
                  <a:lnTo>
                    <a:pt x="168" y="80"/>
                  </a:lnTo>
                  <a:lnTo>
                    <a:pt x="192" y="64"/>
                  </a:lnTo>
                  <a:lnTo>
                    <a:pt x="200" y="4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56" name="Freeform 160"/>
            <p:cNvSpPr>
              <a:spLocks/>
            </p:cNvSpPr>
            <p:nvPr/>
          </p:nvSpPr>
          <p:spPr bwMode="auto">
            <a:xfrm>
              <a:off x="3828" y="1320"/>
              <a:ext cx="186" cy="102"/>
            </a:xfrm>
            <a:custGeom>
              <a:avLst/>
              <a:gdLst>
                <a:gd name="T0" fmla="*/ 192 w 232"/>
                <a:gd name="T1" fmla="*/ 48 h 128"/>
                <a:gd name="T2" fmla="*/ 200 w 232"/>
                <a:gd name="T3" fmla="*/ 56 h 128"/>
                <a:gd name="T4" fmla="*/ 184 w 232"/>
                <a:gd name="T5" fmla="*/ 40 h 128"/>
                <a:gd name="T6" fmla="*/ 112 w 232"/>
                <a:gd name="T7" fmla="*/ 32 h 128"/>
                <a:gd name="T8" fmla="*/ 112 w 232"/>
                <a:gd name="T9" fmla="*/ 32 h 128"/>
                <a:gd name="T10" fmla="*/ 56 w 232"/>
                <a:gd name="T11" fmla="*/ 40 h 128"/>
                <a:gd name="T12" fmla="*/ 40 w 232"/>
                <a:gd name="T13" fmla="*/ 56 h 128"/>
                <a:gd name="T14" fmla="*/ 40 w 232"/>
                <a:gd name="T15" fmla="*/ 48 h 128"/>
                <a:gd name="T16" fmla="*/ 32 w 232"/>
                <a:gd name="T17" fmla="*/ 56 h 128"/>
                <a:gd name="T18" fmla="*/ 40 w 232"/>
                <a:gd name="T19" fmla="*/ 72 h 128"/>
                <a:gd name="T20" fmla="*/ 40 w 232"/>
                <a:gd name="T21" fmla="*/ 72 h 128"/>
                <a:gd name="T22" fmla="*/ 48 w 232"/>
                <a:gd name="T23" fmla="*/ 80 h 128"/>
                <a:gd name="T24" fmla="*/ 120 w 232"/>
                <a:gd name="T25" fmla="*/ 96 h 128"/>
                <a:gd name="T26" fmla="*/ 112 w 232"/>
                <a:gd name="T27" fmla="*/ 96 h 128"/>
                <a:gd name="T28" fmla="*/ 176 w 232"/>
                <a:gd name="T29" fmla="*/ 88 h 128"/>
                <a:gd name="T30" fmla="*/ 200 w 232"/>
                <a:gd name="T31" fmla="*/ 72 h 128"/>
                <a:gd name="T32" fmla="*/ 192 w 232"/>
                <a:gd name="T33" fmla="*/ 72 h 128"/>
                <a:gd name="T34" fmla="*/ 200 w 232"/>
                <a:gd name="T35" fmla="*/ 56 h 128"/>
                <a:gd name="T36" fmla="*/ 232 w 232"/>
                <a:gd name="T37" fmla="*/ 72 h 128"/>
                <a:gd name="T38" fmla="*/ 224 w 232"/>
                <a:gd name="T39" fmla="*/ 88 h 128"/>
                <a:gd name="T40" fmla="*/ 192 w 232"/>
                <a:gd name="T41" fmla="*/ 112 h 128"/>
                <a:gd name="T42" fmla="*/ 192 w 232"/>
                <a:gd name="T43" fmla="*/ 112 h 128"/>
                <a:gd name="T44" fmla="*/ 120 w 232"/>
                <a:gd name="T45" fmla="*/ 128 h 128"/>
                <a:gd name="T46" fmla="*/ 40 w 232"/>
                <a:gd name="T47" fmla="*/ 112 h 128"/>
                <a:gd name="T48" fmla="*/ 32 w 232"/>
                <a:gd name="T49" fmla="*/ 112 h 128"/>
                <a:gd name="T50" fmla="*/ 16 w 232"/>
                <a:gd name="T51" fmla="*/ 96 h 128"/>
                <a:gd name="T52" fmla="*/ 0 w 232"/>
                <a:gd name="T53" fmla="*/ 72 h 128"/>
                <a:gd name="T54" fmla="*/ 0 w 232"/>
                <a:gd name="T55" fmla="*/ 64 h 128"/>
                <a:gd name="T56" fmla="*/ 8 w 232"/>
                <a:gd name="T57" fmla="*/ 40 h 128"/>
                <a:gd name="T58" fmla="*/ 32 w 232"/>
                <a:gd name="T59" fmla="*/ 16 h 128"/>
                <a:gd name="T60" fmla="*/ 40 w 232"/>
                <a:gd name="T61" fmla="*/ 8 h 128"/>
                <a:gd name="T62" fmla="*/ 112 w 232"/>
                <a:gd name="T63" fmla="*/ 0 h 128"/>
                <a:gd name="T64" fmla="*/ 184 w 232"/>
                <a:gd name="T65" fmla="*/ 8 h 128"/>
                <a:gd name="T66" fmla="*/ 192 w 232"/>
                <a:gd name="T67" fmla="*/ 16 h 128"/>
                <a:gd name="T68" fmla="*/ 216 w 232"/>
                <a:gd name="T69" fmla="*/ 32 h 128"/>
                <a:gd name="T70" fmla="*/ 232 w 232"/>
                <a:gd name="T7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" h="128">
                  <a:moveTo>
                    <a:pt x="200" y="72"/>
                  </a:moveTo>
                  <a:lnTo>
                    <a:pt x="192" y="48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76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7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56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12" y="96"/>
                  </a:lnTo>
                  <a:lnTo>
                    <a:pt x="184" y="8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200" y="72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16" y="96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2" y="12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2" y="112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92" y="16"/>
                  </a:lnTo>
                  <a:lnTo>
                    <a:pt x="216" y="32"/>
                  </a:lnTo>
                  <a:lnTo>
                    <a:pt x="216" y="32"/>
                  </a:lnTo>
                  <a:lnTo>
                    <a:pt x="224" y="40"/>
                  </a:lnTo>
                  <a:lnTo>
                    <a:pt x="232" y="64"/>
                  </a:lnTo>
                  <a:lnTo>
                    <a:pt x="200" y="7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57" name="Freeform 161"/>
            <p:cNvSpPr>
              <a:spLocks/>
            </p:cNvSpPr>
            <p:nvPr/>
          </p:nvSpPr>
          <p:spPr bwMode="auto">
            <a:xfrm>
              <a:off x="3988" y="1364"/>
              <a:ext cx="26" cy="13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8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967" name="AutoShape 471"/>
          <p:cNvSpPr>
            <a:spLocks noChangeArrowheads="1"/>
          </p:cNvSpPr>
          <p:nvPr/>
        </p:nvSpPr>
        <p:spPr bwMode="auto">
          <a:xfrm rot="19357922" flipV="1">
            <a:off x="663575" y="1992313"/>
            <a:ext cx="682625" cy="493712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US"/>
          </a:p>
        </p:txBody>
      </p:sp>
      <p:sp>
        <p:nvSpPr>
          <p:cNvPr id="106968" name="Text Box 472"/>
          <p:cNvSpPr txBox="1">
            <a:spLocks noChangeArrowheads="1"/>
          </p:cNvSpPr>
          <p:nvPr/>
        </p:nvSpPr>
        <p:spPr bwMode="auto">
          <a:xfrm rot="-2242078">
            <a:off x="777875" y="1993900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/>
              <a:t>A</a:t>
            </a:r>
            <a:endParaRPr lang="en-US"/>
          </a:p>
        </p:txBody>
      </p:sp>
      <p:sp>
        <p:nvSpPr>
          <p:cNvPr id="106969" name="AutoShape 473"/>
          <p:cNvSpPr>
            <a:spLocks noChangeArrowheads="1"/>
          </p:cNvSpPr>
          <p:nvPr/>
        </p:nvSpPr>
        <p:spPr bwMode="auto">
          <a:xfrm flipV="1">
            <a:off x="3263900" y="1460500"/>
            <a:ext cx="682625" cy="493713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US"/>
          </a:p>
        </p:txBody>
      </p:sp>
      <p:sp>
        <p:nvSpPr>
          <p:cNvPr id="106970" name="Text Box 474"/>
          <p:cNvSpPr txBox="1">
            <a:spLocks noChangeArrowheads="1"/>
          </p:cNvSpPr>
          <p:nvPr/>
        </p:nvSpPr>
        <p:spPr bwMode="auto">
          <a:xfrm>
            <a:off x="3429000" y="1447800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/>
              <a:t>B</a:t>
            </a:r>
            <a:endParaRPr lang="en-US"/>
          </a:p>
        </p:txBody>
      </p:sp>
      <p:sp>
        <p:nvSpPr>
          <p:cNvPr id="106971" name="AutoShape 475"/>
          <p:cNvSpPr>
            <a:spLocks noChangeArrowheads="1"/>
          </p:cNvSpPr>
          <p:nvPr/>
        </p:nvSpPr>
        <p:spPr bwMode="auto">
          <a:xfrm flipV="1">
            <a:off x="4913313" y="1474788"/>
            <a:ext cx="682625" cy="492125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US"/>
          </a:p>
        </p:txBody>
      </p:sp>
      <p:sp>
        <p:nvSpPr>
          <p:cNvPr id="106972" name="AutoShape 476"/>
          <p:cNvSpPr>
            <a:spLocks noChangeArrowheads="1"/>
          </p:cNvSpPr>
          <p:nvPr/>
        </p:nvSpPr>
        <p:spPr bwMode="auto">
          <a:xfrm rot="7312156" flipV="1">
            <a:off x="4826000" y="2212976"/>
            <a:ext cx="611187" cy="557212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/>
          </a:p>
        </p:txBody>
      </p:sp>
      <p:sp>
        <p:nvSpPr>
          <p:cNvPr id="106973" name="Text Box 477"/>
          <p:cNvSpPr txBox="1">
            <a:spLocks noChangeArrowheads="1"/>
          </p:cNvSpPr>
          <p:nvPr/>
        </p:nvSpPr>
        <p:spPr bwMode="auto">
          <a:xfrm rot="21507795">
            <a:off x="5078413" y="1463675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/>
              <a:t>D</a:t>
            </a:r>
            <a:endParaRPr lang="en-US"/>
          </a:p>
        </p:txBody>
      </p:sp>
      <p:sp>
        <p:nvSpPr>
          <p:cNvPr id="106974" name="AutoShape 478"/>
          <p:cNvSpPr>
            <a:spLocks noChangeArrowheads="1"/>
          </p:cNvSpPr>
          <p:nvPr/>
        </p:nvSpPr>
        <p:spPr bwMode="auto">
          <a:xfrm rot="21513600" flipV="1">
            <a:off x="4122738" y="1479550"/>
            <a:ext cx="682625" cy="492125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US"/>
          </a:p>
        </p:txBody>
      </p:sp>
      <p:sp>
        <p:nvSpPr>
          <p:cNvPr id="106975" name="AutoShape 479"/>
          <p:cNvSpPr>
            <a:spLocks noChangeArrowheads="1"/>
          </p:cNvSpPr>
          <p:nvPr/>
        </p:nvSpPr>
        <p:spPr bwMode="auto">
          <a:xfrm rot="10861527" flipV="1">
            <a:off x="3657600" y="2362200"/>
            <a:ext cx="682625" cy="492125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6976" name="Text Box 480"/>
          <p:cNvSpPr txBox="1">
            <a:spLocks noChangeArrowheads="1"/>
          </p:cNvSpPr>
          <p:nvPr/>
        </p:nvSpPr>
        <p:spPr bwMode="auto">
          <a:xfrm rot="10738473" flipV="1">
            <a:off x="5029200" y="23622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/>
              <a:t>E</a:t>
            </a:r>
            <a:endParaRPr lang="en-US"/>
          </a:p>
        </p:txBody>
      </p:sp>
      <p:sp>
        <p:nvSpPr>
          <p:cNvPr id="106977" name="AutoShape 481"/>
          <p:cNvSpPr>
            <a:spLocks noChangeArrowheads="1"/>
          </p:cNvSpPr>
          <p:nvPr/>
        </p:nvSpPr>
        <p:spPr bwMode="auto">
          <a:xfrm flipV="1">
            <a:off x="6726238" y="1295400"/>
            <a:ext cx="1350962" cy="593725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US"/>
          </a:p>
        </p:txBody>
      </p:sp>
      <p:sp>
        <p:nvSpPr>
          <p:cNvPr id="106978" name="Text Box 482"/>
          <p:cNvSpPr txBox="1">
            <a:spLocks noChangeArrowheads="1"/>
          </p:cNvSpPr>
          <p:nvPr/>
        </p:nvSpPr>
        <p:spPr bwMode="auto">
          <a:xfrm>
            <a:off x="6891338" y="124301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/>
              <a:t> f(A-G)</a:t>
            </a:r>
            <a:endParaRPr lang="en-US"/>
          </a:p>
        </p:txBody>
      </p:sp>
      <p:sp>
        <p:nvSpPr>
          <p:cNvPr id="106980" name="Text Box 484"/>
          <p:cNvSpPr txBox="1">
            <a:spLocks noChangeArrowheads="1"/>
          </p:cNvSpPr>
          <p:nvPr/>
        </p:nvSpPr>
        <p:spPr bwMode="auto">
          <a:xfrm>
            <a:off x="4287838" y="145573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/>
              <a:t>C</a:t>
            </a:r>
            <a:endParaRPr lang="en-US"/>
          </a:p>
        </p:txBody>
      </p:sp>
      <p:sp>
        <p:nvSpPr>
          <p:cNvPr id="106981" name="Text Box 485"/>
          <p:cNvSpPr txBox="1">
            <a:spLocks noChangeArrowheads="1"/>
          </p:cNvSpPr>
          <p:nvPr/>
        </p:nvSpPr>
        <p:spPr bwMode="auto">
          <a:xfrm rot="10738473" flipV="1">
            <a:off x="3835400" y="24590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/>
              <a:t>F</a:t>
            </a:r>
            <a:endParaRPr lang="en-US"/>
          </a:p>
        </p:txBody>
      </p:sp>
      <p:sp>
        <p:nvSpPr>
          <p:cNvPr id="106982" name="AutoShape 486"/>
          <p:cNvSpPr>
            <a:spLocks noChangeArrowheads="1"/>
          </p:cNvSpPr>
          <p:nvPr/>
        </p:nvSpPr>
        <p:spPr bwMode="auto">
          <a:xfrm rot="10861527" flipV="1">
            <a:off x="2133600" y="2438400"/>
            <a:ext cx="682625" cy="492125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6983" name="Text Box 487"/>
          <p:cNvSpPr txBox="1">
            <a:spLocks noChangeArrowheads="1"/>
          </p:cNvSpPr>
          <p:nvPr/>
        </p:nvSpPr>
        <p:spPr bwMode="auto">
          <a:xfrm rot="10738473" flipV="1">
            <a:off x="2286000" y="2535238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/>
              <a:t>G</a:t>
            </a:r>
            <a:endParaRPr lang="en-US"/>
          </a:p>
        </p:txBody>
      </p:sp>
      <p:grpSp>
        <p:nvGrpSpPr>
          <p:cNvPr id="106984" name="Group 488"/>
          <p:cNvGrpSpPr>
            <a:grpSpLocks/>
          </p:cNvGrpSpPr>
          <p:nvPr/>
        </p:nvGrpSpPr>
        <p:grpSpPr bwMode="auto">
          <a:xfrm>
            <a:off x="6248400" y="1752600"/>
            <a:ext cx="1447800" cy="1066800"/>
            <a:chOff x="1920" y="1862"/>
            <a:chExt cx="1440" cy="1484"/>
          </a:xfrm>
        </p:grpSpPr>
        <p:pic>
          <p:nvPicPr>
            <p:cNvPr id="106985" name="Picture 489" descr="http://www.barrysclipart.com/clipart/computers/images/q0001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064"/>
              <a:ext cx="1440" cy="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86" name="Rectangle 490"/>
            <p:cNvSpPr>
              <a:spLocks noChangeArrowheads="1"/>
            </p:cNvSpPr>
            <p:nvPr/>
          </p:nvSpPr>
          <p:spPr bwMode="auto">
            <a:xfrm rot="847283">
              <a:off x="2539" y="2205"/>
              <a:ext cx="586" cy="52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6987" name="Group 491"/>
            <p:cNvGrpSpPr>
              <a:grpSpLocks/>
            </p:cNvGrpSpPr>
            <p:nvPr/>
          </p:nvGrpSpPr>
          <p:grpSpPr bwMode="auto">
            <a:xfrm>
              <a:off x="2592" y="1862"/>
              <a:ext cx="169" cy="240"/>
              <a:chOff x="1127" y="3216"/>
              <a:chExt cx="169" cy="240"/>
            </a:xfrm>
          </p:grpSpPr>
          <p:sp>
            <p:nvSpPr>
              <p:cNvPr id="106988" name="Line 492"/>
              <p:cNvSpPr>
                <a:spLocks noChangeShapeType="1"/>
              </p:cNvSpPr>
              <p:nvPr/>
            </p:nvSpPr>
            <p:spPr bwMode="auto">
              <a:xfrm>
                <a:off x="1208" y="3312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89" name="AutoShape 493"/>
              <p:cNvSpPr>
                <a:spLocks noChangeArrowheads="1"/>
              </p:cNvSpPr>
              <p:nvPr/>
            </p:nvSpPr>
            <p:spPr bwMode="auto">
              <a:xfrm flipV="1">
                <a:off x="1127" y="3216"/>
                <a:ext cx="169" cy="106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6966" name="Freeform 470"/>
          <p:cNvSpPr>
            <a:spLocks/>
          </p:cNvSpPr>
          <p:nvPr/>
        </p:nvSpPr>
        <p:spPr bwMode="auto">
          <a:xfrm rot="-2441598">
            <a:off x="5618163" y="1820863"/>
            <a:ext cx="1319212" cy="304800"/>
          </a:xfrm>
          <a:custGeom>
            <a:avLst/>
            <a:gdLst>
              <a:gd name="T0" fmla="*/ 144 w 320"/>
              <a:gd name="T1" fmla="*/ 0 h 176"/>
              <a:gd name="T2" fmla="*/ 144 w 320"/>
              <a:gd name="T3" fmla="*/ 56 h 176"/>
              <a:gd name="T4" fmla="*/ 144 w 320"/>
              <a:gd name="T5" fmla="*/ 88 h 176"/>
              <a:gd name="T6" fmla="*/ 0 w 320"/>
              <a:gd name="T7" fmla="*/ 0 h 176"/>
              <a:gd name="T8" fmla="*/ 176 w 320"/>
              <a:gd name="T9" fmla="*/ 176 h 176"/>
              <a:gd name="T10" fmla="*/ 176 w 320"/>
              <a:gd name="T11" fmla="*/ 88 h 176"/>
              <a:gd name="T12" fmla="*/ 320 w 320"/>
              <a:gd name="T13" fmla="*/ 176 h 176"/>
              <a:gd name="T14" fmla="*/ 144 w 320"/>
              <a:gd name="T1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0" h="176">
                <a:moveTo>
                  <a:pt x="144" y="0"/>
                </a:moveTo>
                <a:lnTo>
                  <a:pt x="144" y="56"/>
                </a:lnTo>
                <a:lnTo>
                  <a:pt x="144" y="88"/>
                </a:lnTo>
                <a:lnTo>
                  <a:pt x="0" y="0"/>
                </a:lnTo>
                <a:lnTo>
                  <a:pt x="176" y="176"/>
                </a:lnTo>
                <a:lnTo>
                  <a:pt x="176" y="88"/>
                </a:lnTo>
                <a:lnTo>
                  <a:pt x="320" y="176"/>
                </a:lnTo>
                <a:lnTo>
                  <a:pt x="144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42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71600"/>
            <a:ext cx="42687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61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/>
              <a:t>Network Lifetime with Limited Energy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 rot="16200000">
            <a:off x="1773238" y="2722562"/>
            <a:ext cx="2032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Number of nodes alive</a:t>
            </a:r>
            <a:endParaRPr lang="en-US"/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3352800" y="4419600"/>
            <a:ext cx="2895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Amount of data received at BS</a:t>
            </a:r>
            <a:endParaRPr lang="en-US"/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3505200" y="2314575"/>
            <a:ext cx="10969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Static-</a:t>
            </a:r>
          </a:p>
          <a:p>
            <a:r>
              <a:rPr lang="en-US"/>
              <a:t>Clustering</a:t>
            </a: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6118225" y="2406650"/>
            <a:ext cx="10853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LEACH</a:t>
            </a:r>
            <a:r>
              <a:rPr lang="en-US" dirty="0" smtClean="0"/>
              <a:t>-C</a:t>
            </a:r>
            <a:endParaRPr lang="en-US" dirty="0"/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4495800" y="3276600"/>
            <a:ext cx="8588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LEACH</a:t>
            </a:r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3521075" y="3489325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MTE</a:t>
            </a:r>
          </a:p>
        </p:txBody>
      </p:sp>
      <p:sp>
        <p:nvSpPr>
          <p:cNvPr id="176140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933450" y="4953000"/>
            <a:ext cx="7753350" cy="1550988"/>
          </a:xfrm>
          <a:noFill/>
          <a:ln/>
        </p:spPr>
        <p:txBody>
          <a:bodyPr/>
          <a:lstStyle/>
          <a:p>
            <a:r>
              <a:rPr lang="en-US" dirty="0"/>
              <a:t>LEACH delivers over 10 times amount of data </a:t>
            </a:r>
            <a:r>
              <a:rPr lang="en-US" dirty="0" smtClean="0"/>
              <a:t>over system lifetime</a:t>
            </a:r>
            <a:endParaRPr lang="en-US" dirty="0"/>
          </a:p>
          <a:p>
            <a:r>
              <a:rPr lang="en-US" dirty="0"/>
              <a:t>Rotating cluster-</a:t>
            </a:r>
            <a:r>
              <a:rPr lang="en-US" dirty="0" smtClean="0"/>
              <a:t>heads is </a:t>
            </a:r>
            <a:r>
              <a:rPr lang="en-US" dirty="0"/>
              <a:t>effective</a:t>
            </a:r>
          </a:p>
        </p:txBody>
      </p:sp>
      <p:sp>
        <p:nvSpPr>
          <p:cNvPr id="176141" name="Line 13"/>
          <p:cNvSpPr>
            <a:spLocks noChangeShapeType="1"/>
          </p:cNvSpPr>
          <p:nvPr/>
        </p:nvSpPr>
        <p:spPr bwMode="auto">
          <a:xfrm flipH="1">
            <a:off x="5867400" y="2590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H="1">
            <a:off x="3276600" y="3657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4" name="Line 16"/>
          <p:cNvSpPr>
            <a:spLocks noChangeShapeType="1"/>
          </p:cNvSpPr>
          <p:nvPr/>
        </p:nvSpPr>
        <p:spPr bwMode="auto">
          <a:xfrm flipH="1">
            <a:off x="3321050" y="2590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5" name="Line 17"/>
          <p:cNvSpPr>
            <a:spLocks noChangeShapeType="1"/>
          </p:cNvSpPr>
          <p:nvPr/>
        </p:nvSpPr>
        <p:spPr bwMode="auto">
          <a:xfrm>
            <a:off x="5081588" y="3581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Context: MIT</a:t>
            </a:r>
            <a:r>
              <a:rPr lang="en-US" dirty="0" smtClean="0">
                <a:latin typeface="Symbol" charset="0"/>
              </a:rPr>
              <a:t> </a:t>
            </a:r>
            <a:r>
              <a:rPr lang="en-US" dirty="0">
                <a:latin typeface="Symbol" charset="0"/>
              </a:rPr>
              <a:t>m</a:t>
            </a:r>
            <a:r>
              <a:rPr lang="en-US" dirty="0"/>
              <a:t>-AMPS </a:t>
            </a:r>
            <a:r>
              <a:rPr lang="en-US" dirty="0" smtClean="0"/>
              <a:t>Project (1999)</a:t>
            </a:r>
            <a:endParaRPr lang="en-US" dirty="0"/>
          </a:p>
        </p:txBody>
      </p:sp>
      <p:sp>
        <p:nvSpPr>
          <p:cNvPr id="107543" name="Rectangle 2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114800"/>
          </a:xfrm>
          <a:noFill/>
          <a:ln/>
        </p:spPr>
        <p:txBody>
          <a:bodyPr/>
          <a:lstStyle/>
          <a:p>
            <a:r>
              <a:rPr lang="en-US" sz="2400" dirty="0" smtClean="0"/>
              <a:t>Energy</a:t>
            </a:r>
            <a:r>
              <a:rPr lang="en-US" sz="2400" dirty="0"/>
              <a:t>-optimized </a:t>
            </a:r>
            <a:r>
              <a:rPr lang="en-US" sz="2400" dirty="0" smtClean="0"/>
              <a:t>sensors</a:t>
            </a:r>
            <a:endParaRPr lang="en-US" sz="2400" dirty="0"/>
          </a:p>
          <a:p>
            <a:pPr lvl="1"/>
            <a:r>
              <a:rPr lang="en-US" b="0" dirty="0"/>
              <a:t>Node architecture and radio hardware</a:t>
            </a:r>
          </a:p>
          <a:p>
            <a:pPr lvl="1"/>
            <a:r>
              <a:rPr lang="en-US" b="0" dirty="0"/>
              <a:t>OS, </a:t>
            </a:r>
            <a:r>
              <a:rPr lang="en-US" b="0" dirty="0" smtClean="0"/>
              <a:t>algorithms, </a:t>
            </a:r>
            <a:r>
              <a:rPr lang="en-US" b="0" dirty="0"/>
              <a:t>and protocols</a:t>
            </a:r>
            <a:endParaRPr lang="en-US" b="0" dirty="0">
              <a:solidFill>
                <a:srgbClr val="CC0000"/>
              </a:solidFill>
            </a:endParaRPr>
          </a:p>
          <a:p>
            <a:r>
              <a:rPr lang="en-US" sz="2400" dirty="0"/>
              <a:t>Assumptions:</a:t>
            </a:r>
          </a:p>
          <a:p>
            <a:pPr lvl="1"/>
            <a:r>
              <a:rPr lang="en-US" b="0" dirty="0"/>
              <a:t>Base station far from nodes</a:t>
            </a:r>
            <a:endParaRPr lang="en-US" b="0" dirty="0">
              <a:sym typeface="Wingdings" charset="0"/>
            </a:endParaRPr>
          </a:p>
          <a:p>
            <a:pPr lvl="1"/>
            <a:r>
              <a:rPr lang="en-US" b="0" dirty="0">
                <a:sym typeface="Wingdings" charset="0"/>
              </a:rPr>
              <a:t>All nodes energy-constrained</a:t>
            </a:r>
          </a:p>
          <a:p>
            <a:pPr lvl="1"/>
            <a:r>
              <a:rPr lang="en-US" b="0" dirty="0">
                <a:sym typeface="Wingdings" charset="0"/>
              </a:rPr>
              <a:t>Locally, data correlated</a:t>
            </a:r>
          </a:p>
          <a:p>
            <a:r>
              <a:rPr lang="en-US" sz="2400" dirty="0">
                <a:solidFill>
                  <a:srgbClr val="800000"/>
                </a:solidFill>
                <a:sym typeface="Wingdings" charset="0"/>
              </a:rPr>
              <a:t>Communication protocols </a:t>
            </a:r>
            <a:r>
              <a:rPr lang="en-US" sz="2400" dirty="0" smtClean="0">
                <a:solidFill>
                  <a:srgbClr val="800000"/>
                </a:solidFill>
                <a:sym typeface="Wingdings" charset="0"/>
              </a:rPr>
              <a:t>important</a:t>
            </a:r>
            <a:endParaRPr lang="en-US" sz="2400" dirty="0">
              <a:solidFill>
                <a:srgbClr val="800000"/>
              </a:solidFill>
              <a:sym typeface="Wingding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71600"/>
            <a:ext cx="3251200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038600"/>
            <a:ext cx="3251200" cy="243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2400" y="3429000"/>
            <a:ext cx="7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400184" y="3962400"/>
            <a:ext cx="143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RF module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781050"/>
          </a:xfrm>
        </p:spPr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6400800" cy="5257800"/>
          </a:xfrm>
          <a:noFill/>
        </p:spPr>
        <p:txBody>
          <a:bodyPr/>
          <a:lstStyle/>
          <a:p>
            <a:pPr>
              <a:tabLst>
                <a:tab pos="1028700" algn="l"/>
              </a:tabLst>
            </a:pPr>
            <a:r>
              <a:rPr lang="en-US" sz="2400" dirty="0">
                <a:solidFill>
                  <a:srgbClr val="CC0000"/>
                </a:solidFill>
              </a:rPr>
              <a:t>Direct transmission</a:t>
            </a:r>
          </a:p>
          <a:p>
            <a:pPr lvl="1">
              <a:tabLst>
                <a:tab pos="1028700" algn="l"/>
              </a:tabLst>
            </a:pPr>
            <a:r>
              <a:rPr lang="en-US" dirty="0" smtClean="0"/>
              <a:t>Energy scales </a:t>
            </a:r>
            <a:r>
              <a:rPr lang="en-US" dirty="0"/>
              <a:t>as </a:t>
            </a:r>
            <a:r>
              <a:rPr lang="en-US" dirty="0" err="1"/>
              <a:t>R</a:t>
            </a:r>
            <a:r>
              <a:rPr lang="en-US" baseline="30000" dirty="0" err="1"/>
              <a:t>n</a:t>
            </a:r>
            <a:endParaRPr lang="en-US" dirty="0"/>
          </a:p>
          <a:p>
            <a:pPr lvl="1">
              <a:lnSpc>
                <a:spcPct val="150000"/>
              </a:lnSpc>
              <a:buFontTx/>
              <a:buNone/>
              <a:tabLst>
                <a:tab pos="1028700" algn="l"/>
              </a:tabLst>
            </a:pPr>
            <a:endParaRPr lang="en-US" sz="2000" dirty="0" smtClean="0"/>
          </a:p>
          <a:p>
            <a:pPr>
              <a:tabLst>
                <a:tab pos="1028700" algn="l"/>
              </a:tabLst>
            </a:pPr>
            <a:r>
              <a:rPr lang="en-US" sz="2400" dirty="0" smtClean="0">
                <a:solidFill>
                  <a:srgbClr val="CC0000"/>
                </a:solidFill>
              </a:rPr>
              <a:t>Routing</a:t>
            </a:r>
            <a:endParaRPr lang="en-US" sz="2400" dirty="0">
              <a:solidFill>
                <a:srgbClr val="CC0000"/>
              </a:solidFill>
            </a:endParaRPr>
          </a:p>
          <a:p>
            <a:pPr lvl="1">
              <a:tabLst>
                <a:tab pos="1028700" algn="l"/>
              </a:tabLst>
            </a:pPr>
            <a:r>
              <a:rPr lang="en-US" sz="2000" dirty="0"/>
              <a:t>E.g., </a:t>
            </a:r>
            <a:r>
              <a:rPr lang="en-US" sz="2000" dirty="0" smtClean="0"/>
              <a:t>Min </a:t>
            </a:r>
            <a:r>
              <a:rPr lang="en-US" sz="2000" dirty="0"/>
              <a:t>t</a:t>
            </a:r>
            <a:r>
              <a:rPr lang="en-US" sz="2000" dirty="0" smtClean="0"/>
              <a:t>ransmission Energy </a:t>
            </a:r>
            <a:endParaRPr lang="en-US" sz="2000" dirty="0"/>
          </a:p>
          <a:p>
            <a:pPr lvl="1">
              <a:tabLst>
                <a:tab pos="1028700" algn="l"/>
              </a:tabLst>
            </a:pPr>
            <a:r>
              <a:rPr lang="en-US" sz="2000" dirty="0"/>
              <a:t>Multi-step communication</a:t>
            </a:r>
          </a:p>
          <a:p>
            <a:pPr lvl="1">
              <a:tabLst>
                <a:tab pos="1028700" algn="l"/>
              </a:tabLst>
            </a:pPr>
            <a:r>
              <a:rPr lang="en-US" sz="2000" dirty="0"/>
              <a:t>Short lifetimes for close nodes</a:t>
            </a:r>
          </a:p>
          <a:p>
            <a:pPr lvl="1">
              <a:lnSpc>
                <a:spcPct val="150000"/>
              </a:lnSpc>
              <a:buFontTx/>
              <a:buNone/>
              <a:tabLst>
                <a:tab pos="1028700" algn="l"/>
              </a:tabLst>
            </a:pPr>
            <a:endParaRPr lang="en-US" sz="2000" dirty="0"/>
          </a:p>
          <a:p>
            <a:pPr>
              <a:tabLst>
                <a:tab pos="1028700" algn="l"/>
              </a:tabLst>
            </a:pPr>
            <a:r>
              <a:rPr lang="en-US" sz="2400" dirty="0">
                <a:solidFill>
                  <a:srgbClr val="CC0000"/>
                </a:solidFill>
              </a:rPr>
              <a:t>Clustering</a:t>
            </a:r>
          </a:p>
          <a:p>
            <a:pPr lvl="1">
              <a:tabLst>
                <a:tab pos="1028700" algn="l"/>
              </a:tabLst>
            </a:pPr>
            <a:r>
              <a:rPr lang="en-US" dirty="0"/>
              <a:t>Cellular model</a:t>
            </a:r>
          </a:p>
          <a:p>
            <a:pPr lvl="1">
              <a:tabLst>
                <a:tab pos="1028700" algn="l"/>
              </a:tabLst>
            </a:pPr>
            <a:r>
              <a:rPr lang="en-US" dirty="0"/>
              <a:t>Needs high-energy cluster-head</a:t>
            </a:r>
          </a:p>
        </p:txBody>
      </p:sp>
      <p:grpSp>
        <p:nvGrpSpPr>
          <p:cNvPr id="92324" name="Group 1188"/>
          <p:cNvGrpSpPr>
            <a:grpSpLocks/>
          </p:cNvGrpSpPr>
          <p:nvPr/>
        </p:nvGrpSpPr>
        <p:grpSpPr bwMode="auto">
          <a:xfrm>
            <a:off x="5181600" y="2743200"/>
            <a:ext cx="3441700" cy="1584325"/>
            <a:chOff x="3168" y="1882"/>
            <a:chExt cx="2168" cy="998"/>
          </a:xfrm>
        </p:grpSpPr>
        <p:sp>
          <p:nvSpPr>
            <p:cNvPr id="91140" name="Freeform 4"/>
            <p:cNvSpPr>
              <a:spLocks/>
            </p:cNvSpPr>
            <p:nvPr/>
          </p:nvSpPr>
          <p:spPr bwMode="auto">
            <a:xfrm>
              <a:off x="3810" y="2195"/>
              <a:ext cx="166" cy="65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1" name="Freeform 5"/>
            <p:cNvSpPr>
              <a:spLocks/>
            </p:cNvSpPr>
            <p:nvPr/>
          </p:nvSpPr>
          <p:spPr bwMode="auto">
            <a:xfrm>
              <a:off x="3802" y="2188"/>
              <a:ext cx="183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2" name="Freeform 6"/>
            <p:cNvSpPr>
              <a:spLocks/>
            </p:cNvSpPr>
            <p:nvPr/>
          </p:nvSpPr>
          <p:spPr bwMode="auto">
            <a:xfrm>
              <a:off x="3797" y="2177"/>
              <a:ext cx="165" cy="65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3" name="Freeform 7"/>
            <p:cNvSpPr>
              <a:spLocks/>
            </p:cNvSpPr>
            <p:nvPr/>
          </p:nvSpPr>
          <p:spPr bwMode="auto">
            <a:xfrm>
              <a:off x="3788" y="2170"/>
              <a:ext cx="183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4" name="Freeform 8"/>
            <p:cNvSpPr>
              <a:spLocks/>
            </p:cNvSpPr>
            <p:nvPr/>
          </p:nvSpPr>
          <p:spPr bwMode="auto">
            <a:xfrm>
              <a:off x="4209" y="2239"/>
              <a:ext cx="166" cy="66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16 h 144"/>
                <a:gd name="T6" fmla="*/ 144 w 288"/>
                <a:gd name="T7" fmla="*/ 0 h 144"/>
                <a:gd name="T8" fmla="*/ 40 w 288"/>
                <a:gd name="T9" fmla="*/ 16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96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96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16"/>
                  </a:lnTo>
                  <a:lnTo>
                    <a:pt x="144" y="0"/>
                  </a:lnTo>
                  <a:lnTo>
                    <a:pt x="40" y="16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96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96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5" name="Freeform 9"/>
            <p:cNvSpPr>
              <a:spLocks/>
            </p:cNvSpPr>
            <p:nvPr/>
          </p:nvSpPr>
          <p:spPr bwMode="auto">
            <a:xfrm>
              <a:off x="4200" y="2232"/>
              <a:ext cx="184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48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48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12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8 h 176"/>
                <a:gd name="T30" fmla="*/ 288 w 320"/>
                <a:gd name="T31" fmla="*/ 104 h 176"/>
                <a:gd name="T32" fmla="*/ 280 w 320"/>
                <a:gd name="T33" fmla="*/ 112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0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28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16 h 176"/>
                <a:gd name="T62" fmla="*/ 160 w 320"/>
                <a:gd name="T63" fmla="*/ 0 h 176"/>
                <a:gd name="T64" fmla="*/ 272 w 320"/>
                <a:gd name="T65" fmla="*/ 16 h 176"/>
                <a:gd name="T66" fmla="*/ 272 w 320"/>
                <a:gd name="T67" fmla="*/ 24 h 176"/>
                <a:gd name="T68" fmla="*/ 304 w 320"/>
                <a:gd name="T69" fmla="*/ 48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48"/>
                  </a:lnTo>
                  <a:lnTo>
                    <a:pt x="264" y="48"/>
                  </a:lnTo>
                  <a:lnTo>
                    <a:pt x="264" y="48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12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8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88" y="104"/>
                  </a:lnTo>
                  <a:lnTo>
                    <a:pt x="280" y="112"/>
                  </a:lnTo>
                  <a:lnTo>
                    <a:pt x="280" y="112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0"/>
                  </a:lnTo>
                  <a:lnTo>
                    <a:pt x="312" y="120"/>
                  </a:lnTo>
                  <a:lnTo>
                    <a:pt x="304" y="128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28"/>
                  </a:lnTo>
                  <a:lnTo>
                    <a:pt x="16" y="128"/>
                  </a:lnTo>
                  <a:lnTo>
                    <a:pt x="8" y="12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16"/>
                  </a:lnTo>
                  <a:lnTo>
                    <a:pt x="272" y="16"/>
                  </a:lnTo>
                  <a:lnTo>
                    <a:pt x="272" y="24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6" name="Freeform 10"/>
            <p:cNvSpPr>
              <a:spLocks/>
            </p:cNvSpPr>
            <p:nvPr/>
          </p:nvSpPr>
          <p:spPr bwMode="auto">
            <a:xfrm>
              <a:off x="4365" y="2272"/>
              <a:ext cx="19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7" name="Freeform 11"/>
            <p:cNvSpPr>
              <a:spLocks/>
            </p:cNvSpPr>
            <p:nvPr/>
          </p:nvSpPr>
          <p:spPr bwMode="auto">
            <a:xfrm>
              <a:off x="4196" y="2220"/>
              <a:ext cx="165" cy="67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16 h 144"/>
                <a:gd name="T6" fmla="*/ 144 w 288"/>
                <a:gd name="T7" fmla="*/ 0 h 144"/>
                <a:gd name="T8" fmla="*/ 40 w 288"/>
                <a:gd name="T9" fmla="*/ 16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96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96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16"/>
                  </a:lnTo>
                  <a:lnTo>
                    <a:pt x="144" y="0"/>
                  </a:lnTo>
                  <a:lnTo>
                    <a:pt x="40" y="16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96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96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8" name="Freeform 12"/>
            <p:cNvSpPr>
              <a:spLocks/>
            </p:cNvSpPr>
            <p:nvPr/>
          </p:nvSpPr>
          <p:spPr bwMode="auto">
            <a:xfrm>
              <a:off x="4187" y="2213"/>
              <a:ext cx="183" cy="81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48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48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12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8 h 176"/>
                <a:gd name="T30" fmla="*/ 288 w 320"/>
                <a:gd name="T31" fmla="*/ 104 h 176"/>
                <a:gd name="T32" fmla="*/ 280 w 320"/>
                <a:gd name="T33" fmla="*/ 112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0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28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16 h 176"/>
                <a:gd name="T62" fmla="*/ 160 w 320"/>
                <a:gd name="T63" fmla="*/ 0 h 176"/>
                <a:gd name="T64" fmla="*/ 272 w 320"/>
                <a:gd name="T65" fmla="*/ 16 h 176"/>
                <a:gd name="T66" fmla="*/ 272 w 320"/>
                <a:gd name="T67" fmla="*/ 24 h 176"/>
                <a:gd name="T68" fmla="*/ 304 w 320"/>
                <a:gd name="T69" fmla="*/ 48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48"/>
                  </a:lnTo>
                  <a:lnTo>
                    <a:pt x="264" y="48"/>
                  </a:lnTo>
                  <a:lnTo>
                    <a:pt x="264" y="48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12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8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88" y="104"/>
                  </a:lnTo>
                  <a:lnTo>
                    <a:pt x="280" y="112"/>
                  </a:lnTo>
                  <a:lnTo>
                    <a:pt x="280" y="112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0"/>
                  </a:lnTo>
                  <a:lnTo>
                    <a:pt x="312" y="120"/>
                  </a:lnTo>
                  <a:lnTo>
                    <a:pt x="304" y="128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28"/>
                  </a:lnTo>
                  <a:lnTo>
                    <a:pt x="16" y="128"/>
                  </a:lnTo>
                  <a:lnTo>
                    <a:pt x="8" y="12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16"/>
                  </a:lnTo>
                  <a:lnTo>
                    <a:pt x="272" y="16"/>
                  </a:lnTo>
                  <a:lnTo>
                    <a:pt x="272" y="24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9" name="Freeform 13"/>
            <p:cNvSpPr>
              <a:spLocks/>
            </p:cNvSpPr>
            <p:nvPr/>
          </p:nvSpPr>
          <p:spPr bwMode="auto">
            <a:xfrm>
              <a:off x="4351" y="2253"/>
              <a:ext cx="19" cy="4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0" name="Freeform 14"/>
            <p:cNvSpPr>
              <a:spLocks/>
            </p:cNvSpPr>
            <p:nvPr/>
          </p:nvSpPr>
          <p:spPr bwMode="auto">
            <a:xfrm>
              <a:off x="3751" y="2020"/>
              <a:ext cx="165" cy="65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16 h 144"/>
                <a:gd name="T6" fmla="*/ 144 w 288"/>
                <a:gd name="T7" fmla="*/ 0 h 144"/>
                <a:gd name="T8" fmla="*/ 40 w 288"/>
                <a:gd name="T9" fmla="*/ 16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96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96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16"/>
                  </a:lnTo>
                  <a:lnTo>
                    <a:pt x="144" y="0"/>
                  </a:lnTo>
                  <a:lnTo>
                    <a:pt x="40" y="16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96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96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1" name="Freeform 15"/>
            <p:cNvSpPr>
              <a:spLocks/>
            </p:cNvSpPr>
            <p:nvPr/>
          </p:nvSpPr>
          <p:spPr bwMode="auto">
            <a:xfrm>
              <a:off x="3742" y="2013"/>
              <a:ext cx="184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48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48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12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8 h 176"/>
                <a:gd name="T30" fmla="*/ 288 w 320"/>
                <a:gd name="T31" fmla="*/ 104 h 176"/>
                <a:gd name="T32" fmla="*/ 280 w 320"/>
                <a:gd name="T33" fmla="*/ 112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0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28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16 h 176"/>
                <a:gd name="T62" fmla="*/ 160 w 320"/>
                <a:gd name="T63" fmla="*/ 0 h 176"/>
                <a:gd name="T64" fmla="*/ 272 w 320"/>
                <a:gd name="T65" fmla="*/ 16 h 176"/>
                <a:gd name="T66" fmla="*/ 272 w 320"/>
                <a:gd name="T67" fmla="*/ 24 h 176"/>
                <a:gd name="T68" fmla="*/ 304 w 320"/>
                <a:gd name="T69" fmla="*/ 48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48"/>
                  </a:lnTo>
                  <a:lnTo>
                    <a:pt x="264" y="48"/>
                  </a:lnTo>
                  <a:lnTo>
                    <a:pt x="264" y="48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12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8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88" y="104"/>
                  </a:lnTo>
                  <a:lnTo>
                    <a:pt x="280" y="112"/>
                  </a:lnTo>
                  <a:lnTo>
                    <a:pt x="280" y="112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0"/>
                  </a:lnTo>
                  <a:lnTo>
                    <a:pt x="312" y="120"/>
                  </a:lnTo>
                  <a:lnTo>
                    <a:pt x="304" y="128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28"/>
                  </a:lnTo>
                  <a:lnTo>
                    <a:pt x="16" y="128"/>
                  </a:lnTo>
                  <a:lnTo>
                    <a:pt x="8" y="12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16"/>
                  </a:lnTo>
                  <a:lnTo>
                    <a:pt x="272" y="16"/>
                  </a:lnTo>
                  <a:lnTo>
                    <a:pt x="272" y="24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2" name="Freeform 16"/>
            <p:cNvSpPr>
              <a:spLocks/>
            </p:cNvSpPr>
            <p:nvPr/>
          </p:nvSpPr>
          <p:spPr bwMode="auto">
            <a:xfrm>
              <a:off x="3737" y="2002"/>
              <a:ext cx="165" cy="65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16 h 144"/>
                <a:gd name="T6" fmla="*/ 144 w 288"/>
                <a:gd name="T7" fmla="*/ 0 h 144"/>
                <a:gd name="T8" fmla="*/ 40 w 288"/>
                <a:gd name="T9" fmla="*/ 16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96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96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16"/>
                  </a:lnTo>
                  <a:lnTo>
                    <a:pt x="144" y="0"/>
                  </a:lnTo>
                  <a:lnTo>
                    <a:pt x="40" y="16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96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96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3" name="Freeform 17"/>
            <p:cNvSpPr>
              <a:spLocks/>
            </p:cNvSpPr>
            <p:nvPr/>
          </p:nvSpPr>
          <p:spPr bwMode="auto">
            <a:xfrm>
              <a:off x="3728" y="1995"/>
              <a:ext cx="183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48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48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12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8 h 176"/>
                <a:gd name="T30" fmla="*/ 288 w 320"/>
                <a:gd name="T31" fmla="*/ 104 h 176"/>
                <a:gd name="T32" fmla="*/ 280 w 320"/>
                <a:gd name="T33" fmla="*/ 112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0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28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16 h 176"/>
                <a:gd name="T62" fmla="*/ 160 w 320"/>
                <a:gd name="T63" fmla="*/ 0 h 176"/>
                <a:gd name="T64" fmla="*/ 272 w 320"/>
                <a:gd name="T65" fmla="*/ 16 h 176"/>
                <a:gd name="T66" fmla="*/ 272 w 320"/>
                <a:gd name="T67" fmla="*/ 24 h 176"/>
                <a:gd name="T68" fmla="*/ 304 w 320"/>
                <a:gd name="T69" fmla="*/ 48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48"/>
                  </a:lnTo>
                  <a:lnTo>
                    <a:pt x="264" y="48"/>
                  </a:lnTo>
                  <a:lnTo>
                    <a:pt x="264" y="48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12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8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88" y="104"/>
                  </a:lnTo>
                  <a:lnTo>
                    <a:pt x="280" y="112"/>
                  </a:lnTo>
                  <a:lnTo>
                    <a:pt x="280" y="112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0"/>
                  </a:lnTo>
                  <a:lnTo>
                    <a:pt x="312" y="120"/>
                  </a:lnTo>
                  <a:lnTo>
                    <a:pt x="304" y="128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28"/>
                  </a:lnTo>
                  <a:lnTo>
                    <a:pt x="16" y="128"/>
                  </a:lnTo>
                  <a:lnTo>
                    <a:pt x="8" y="12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16"/>
                  </a:lnTo>
                  <a:lnTo>
                    <a:pt x="272" y="16"/>
                  </a:lnTo>
                  <a:lnTo>
                    <a:pt x="272" y="24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4" name="Freeform 18"/>
            <p:cNvSpPr>
              <a:spLocks/>
            </p:cNvSpPr>
            <p:nvPr/>
          </p:nvSpPr>
          <p:spPr bwMode="auto">
            <a:xfrm rot="-684262">
              <a:off x="4577" y="2331"/>
              <a:ext cx="117" cy="193"/>
            </a:xfrm>
            <a:custGeom>
              <a:avLst/>
              <a:gdLst>
                <a:gd name="T0" fmla="*/ 144 w 312"/>
                <a:gd name="T1" fmla="*/ 104 h 329"/>
                <a:gd name="T2" fmla="*/ 160 w 312"/>
                <a:gd name="T3" fmla="*/ 136 h 329"/>
                <a:gd name="T4" fmla="*/ 168 w 312"/>
                <a:gd name="T5" fmla="*/ 153 h 329"/>
                <a:gd name="T6" fmla="*/ 312 w 312"/>
                <a:gd name="T7" fmla="*/ 0 h 329"/>
                <a:gd name="T8" fmla="*/ 168 w 312"/>
                <a:gd name="T9" fmla="*/ 233 h 329"/>
                <a:gd name="T10" fmla="*/ 136 w 312"/>
                <a:gd name="T11" fmla="*/ 177 h 329"/>
                <a:gd name="T12" fmla="*/ 0 w 312"/>
                <a:gd name="T13" fmla="*/ 329 h 329"/>
                <a:gd name="T14" fmla="*/ 144 w 312"/>
                <a:gd name="T15" fmla="*/ 10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2" h="329">
                  <a:moveTo>
                    <a:pt x="144" y="104"/>
                  </a:moveTo>
                  <a:lnTo>
                    <a:pt x="160" y="136"/>
                  </a:lnTo>
                  <a:lnTo>
                    <a:pt x="168" y="153"/>
                  </a:lnTo>
                  <a:lnTo>
                    <a:pt x="312" y="0"/>
                  </a:lnTo>
                  <a:lnTo>
                    <a:pt x="168" y="233"/>
                  </a:lnTo>
                  <a:lnTo>
                    <a:pt x="136" y="177"/>
                  </a:lnTo>
                  <a:lnTo>
                    <a:pt x="0" y="329"/>
                  </a:lnTo>
                  <a:lnTo>
                    <a:pt x="144" y="10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55" name="Freeform 19"/>
            <p:cNvSpPr>
              <a:spLocks/>
            </p:cNvSpPr>
            <p:nvPr/>
          </p:nvSpPr>
          <p:spPr bwMode="auto">
            <a:xfrm>
              <a:off x="4896" y="2070"/>
              <a:ext cx="164" cy="65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6" name="Freeform 20"/>
            <p:cNvSpPr>
              <a:spLocks/>
            </p:cNvSpPr>
            <p:nvPr/>
          </p:nvSpPr>
          <p:spPr bwMode="auto">
            <a:xfrm>
              <a:off x="4886" y="2062"/>
              <a:ext cx="183" cy="81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7" name="Freeform 21"/>
            <p:cNvSpPr>
              <a:spLocks/>
            </p:cNvSpPr>
            <p:nvPr/>
          </p:nvSpPr>
          <p:spPr bwMode="auto">
            <a:xfrm>
              <a:off x="4882" y="2051"/>
              <a:ext cx="165" cy="65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8" name="Freeform 22"/>
            <p:cNvSpPr>
              <a:spLocks/>
            </p:cNvSpPr>
            <p:nvPr/>
          </p:nvSpPr>
          <p:spPr bwMode="auto">
            <a:xfrm>
              <a:off x="4873" y="2044"/>
              <a:ext cx="183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9" name="Freeform 23"/>
            <p:cNvSpPr>
              <a:spLocks/>
            </p:cNvSpPr>
            <p:nvPr/>
          </p:nvSpPr>
          <p:spPr bwMode="auto">
            <a:xfrm>
              <a:off x="4620" y="1923"/>
              <a:ext cx="166" cy="66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0" name="Freeform 24"/>
            <p:cNvSpPr>
              <a:spLocks/>
            </p:cNvSpPr>
            <p:nvPr/>
          </p:nvSpPr>
          <p:spPr bwMode="auto">
            <a:xfrm>
              <a:off x="4611" y="1916"/>
              <a:ext cx="183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1" name="Freeform 25"/>
            <p:cNvSpPr>
              <a:spLocks/>
            </p:cNvSpPr>
            <p:nvPr/>
          </p:nvSpPr>
          <p:spPr bwMode="auto">
            <a:xfrm>
              <a:off x="4606" y="1905"/>
              <a:ext cx="165" cy="66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2" name="Freeform 26"/>
            <p:cNvSpPr>
              <a:spLocks/>
            </p:cNvSpPr>
            <p:nvPr/>
          </p:nvSpPr>
          <p:spPr bwMode="auto">
            <a:xfrm>
              <a:off x="4597" y="1898"/>
              <a:ext cx="184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3" name="Freeform 27"/>
            <p:cNvSpPr>
              <a:spLocks/>
            </p:cNvSpPr>
            <p:nvPr/>
          </p:nvSpPr>
          <p:spPr bwMode="auto">
            <a:xfrm>
              <a:off x="5159" y="1910"/>
              <a:ext cx="168" cy="76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4" name="Freeform 28"/>
            <p:cNvSpPr>
              <a:spLocks/>
            </p:cNvSpPr>
            <p:nvPr/>
          </p:nvSpPr>
          <p:spPr bwMode="auto">
            <a:xfrm>
              <a:off x="5150" y="1900"/>
              <a:ext cx="186" cy="94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5" name="Freeform 29"/>
            <p:cNvSpPr>
              <a:spLocks/>
            </p:cNvSpPr>
            <p:nvPr/>
          </p:nvSpPr>
          <p:spPr bwMode="auto">
            <a:xfrm>
              <a:off x="5146" y="1892"/>
              <a:ext cx="167" cy="76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6" name="Freeform 30"/>
            <p:cNvSpPr>
              <a:spLocks/>
            </p:cNvSpPr>
            <p:nvPr/>
          </p:nvSpPr>
          <p:spPr bwMode="auto">
            <a:xfrm>
              <a:off x="5136" y="1882"/>
              <a:ext cx="186" cy="94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7" name="Freeform 31"/>
            <p:cNvSpPr>
              <a:spLocks/>
            </p:cNvSpPr>
            <p:nvPr/>
          </p:nvSpPr>
          <p:spPr bwMode="auto">
            <a:xfrm>
              <a:off x="4570" y="2238"/>
              <a:ext cx="165" cy="66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8" name="Freeform 32"/>
            <p:cNvSpPr>
              <a:spLocks/>
            </p:cNvSpPr>
            <p:nvPr/>
          </p:nvSpPr>
          <p:spPr bwMode="auto">
            <a:xfrm>
              <a:off x="4560" y="2231"/>
              <a:ext cx="184" cy="81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9" name="Freeform 33"/>
            <p:cNvSpPr>
              <a:spLocks/>
            </p:cNvSpPr>
            <p:nvPr/>
          </p:nvSpPr>
          <p:spPr bwMode="auto">
            <a:xfrm>
              <a:off x="4556" y="2220"/>
              <a:ext cx="165" cy="66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0" name="Freeform 34"/>
            <p:cNvSpPr>
              <a:spLocks/>
            </p:cNvSpPr>
            <p:nvPr/>
          </p:nvSpPr>
          <p:spPr bwMode="auto">
            <a:xfrm>
              <a:off x="4547" y="2213"/>
              <a:ext cx="184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1" name="Freeform 35"/>
            <p:cNvSpPr>
              <a:spLocks/>
            </p:cNvSpPr>
            <p:nvPr/>
          </p:nvSpPr>
          <p:spPr bwMode="auto">
            <a:xfrm>
              <a:off x="4237" y="1998"/>
              <a:ext cx="166" cy="66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2" name="Freeform 36"/>
            <p:cNvSpPr>
              <a:spLocks/>
            </p:cNvSpPr>
            <p:nvPr/>
          </p:nvSpPr>
          <p:spPr bwMode="auto">
            <a:xfrm>
              <a:off x="4228" y="1990"/>
              <a:ext cx="183" cy="81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3" name="Freeform 37"/>
            <p:cNvSpPr>
              <a:spLocks/>
            </p:cNvSpPr>
            <p:nvPr/>
          </p:nvSpPr>
          <p:spPr bwMode="auto">
            <a:xfrm>
              <a:off x="4394" y="2031"/>
              <a:ext cx="17" cy="4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4" name="Freeform 38"/>
            <p:cNvSpPr>
              <a:spLocks/>
            </p:cNvSpPr>
            <p:nvPr/>
          </p:nvSpPr>
          <p:spPr bwMode="auto">
            <a:xfrm>
              <a:off x="4223" y="1980"/>
              <a:ext cx="165" cy="65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5" name="Freeform 39"/>
            <p:cNvSpPr>
              <a:spLocks/>
            </p:cNvSpPr>
            <p:nvPr/>
          </p:nvSpPr>
          <p:spPr bwMode="auto">
            <a:xfrm>
              <a:off x="4214" y="1972"/>
              <a:ext cx="184" cy="81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6" name="Freeform 40"/>
            <p:cNvSpPr>
              <a:spLocks/>
            </p:cNvSpPr>
            <p:nvPr/>
          </p:nvSpPr>
          <p:spPr bwMode="auto">
            <a:xfrm>
              <a:off x="4380" y="2013"/>
              <a:ext cx="18" cy="4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7" name="Freeform 41"/>
            <p:cNvSpPr>
              <a:spLocks/>
            </p:cNvSpPr>
            <p:nvPr/>
          </p:nvSpPr>
          <p:spPr bwMode="auto">
            <a:xfrm rot="-2841944">
              <a:off x="4441" y="2276"/>
              <a:ext cx="83" cy="261"/>
            </a:xfrm>
            <a:custGeom>
              <a:avLst/>
              <a:gdLst>
                <a:gd name="T0" fmla="*/ 144 w 144"/>
                <a:gd name="T1" fmla="*/ 232 h 577"/>
                <a:gd name="T2" fmla="*/ 88 w 144"/>
                <a:gd name="T3" fmla="*/ 256 h 577"/>
                <a:gd name="T4" fmla="*/ 64 w 144"/>
                <a:gd name="T5" fmla="*/ 264 h 577"/>
                <a:gd name="T6" fmla="*/ 56 w 144"/>
                <a:gd name="T7" fmla="*/ 0 h 577"/>
                <a:gd name="T8" fmla="*/ 0 w 144"/>
                <a:gd name="T9" fmla="*/ 344 h 577"/>
                <a:gd name="T10" fmla="*/ 80 w 144"/>
                <a:gd name="T11" fmla="*/ 312 h 577"/>
                <a:gd name="T12" fmla="*/ 88 w 144"/>
                <a:gd name="T13" fmla="*/ 577 h 577"/>
                <a:gd name="T14" fmla="*/ 144 w 144"/>
                <a:gd name="T15" fmla="*/ 232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577">
                  <a:moveTo>
                    <a:pt x="144" y="232"/>
                  </a:moveTo>
                  <a:lnTo>
                    <a:pt x="88" y="256"/>
                  </a:lnTo>
                  <a:lnTo>
                    <a:pt x="64" y="264"/>
                  </a:lnTo>
                  <a:lnTo>
                    <a:pt x="56" y="0"/>
                  </a:lnTo>
                  <a:lnTo>
                    <a:pt x="0" y="344"/>
                  </a:lnTo>
                  <a:lnTo>
                    <a:pt x="80" y="312"/>
                  </a:lnTo>
                  <a:lnTo>
                    <a:pt x="88" y="577"/>
                  </a:lnTo>
                  <a:lnTo>
                    <a:pt x="144" y="23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78" name="Freeform 42"/>
            <p:cNvSpPr>
              <a:spLocks/>
            </p:cNvSpPr>
            <p:nvPr/>
          </p:nvSpPr>
          <p:spPr bwMode="auto">
            <a:xfrm rot="-1375925">
              <a:off x="5040" y="1994"/>
              <a:ext cx="107" cy="47"/>
            </a:xfrm>
            <a:custGeom>
              <a:avLst/>
              <a:gdLst>
                <a:gd name="T0" fmla="*/ 136 w 256"/>
                <a:gd name="T1" fmla="*/ 40 h 136"/>
                <a:gd name="T2" fmla="*/ 136 w 256"/>
                <a:gd name="T3" fmla="*/ 56 h 136"/>
                <a:gd name="T4" fmla="*/ 144 w 256"/>
                <a:gd name="T5" fmla="*/ 72 h 136"/>
                <a:gd name="T6" fmla="*/ 256 w 256"/>
                <a:gd name="T7" fmla="*/ 0 h 136"/>
                <a:gd name="T8" fmla="*/ 120 w 256"/>
                <a:gd name="T9" fmla="*/ 104 h 136"/>
                <a:gd name="T10" fmla="*/ 112 w 256"/>
                <a:gd name="T11" fmla="*/ 72 h 136"/>
                <a:gd name="T12" fmla="*/ 0 w 256"/>
                <a:gd name="T13" fmla="*/ 136 h 136"/>
                <a:gd name="T14" fmla="*/ 136 w 256"/>
                <a:gd name="T15" fmla="*/ 4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136">
                  <a:moveTo>
                    <a:pt x="136" y="40"/>
                  </a:moveTo>
                  <a:lnTo>
                    <a:pt x="136" y="56"/>
                  </a:lnTo>
                  <a:lnTo>
                    <a:pt x="144" y="72"/>
                  </a:lnTo>
                  <a:lnTo>
                    <a:pt x="256" y="0"/>
                  </a:lnTo>
                  <a:lnTo>
                    <a:pt x="120" y="104"/>
                  </a:lnTo>
                  <a:lnTo>
                    <a:pt x="112" y="72"/>
                  </a:lnTo>
                  <a:lnTo>
                    <a:pt x="0" y="136"/>
                  </a:lnTo>
                  <a:lnTo>
                    <a:pt x="136" y="4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79" name="Freeform 43"/>
            <p:cNvSpPr>
              <a:spLocks/>
            </p:cNvSpPr>
            <p:nvPr/>
          </p:nvSpPr>
          <p:spPr bwMode="auto">
            <a:xfrm>
              <a:off x="3439" y="2107"/>
              <a:ext cx="165" cy="67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0" name="Freeform 44"/>
            <p:cNvSpPr>
              <a:spLocks/>
            </p:cNvSpPr>
            <p:nvPr/>
          </p:nvSpPr>
          <p:spPr bwMode="auto">
            <a:xfrm>
              <a:off x="3430" y="2100"/>
              <a:ext cx="183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1" name="Freeform 45"/>
            <p:cNvSpPr>
              <a:spLocks/>
            </p:cNvSpPr>
            <p:nvPr/>
          </p:nvSpPr>
          <p:spPr bwMode="auto">
            <a:xfrm>
              <a:off x="3595" y="2140"/>
              <a:ext cx="18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2" name="Freeform 46"/>
            <p:cNvSpPr>
              <a:spLocks/>
            </p:cNvSpPr>
            <p:nvPr/>
          </p:nvSpPr>
          <p:spPr bwMode="auto">
            <a:xfrm>
              <a:off x="3426" y="2089"/>
              <a:ext cx="164" cy="66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3" name="Freeform 47"/>
            <p:cNvSpPr>
              <a:spLocks/>
            </p:cNvSpPr>
            <p:nvPr/>
          </p:nvSpPr>
          <p:spPr bwMode="auto">
            <a:xfrm>
              <a:off x="3417" y="2082"/>
              <a:ext cx="183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4" name="Freeform 48"/>
            <p:cNvSpPr>
              <a:spLocks/>
            </p:cNvSpPr>
            <p:nvPr/>
          </p:nvSpPr>
          <p:spPr bwMode="auto">
            <a:xfrm>
              <a:off x="3581" y="2122"/>
              <a:ext cx="19" cy="4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5" name="Freeform 49"/>
            <p:cNvSpPr>
              <a:spLocks/>
            </p:cNvSpPr>
            <p:nvPr/>
          </p:nvSpPr>
          <p:spPr bwMode="auto">
            <a:xfrm>
              <a:off x="4914" y="2248"/>
              <a:ext cx="165" cy="66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6" name="Freeform 50"/>
            <p:cNvSpPr>
              <a:spLocks/>
            </p:cNvSpPr>
            <p:nvPr/>
          </p:nvSpPr>
          <p:spPr bwMode="auto">
            <a:xfrm>
              <a:off x="4904" y="2241"/>
              <a:ext cx="184" cy="80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7" name="Freeform 51"/>
            <p:cNvSpPr>
              <a:spLocks/>
            </p:cNvSpPr>
            <p:nvPr/>
          </p:nvSpPr>
          <p:spPr bwMode="auto">
            <a:xfrm>
              <a:off x="5069" y="2281"/>
              <a:ext cx="19" cy="4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8" name="Freeform 52"/>
            <p:cNvSpPr>
              <a:spLocks/>
            </p:cNvSpPr>
            <p:nvPr/>
          </p:nvSpPr>
          <p:spPr bwMode="auto">
            <a:xfrm>
              <a:off x="4900" y="2230"/>
              <a:ext cx="164" cy="66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9" name="Freeform 53"/>
            <p:cNvSpPr>
              <a:spLocks/>
            </p:cNvSpPr>
            <p:nvPr/>
          </p:nvSpPr>
          <p:spPr bwMode="auto">
            <a:xfrm>
              <a:off x="4891" y="2222"/>
              <a:ext cx="183" cy="81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0" name="Freeform 54"/>
            <p:cNvSpPr>
              <a:spLocks/>
            </p:cNvSpPr>
            <p:nvPr/>
          </p:nvSpPr>
          <p:spPr bwMode="auto">
            <a:xfrm>
              <a:off x="5056" y="2263"/>
              <a:ext cx="18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1" name="Freeform 55"/>
            <p:cNvSpPr>
              <a:spLocks/>
            </p:cNvSpPr>
            <p:nvPr/>
          </p:nvSpPr>
          <p:spPr bwMode="auto">
            <a:xfrm>
              <a:off x="4003" y="2217"/>
              <a:ext cx="165" cy="33"/>
            </a:xfrm>
            <a:custGeom>
              <a:avLst/>
              <a:gdLst>
                <a:gd name="T0" fmla="*/ 128 w 288"/>
                <a:gd name="T1" fmla="*/ 0 h 72"/>
                <a:gd name="T2" fmla="*/ 128 w 288"/>
                <a:gd name="T3" fmla="*/ 24 h 72"/>
                <a:gd name="T4" fmla="*/ 128 w 288"/>
                <a:gd name="T5" fmla="*/ 32 h 72"/>
                <a:gd name="T6" fmla="*/ 0 w 288"/>
                <a:gd name="T7" fmla="*/ 0 h 72"/>
                <a:gd name="T8" fmla="*/ 160 w 288"/>
                <a:gd name="T9" fmla="*/ 72 h 72"/>
                <a:gd name="T10" fmla="*/ 160 w 288"/>
                <a:gd name="T11" fmla="*/ 32 h 72"/>
                <a:gd name="T12" fmla="*/ 288 w 288"/>
                <a:gd name="T13" fmla="*/ 72 h 72"/>
                <a:gd name="T14" fmla="*/ 128 w 288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72">
                  <a:moveTo>
                    <a:pt x="128" y="0"/>
                  </a:moveTo>
                  <a:lnTo>
                    <a:pt x="128" y="24"/>
                  </a:lnTo>
                  <a:lnTo>
                    <a:pt x="128" y="32"/>
                  </a:lnTo>
                  <a:lnTo>
                    <a:pt x="0" y="0"/>
                  </a:lnTo>
                  <a:lnTo>
                    <a:pt x="160" y="72"/>
                  </a:lnTo>
                  <a:lnTo>
                    <a:pt x="160" y="32"/>
                  </a:lnTo>
                  <a:lnTo>
                    <a:pt x="288" y="7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92" name="Freeform 56"/>
            <p:cNvSpPr>
              <a:spLocks/>
            </p:cNvSpPr>
            <p:nvPr/>
          </p:nvSpPr>
          <p:spPr bwMode="auto">
            <a:xfrm>
              <a:off x="3632" y="2155"/>
              <a:ext cx="123" cy="33"/>
            </a:xfrm>
            <a:custGeom>
              <a:avLst/>
              <a:gdLst>
                <a:gd name="T0" fmla="*/ 96 w 216"/>
                <a:gd name="T1" fmla="*/ 0 h 72"/>
                <a:gd name="T2" fmla="*/ 96 w 216"/>
                <a:gd name="T3" fmla="*/ 24 h 72"/>
                <a:gd name="T4" fmla="*/ 96 w 216"/>
                <a:gd name="T5" fmla="*/ 40 h 72"/>
                <a:gd name="T6" fmla="*/ 0 w 216"/>
                <a:gd name="T7" fmla="*/ 0 h 72"/>
                <a:gd name="T8" fmla="*/ 120 w 216"/>
                <a:gd name="T9" fmla="*/ 72 h 72"/>
                <a:gd name="T10" fmla="*/ 120 w 216"/>
                <a:gd name="T11" fmla="*/ 40 h 72"/>
                <a:gd name="T12" fmla="*/ 216 w 216"/>
                <a:gd name="T13" fmla="*/ 72 h 72"/>
                <a:gd name="T14" fmla="*/ 96 w 216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72">
                  <a:moveTo>
                    <a:pt x="96" y="0"/>
                  </a:moveTo>
                  <a:lnTo>
                    <a:pt x="96" y="24"/>
                  </a:lnTo>
                  <a:lnTo>
                    <a:pt x="96" y="40"/>
                  </a:lnTo>
                  <a:lnTo>
                    <a:pt x="0" y="0"/>
                  </a:lnTo>
                  <a:lnTo>
                    <a:pt x="120" y="72"/>
                  </a:lnTo>
                  <a:lnTo>
                    <a:pt x="120" y="40"/>
                  </a:lnTo>
                  <a:lnTo>
                    <a:pt x="216" y="7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93" name="Freeform 57"/>
            <p:cNvSpPr>
              <a:spLocks/>
            </p:cNvSpPr>
            <p:nvPr/>
          </p:nvSpPr>
          <p:spPr bwMode="auto">
            <a:xfrm>
              <a:off x="3861" y="2100"/>
              <a:ext cx="41" cy="58"/>
            </a:xfrm>
            <a:custGeom>
              <a:avLst/>
              <a:gdLst>
                <a:gd name="T0" fmla="*/ 48 w 72"/>
                <a:gd name="T1" fmla="*/ 32 h 128"/>
                <a:gd name="T2" fmla="*/ 40 w 72"/>
                <a:gd name="T3" fmla="*/ 48 h 128"/>
                <a:gd name="T4" fmla="*/ 32 w 72"/>
                <a:gd name="T5" fmla="*/ 64 h 128"/>
                <a:gd name="T6" fmla="*/ 0 w 72"/>
                <a:gd name="T7" fmla="*/ 0 h 128"/>
                <a:gd name="T8" fmla="*/ 24 w 72"/>
                <a:gd name="T9" fmla="*/ 96 h 128"/>
                <a:gd name="T10" fmla="*/ 40 w 72"/>
                <a:gd name="T11" fmla="*/ 64 h 128"/>
                <a:gd name="T12" fmla="*/ 72 w 72"/>
                <a:gd name="T13" fmla="*/ 128 h 128"/>
                <a:gd name="T14" fmla="*/ 48 w 72"/>
                <a:gd name="T15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28">
                  <a:moveTo>
                    <a:pt x="48" y="32"/>
                  </a:moveTo>
                  <a:lnTo>
                    <a:pt x="40" y="48"/>
                  </a:lnTo>
                  <a:lnTo>
                    <a:pt x="32" y="64"/>
                  </a:lnTo>
                  <a:lnTo>
                    <a:pt x="0" y="0"/>
                  </a:lnTo>
                  <a:lnTo>
                    <a:pt x="24" y="96"/>
                  </a:lnTo>
                  <a:lnTo>
                    <a:pt x="40" y="64"/>
                  </a:lnTo>
                  <a:lnTo>
                    <a:pt x="72" y="128"/>
                  </a:lnTo>
                  <a:lnTo>
                    <a:pt x="48" y="3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94" name="Freeform 58"/>
            <p:cNvSpPr>
              <a:spLocks/>
            </p:cNvSpPr>
            <p:nvPr/>
          </p:nvSpPr>
          <p:spPr bwMode="auto">
            <a:xfrm>
              <a:off x="4288" y="2089"/>
              <a:ext cx="37" cy="99"/>
            </a:xfrm>
            <a:custGeom>
              <a:avLst/>
              <a:gdLst>
                <a:gd name="T0" fmla="*/ 0 w 64"/>
                <a:gd name="T1" fmla="*/ 120 h 216"/>
                <a:gd name="T2" fmla="*/ 24 w 64"/>
                <a:gd name="T3" fmla="*/ 120 h 216"/>
                <a:gd name="T4" fmla="*/ 32 w 64"/>
                <a:gd name="T5" fmla="*/ 120 h 216"/>
                <a:gd name="T6" fmla="*/ 0 w 64"/>
                <a:gd name="T7" fmla="*/ 216 h 216"/>
                <a:gd name="T8" fmla="*/ 64 w 64"/>
                <a:gd name="T9" fmla="*/ 96 h 216"/>
                <a:gd name="T10" fmla="*/ 32 w 64"/>
                <a:gd name="T11" fmla="*/ 96 h 216"/>
                <a:gd name="T12" fmla="*/ 64 w 64"/>
                <a:gd name="T13" fmla="*/ 0 h 216"/>
                <a:gd name="T14" fmla="*/ 0 w 64"/>
                <a:gd name="T15" fmla="*/ 12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216">
                  <a:moveTo>
                    <a:pt x="0" y="120"/>
                  </a:moveTo>
                  <a:lnTo>
                    <a:pt x="24" y="120"/>
                  </a:lnTo>
                  <a:lnTo>
                    <a:pt x="32" y="120"/>
                  </a:lnTo>
                  <a:lnTo>
                    <a:pt x="0" y="216"/>
                  </a:lnTo>
                  <a:lnTo>
                    <a:pt x="64" y="96"/>
                  </a:lnTo>
                  <a:lnTo>
                    <a:pt x="32" y="96"/>
                  </a:lnTo>
                  <a:lnTo>
                    <a:pt x="64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95" name="Freeform 59"/>
            <p:cNvSpPr>
              <a:spLocks/>
            </p:cNvSpPr>
            <p:nvPr/>
          </p:nvSpPr>
          <p:spPr bwMode="auto">
            <a:xfrm>
              <a:off x="4749" y="2004"/>
              <a:ext cx="91" cy="76"/>
            </a:xfrm>
            <a:custGeom>
              <a:avLst/>
              <a:gdLst>
                <a:gd name="T0" fmla="*/ 88 w 160"/>
                <a:gd name="T1" fmla="*/ 48 h 168"/>
                <a:gd name="T2" fmla="*/ 80 w 160"/>
                <a:gd name="T3" fmla="*/ 72 h 168"/>
                <a:gd name="T4" fmla="*/ 72 w 160"/>
                <a:gd name="T5" fmla="*/ 80 h 168"/>
                <a:gd name="T6" fmla="*/ 0 w 160"/>
                <a:gd name="T7" fmla="*/ 0 h 168"/>
                <a:gd name="T8" fmla="*/ 72 w 160"/>
                <a:gd name="T9" fmla="*/ 120 h 168"/>
                <a:gd name="T10" fmla="*/ 88 w 160"/>
                <a:gd name="T11" fmla="*/ 88 h 168"/>
                <a:gd name="T12" fmla="*/ 160 w 160"/>
                <a:gd name="T13" fmla="*/ 168 h 168"/>
                <a:gd name="T14" fmla="*/ 88 w 160"/>
                <a:gd name="T15" fmla="*/ 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68">
                  <a:moveTo>
                    <a:pt x="88" y="48"/>
                  </a:moveTo>
                  <a:lnTo>
                    <a:pt x="80" y="72"/>
                  </a:lnTo>
                  <a:lnTo>
                    <a:pt x="72" y="80"/>
                  </a:lnTo>
                  <a:lnTo>
                    <a:pt x="0" y="0"/>
                  </a:lnTo>
                  <a:lnTo>
                    <a:pt x="72" y="120"/>
                  </a:lnTo>
                  <a:lnTo>
                    <a:pt x="88" y="88"/>
                  </a:lnTo>
                  <a:lnTo>
                    <a:pt x="160" y="168"/>
                  </a:lnTo>
                  <a:lnTo>
                    <a:pt x="88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96" name="Freeform 60"/>
            <p:cNvSpPr>
              <a:spLocks/>
            </p:cNvSpPr>
            <p:nvPr/>
          </p:nvSpPr>
          <p:spPr bwMode="auto">
            <a:xfrm>
              <a:off x="4799" y="2022"/>
              <a:ext cx="46" cy="62"/>
            </a:xfrm>
            <a:custGeom>
              <a:avLst/>
              <a:gdLst>
                <a:gd name="T0" fmla="*/ 72 w 80"/>
                <a:gd name="T1" fmla="*/ 136 h 136"/>
                <a:gd name="T2" fmla="*/ 0 w 80"/>
                <a:gd name="T3" fmla="*/ 16 h 136"/>
                <a:gd name="T4" fmla="*/ 0 w 80"/>
                <a:gd name="T5" fmla="*/ 8 h 136"/>
                <a:gd name="T6" fmla="*/ 0 w 80"/>
                <a:gd name="T7" fmla="*/ 0 h 136"/>
                <a:gd name="T8" fmla="*/ 8 w 80"/>
                <a:gd name="T9" fmla="*/ 8 h 136"/>
                <a:gd name="T10" fmla="*/ 80 w 80"/>
                <a:gd name="T11" fmla="*/ 128 h 136"/>
                <a:gd name="T12" fmla="*/ 72 w 80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36">
                  <a:moveTo>
                    <a:pt x="72" y="136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8"/>
                  </a:lnTo>
                  <a:lnTo>
                    <a:pt x="80" y="128"/>
                  </a:lnTo>
                  <a:lnTo>
                    <a:pt x="72" y="13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97" name="Freeform 61"/>
            <p:cNvSpPr>
              <a:spLocks/>
            </p:cNvSpPr>
            <p:nvPr/>
          </p:nvSpPr>
          <p:spPr bwMode="auto">
            <a:xfrm>
              <a:off x="4799" y="2022"/>
              <a:ext cx="46" cy="62"/>
            </a:xfrm>
            <a:custGeom>
              <a:avLst/>
              <a:gdLst>
                <a:gd name="T0" fmla="*/ 72 w 80"/>
                <a:gd name="T1" fmla="*/ 136 h 136"/>
                <a:gd name="T2" fmla="*/ 0 w 80"/>
                <a:gd name="T3" fmla="*/ 16 h 136"/>
                <a:gd name="T4" fmla="*/ 0 w 80"/>
                <a:gd name="T5" fmla="*/ 8 h 136"/>
                <a:gd name="T6" fmla="*/ 0 w 80"/>
                <a:gd name="T7" fmla="*/ 0 h 136"/>
                <a:gd name="T8" fmla="*/ 8 w 80"/>
                <a:gd name="T9" fmla="*/ 8 h 136"/>
                <a:gd name="T10" fmla="*/ 80 w 80"/>
                <a:gd name="T11" fmla="*/ 128 h 136"/>
                <a:gd name="T12" fmla="*/ 72 w 80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36">
                  <a:moveTo>
                    <a:pt x="72" y="136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8"/>
                  </a:lnTo>
                  <a:lnTo>
                    <a:pt x="80" y="128"/>
                  </a:lnTo>
                  <a:lnTo>
                    <a:pt x="72" y="13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98" name="Freeform 62"/>
            <p:cNvSpPr>
              <a:spLocks/>
            </p:cNvSpPr>
            <p:nvPr/>
          </p:nvSpPr>
          <p:spPr bwMode="auto">
            <a:xfrm>
              <a:off x="4753" y="2245"/>
              <a:ext cx="115" cy="24"/>
            </a:xfrm>
            <a:custGeom>
              <a:avLst/>
              <a:gdLst>
                <a:gd name="T0" fmla="*/ 80 w 200"/>
                <a:gd name="T1" fmla="*/ 0 h 56"/>
                <a:gd name="T2" fmla="*/ 88 w 200"/>
                <a:gd name="T3" fmla="*/ 24 h 56"/>
                <a:gd name="T4" fmla="*/ 96 w 200"/>
                <a:gd name="T5" fmla="*/ 32 h 56"/>
                <a:gd name="T6" fmla="*/ 0 w 200"/>
                <a:gd name="T7" fmla="*/ 32 h 56"/>
                <a:gd name="T8" fmla="*/ 120 w 200"/>
                <a:gd name="T9" fmla="*/ 56 h 56"/>
                <a:gd name="T10" fmla="*/ 104 w 200"/>
                <a:gd name="T11" fmla="*/ 24 h 56"/>
                <a:gd name="T12" fmla="*/ 200 w 200"/>
                <a:gd name="T13" fmla="*/ 24 h 56"/>
                <a:gd name="T14" fmla="*/ 80 w 200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56">
                  <a:moveTo>
                    <a:pt x="80" y="0"/>
                  </a:moveTo>
                  <a:lnTo>
                    <a:pt x="88" y="24"/>
                  </a:lnTo>
                  <a:lnTo>
                    <a:pt x="96" y="32"/>
                  </a:lnTo>
                  <a:lnTo>
                    <a:pt x="0" y="32"/>
                  </a:lnTo>
                  <a:lnTo>
                    <a:pt x="120" y="56"/>
                  </a:lnTo>
                  <a:lnTo>
                    <a:pt x="104" y="24"/>
                  </a:lnTo>
                  <a:lnTo>
                    <a:pt x="200" y="2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99" name="Freeform 63"/>
            <p:cNvSpPr>
              <a:spLocks/>
            </p:cNvSpPr>
            <p:nvPr/>
          </p:nvSpPr>
          <p:spPr bwMode="auto">
            <a:xfrm>
              <a:off x="4799" y="2245"/>
              <a:ext cx="69" cy="14"/>
            </a:xfrm>
            <a:custGeom>
              <a:avLst/>
              <a:gdLst>
                <a:gd name="T0" fmla="*/ 120 w 120"/>
                <a:gd name="T1" fmla="*/ 32 h 32"/>
                <a:gd name="T2" fmla="*/ 0 w 120"/>
                <a:gd name="T3" fmla="*/ 8 h 32"/>
                <a:gd name="T4" fmla="*/ 0 w 120"/>
                <a:gd name="T5" fmla="*/ 0 h 32"/>
                <a:gd name="T6" fmla="*/ 0 w 120"/>
                <a:gd name="T7" fmla="*/ 0 h 32"/>
                <a:gd name="T8" fmla="*/ 0 w 120"/>
                <a:gd name="T9" fmla="*/ 0 h 32"/>
                <a:gd name="T10" fmla="*/ 120 w 120"/>
                <a:gd name="T11" fmla="*/ 24 h 32"/>
                <a:gd name="T12" fmla="*/ 120 w 120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32">
                  <a:moveTo>
                    <a:pt x="120" y="32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24"/>
                  </a:lnTo>
                  <a:lnTo>
                    <a:pt x="120" y="3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200" name="Freeform 64"/>
            <p:cNvSpPr>
              <a:spLocks/>
            </p:cNvSpPr>
            <p:nvPr/>
          </p:nvSpPr>
          <p:spPr bwMode="auto">
            <a:xfrm>
              <a:off x="4799" y="2245"/>
              <a:ext cx="69" cy="14"/>
            </a:xfrm>
            <a:custGeom>
              <a:avLst/>
              <a:gdLst>
                <a:gd name="T0" fmla="*/ 120 w 120"/>
                <a:gd name="T1" fmla="*/ 32 h 32"/>
                <a:gd name="T2" fmla="*/ 0 w 120"/>
                <a:gd name="T3" fmla="*/ 8 h 32"/>
                <a:gd name="T4" fmla="*/ 0 w 120"/>
                <a:gd name="T5" fmla="*/ 0 h 32"/>
                <a:gd name="T6" fmla="*/ 0 w 120"/>
                <a:gd name="T7" fmla="*/ 0 h 32"/>
                <a:gd name="T8" fmla="*/ 0 w 120"/>
                <a:gd name="T9" fmla="*/ 0 h 32"/>
                <a:gd name="T10" fmla="*/ 120 w 120"/>
                <a:gd name="T11" fmla="*/ 24 h 32"/>
                <a:gd name="T12" fmla="*/ 120 w 120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32">
                  <a:moveTo>
                    <a:pt x="120" y="32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24"/>
                  </a:lnTo>
                  <a:lnTo>
                    <a:pt x="120" y="3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201" name="Freeform 65"/>
            <p:cNvSpPr>
              <a:spLocks/>
            </p:cNvSpPr>
            <p:nvPr/>
          </p:nvSpPr>
          <p:spPr bwMode="auto">
            <a:xfrm>
              <a:off x="4941" y="2153"/>
              <a:ext cx="41" cy="66"/>
            </a:xfrm>
            <a:custGeom>
              <a:avLst/>
              <a:gdLst>
                <a:gd name="T0" fmla="*/ 0 w 72"/>
                <a:gd name="T1" fmla="*/ 80 h 144"/>
                <a:gd name="T2" fmla="*/ 24 w 72"/>
                <a:gd name="T3" fmla="*/ 80 h 144"/>
                <a:gd name="T4" fmla="*/ 40 w 72"/>
                <a:gd name="T5" fmla="*/ 80 h 144"/>
                <a:gd name="T6" fmla="*/ 0 w 72"/>
                <a:gd name="T7" fmla="*/ 144 h 144"/>
                <a:gd name="T8" fmla="*/ 72 w 72"/>
                <a:gd name="T9" fmla="*/ 64 h 144"/>
                <a:gd name="T10" fmla="*/ 40 w 72"/>
                <a:gd name="T11" fmla="*/ 64 h 144"/>
                <a:gd name="T12" fmla="*/ 72 w 72"/>
                <a:gd name="T13" fmla="*/ 0 h 144"/>
                <a:gd name="T14" fmla="*/ 0 w 72"/>
                <a:gd name="T15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44">
                  <a:moveTo>
                    <a:pt x="0" y="80"/>
                  </a:moveTo>
                  <a:lnTo>
                    <a:pt x="24" y="80"/>
                  </a:lnTo>
                  <a:lnTo>
                    <a:pt x="40" y="80"/>
                  </a:lnTo>
                  <a:lnTo>
                    <a:pt x="0" y="144"/>
                  </a:lnTo>
                  <a:lnTo>
                    <a:pt x="72" y="64"/>
                  </a:lnTo>
                  <a:lnTo>
                    <a:pt x="40" y="64"/>
                  </a:lnTo>
                  <a:lnTo>
                    <a:pt x="72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202" name="Group 66"/>
            <p:cNvGrpSpPr>
              <a:grpSpLocks/>
            </p:cNvGrpSpPr>
            <p:nvPr/>
          </p:nvGrpSpPr>
          <p:grpSpPr bwMode="auto">
            <a:xfrm>
              <a:off x="4361" y="2547"/>
              <a:ext cx="435" cy="333"/>
              <a:chOff x="2411" y="3692"/>
              <a:chExt cx="536" cy="406"/>
            </a:xfrm>
          </p:grpSpPr>
          <p:sp>
            <p:nvSpPr>
              <p:cNvPr id="91203" name="Freeform 67"/>
              <p:cNvSpPr>
                <a:spLocks/>
              </p:cNvSpPr>
              <p:nvPr/>
            </p:nvSpPr>
            <p:spPr bwMode="auto">
              <a:xfrm>
                <a:off x="2608" y="3892"/>
                <a:ext cx="282" cy="40"/>
              </a:xfrm>
              <a:custGeom>
                <a:avLst/>
                <a:gdLst>
                  <a:gd name="T0" fmla="*/ 376 w 400"/>
                  <a:gd name="T1" fmla="*/ 56 h 72"/>
                  <a:gd name="T2" fmla="*/ 0 w 400"/>
                  <a:gd name="T3" fmla="*/ 8 h 72"/>
                  <a:gd name="T4" fmla="*/ 0 w 400"/>
                  <a:gd name="T5" fmla="*/ 0 h 72"/>
                  <a:gd name="T6" fmla="*/ 0 w 400"/>
                  <a:gd name="T7" fmla="*/ 0 h 72"/>
                  <a:gd name="T8" fmla="*/ 16 w 400"/>
                  <a:gd name="T9" fmla="*/ 8 h 72"/>
                  <a:gd name="T10" fmla="*/ 16 w 400"/>
                  <a:gd name="T11" fmla="*/ 16 h 72"/>
                  <a:gd name="T12" fmla="*/ 16 w 400"/>
                  <a:gd name="T13" fmla="*/ 8 h 72"/>
                  <a:gd name="T14" fmla="*/ 384 w 400"/>
                  <a:gd name="T15" fmla="*/ 64 h 72"/>
                  <a:gd name="T16" fmla="*/ 392 w 400"/>
                  <a:gd name="T17" fmla="*/ 64 h 72"/>
                  <a:gd name="T18" fmla="*/ 400 w 400"/>
                  <a:gd name="T19" fmla="*/ 72 h 72"/>
                  <a:gd name="T20" fmla="*/ 384 w 400"/>
                  <a:gd name="T21" fmla="*/ 72 h 72"/>
                  <a:gd name="T22" fmla="*/ 16 w 400"/>
                  <a:gd name="T23" fmla="*/ 16 h 72"/>
                  <a:gd name="T24" fmla="*/ 16 w 400"/>
                  <a:gd name="T25" fmla="*/ 16 h 72"/>
                  <a:gd name="T26" fmla="*/ 16 w 400"/>
                  <a:gd name="T27" fmla="*/ 16 h 72"/>
                  <a:gd name="T28" fmla="*/ 0 w 400"/>
                  <a:gd name="T29" fmla="*/ 8 h 72"/>
                  <a:gd name="T30" fmla="*/ 0 w 400"/>
                  <a:gd name="T31" fmla="*/ 8 h 72"/>
                  <a:gd name="T32" fmla="*/ 0 w 400"/>
                  <a:gd name="T33" fmla="*/ 0 h 72"/>
                  <a:gd name="T34" fmla="*/ 376 w 400"/>
                  <a:gd name="T35" fmla="*/ 48 h 72"/>
                  <a:gd name="T36" fmla="*/ 376 w 400"/>
                  <a:gd name="T3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0" h="72">
                    <a:moveTo>
                      <a:pt x="376" y="56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384" y="64"/>
                    </a:lnTo>
                    <a:lnTo>
                      <a:pt x="392" y="64"/>
                    </a:lnTo>
                    <a:lnTo>
                      <a:pt x="400" y="72"/>
                    </a:lnTo>
                    <a:lnTo>
                      <a:pt x="384" y="72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376" y="48"/>
                    </a:lnTo>
                    <a:lnTo>
                      <a:pt x="376" y="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4" name="Freeform 68"/>
              <p:cNvSpPr>
                <a:spLocks/>
              </p:cNvSpPr>
              <p:nvPr/>
            </p:nvSpPr>
            <p:spPr bwMode="auto">
              <a:xfrm>
                <a:off x="2873" y="3919"/>
                <a:ext cx="12" cy="9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0 h 16"/>
                  <a:gd name="T4" fmla="*/ 0 w 16"/>
                  <a:gd name="T5" fmla="*/ 0 h 16"/>
                  <a:gd name="T6" fmla="*/ 0 w 16"/>
                  <a:gd name="T7" fmla="*/ 0 h 16"/>
                  <a:gd name="T8" fmla="*/ 8 w 16"/>
                  <a:gd name="T9" fmla="*/ 0 h 16"/>
                  <a:gd name="T10" fmla="*/ 16 w 16"/>
                  <a:gd name="T11" fmla="*/ 16 h 16"/>
                  <a:gd name="T12" fmla="*/ 8 w 16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5" name="Freeform 69"/>
              <p:cNvSpPr>
                <a:spLocks/>
              </p:cNvSpPr>
              <p:nvPr/>
            </p:nvSpPr>
            <p:spPr bwMode="auto">
              <a:xfrm>
                <a:off x="2631" y="3901"/>
                <a:ext cx="231" cy="40"/>
              </a:xfrm>
              <a:custGeom>
                <a:avLst/>
                <a:gdLst>
                  <a:gd name="T0" fmla="*/ 8 w 328"/>
                  <a:gd name="T1" fmla="*/ 0 h 72"/>
                  <a:gd name="T2" fmla="*/ 8 w 328"/>
                  <a:gd name="T3" fmla="*/ 8 h 72"/>
                  <a:gd name="T4" fmla="*/ 0 w 328"/>
                  <a:gd name="T5" fmla="*/ 16 h 72"/>
                  <a:gd name="T6" fmla="*/ 0 w 328"/>
                  <a:gd name="T7" fmla="*/ 8 h 72"/>
                  <a:gd name="T8" fmla="*/ 312 w 328"/>
                  <a:gd name="T9" fmla="*/ 64 h 72"/>
                  <a:gd name="T10" fmla="*/ 320 w 328"/>
                  <a:gd name="T11" fmla="*/ 64 h 72"/>
                  <a:gd name="T12" fmla="*/ 312 w 328"/>
                  <a:gd name="T13" fmla="*/ 64 h 72"/>
                  <a:gd name="T14" fmla="*/ 320 w 328"/>
                  <a:gd name="T15" fmla="*/ 40 h 72"/>
                  <a:gd name="T16" fmla="*/ 328 w 328"/>
                  <a:gd name="T17" fmla="*/ 40 h 72"/>
                  <a:gd name="T18" fmla="*/ 320 w 328"/>
                  <a:gd name="T19" fmla="*/ 40 h 72"/>
                  <a:gd name="T20" fmla="*/ 320 w 328"/>
                  <a:gd name="T21" fmla="*/ 32 h 72"/>
                  <a:gd name="T22" fmla="*/ 320 w 328"/>
                  <a:gd name="T23" fmla="*/ 32 h 72"/>
                  <a:gd name="T24" fmla="*/ 320 w 328"/>
                  <a:gd name="T25" fmla="*/ 40 h 72"/>
                  <a:gd name="T26" fmla="*/ 304 w 328"/>
                  <a:gd name="T27" fmla="*/ 48 h 72"/>
                  <a:gd name="T28" fmla="*/ 304 w 328"/>
                  <a:gd name="T29" fmla="*/ 48 h 72"/>
                  <a:gd name="T30" fmla="*/ 304 w 328"/>
                  <a:gd name="T31" fmla="*/ 48 h 72"/>
                  <a:gd name="T32" fmla="*/ 304 w 328"/>
                  <a:gd name="T33" fmla="*/ 40 h 72"/>
                  <a:gd name="T34" fmla="*/ 320 w 328"/>
                  <a:gd name="T35" fmla="*/ 32 h 72"/>
                  <a:gd name="T36" fmla="*/ 328 w 328"/>
                  <a:gd name="T37" fmla="*/ 24 h 72"/>
                  <a:gd name="T38" fmla="*/ 328 w 328"/>
                  <a:gd name="T39" fmla="*/ 32 h 72"/>
                  <a:gd name="T40" fmla="*/ 328 w 328"/>
                  <a:gd name="T41" fmla="*/ 40 h 72"/>
                  <a:gd name="T42" fmla="*/ 328 w 328"/>
                  <a:gd name="T43" fmla="*/ 40 h 72"/>
                  <a:gd name="T44" fmla="*/ 328 w 328"/>
                  <a:gd name="T45" fmla="*/ 40 h 72"/>
                  <a:gd name="T46" fmla="*/ 320 w 328"/>
                  <a:gd name="T47" fmla="*/ 64 h 72"/>
                  <a:gd name="T48" fmla="*/ 320 w 328"/>
                  <a:gd name="T49" fmla="*/ 72 h 72"/>
                  <a:gd name="T50" fmla="*/ 312 w 328"/>
                  <a:gd name="T51" fmla="*/ 72 h 72"/>
                  <a:gd name="T52" fmla="*/ 0 w 328"/>
                  <a:gd name="T53" fmla="*/ 16 h 72"/>
                  <a:gd name="T54" fmla="*/ 0 w 328"/>
                  <a:gd name="T55" fmla="*/ 16 h 72"/>
                  <a:gd name="T56" fmla="*/ 0 w 328"/>
                  <a:gd name="T57" fmla="*/ 8 h 72"/>
                  <a:gd name="T58" fmla="*/ 0 w 328"/>
                  <a:gd name="T59" fmla="*/ 0 h 72"/>
                  <a:gd name="T60" fmla="*/ 8 w 328"/>
                  <a:gd name="T6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8" h="72">
                    <a:moveTo>
                      <a:pt x="8" y="0"/>
                    </a:moveTo>
                    <a:lnTo>
                      <a:pt x="8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12" y="64"/>
                    </a:lnTo>
                    <a:lnTo>
                      <a:pt x="320" y="64"/>
                    </a:lnTo>
                    <a:lnTo>
                      <a:pt x="312" y="64"/>
                    </a:lnTo>
                    <a:lnTo>
                      <a:pt x="320" y="40"/>
                    </a:lnTo>
                    <a:lnTo>
                      <a:pt x="328" y="40"/>
                    </a:lnTo>
                    <a:lnTo>
                      <a:pt x="320" y="40"/>
                    </a:lnTo>
                    <a:lnTo>
                      <a:pt x="320" y="32"/>
                    </a:lnTo>
                    <a:lnTo>
                      <a:pt x="320" y="32"/>
                    </a:lnTo>
                    <a:lnTo>
                      <a:pt x="320" y="40"/>
                    </a:lnTo>
                    <a:lnTo>
                      <a:pt x="304" y="48"/>
                    </a:lnTo>
                    <a:lnTo>
                      <a:pt x="304" y="48"/>
                    </a:lnTo>
                    <a:lnTo>
                      <a:pt x="304" y="48"/>
                    </a:lnTo>
                    <a:lnTo>
                      <a:pt x="304" y="40"/>
                    </a:lnTo>
                    <a:lnTo>
                      <a:pt x="320" y="32"/>
                    </a:lnTo>
                    <a:lnTo>
                      <a:pt x="328" y="24"/>
                    </a:lnTo>
                    <a:lnTo>
                      <a:pt x="328" y="32"/>
                    </a:lnTo>
                    <a:lnTo>
                      <a:pt x="328" y="40"/>
                    </a:lnTo>
                    <a:lnTo>
                      <a:pt x="328" y="40"/>
                    </a:lnTo>
                    <a:lnTo>
                      <a:pt x="328" y="40"/>
                    </a:lnTo>
                    <a:lnTo>
                      <a:pt x="320" y="64"/>
                    </a:lnTo>
                    <a:lnTo>
                      <a:pt x="320" y="72"/>
                    </a:lnTo>
                    <a:lnTo>
                      <a:pt x="312" y="7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6" name="Freeform 70"/>
              <p:cNvSpPr>
                <a:spLocks/>
              </p:cNvSpPr>
              <p:nvPr/>
            </p:nvSpPr>
            <p:spPr bwMode="auto">
              <a:xfrm>
                <a:off x="2631" y="3901"/>
                <a:ext cx="214" cy="27"/>
              </a:xfrm>
              <a:custGeom>
                <a:avLst/>
                <a:gdLst>
                  <a:gd name="T0" fmla="*/ 304 w 304"/>
                  <a:gd name="T1" fmla="*/ 48 h 48"/>
                  <a:gd name="T2" fmla="*/ 0 w 304"/>
                  <a:gd name="T3" fmla="*/ 8 h 48"/>
                  <a:gd name="T4" fmla="*/ 0 w 304"/>
                  <a:gd name="T5" fmla="*/ 0 h 48"/>
                  <a:gd name="T6" fmla="*/ 0 w 304"/>
                  <a:gd name="T7" fmla="*/ 0 h 48"/>
                  <a:gd name="T8" fmla="*/ 0 w 304"/>
                  <a:gd name="T9" fmla="*/ 0 h 48"/>
                  <a:gd name="T10" fmla="*/ 304 w 304"/>
                  <a:gd name="T11" fmla="*/ 40 h 48"/>
                  <a:gd name="T12" fmla="*/ 304 w 304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48">
                    <a:moveTo>
                      <a:pt x="304" y="48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04" y="40"/>
                    </a:lnTo>
                    <a:lnTo>
                      <a:pt x="304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7" name="Freeform 71"/>
              <p:cNvSpPr>
                <a:spLocks/>
              </p:cNvSpPr>
              <p:nvPr/>
            </p:nvSpPr>
            <p:spPr bwMode="auto">
              <a:xfrm>
                <a:off x="2421" y="3932"/>
                <a:ext cx="441" cy="134"/>
              </a:xfrm>
              <a:custGeom>
                <a:avLst/>
                <a:gdLst>
                  <a:gd name="T0" fmla="*/ 0 w 624"/>
                  <a:gd name="T1" fmla="*/ 120 h 240"/>
                  <a:gd name="T2" fmla="*/ 88 w 624"/>
                  <a:gd name="T3" fmla="*/ 72 h 240"/>
                  <a:gd name="T4" fmla="*/ 88 w 624"/>
                  <a:gd name="T5" fmla="*/ 72 h 240"/>
                  <a:gd name="T6" fmla="*/ 88 w 624"/>
                  <a:gd name="T7" fmla="*/ 72 h 240"/>
                  <a:gd name="T8" fmla="*/ 224 w 624"/>
                  <a:gd name="T9" fmla="*/ 0 h 240"/>
                  <a:gd name="T10" fmla="*/ 224 w 624"/>
                  <a:gd name="T11" fmla="*/ 0 h 240"/>
                  <a:gd name="T12" fmla="*/ 224 w 624"/>
                  <a:gd name="T13" fmla="*/ 0 h 240"/>
                  <a:gd name="T14" fmla="*/ 608 w 624"/>
                  <a:gd name="T15" fmla="*/ 64 h 240"/>
                  <a:gd name="T16" fmla="*/ 624 w 624"/>
                  <a:gd name="T17" fmla="*/ 64 h 240"/>
                  <a:gd name="T18" fmla="*/ 616 w 624"/>
                  <a:gd name="T19" fmla="*/ 72 h 240"/>
                  <a:gd name="T20" fmla="*/ 416 w 624"/>
                  <a:gd name="T21" fmla="*/ 240 h 240"/>
                  <a:gd name="T22" fmla="*/ 408 w 624"/>
                  <a:gd name="T23" fmla="*/ 240 h 240"/>
                  <a:gd name="T24" fmla="*/ 408 w 624"/>
                  <a:gd name="T25" fmla="*/ 240 h 240"/>
                  <a:gd name="T26" fmla="*/ 408 w 624"/>
                  <a:gd name="T27" fmla="*/ 232 h 240"/>
                  <a:gd name="T28" fmla="*/ 608 w 624"/>
                  <a:gd name="T29" fmla="*/ 64 h 240"/>
                  <a:gd name="T30" fmla="*/ 616 w 624"/>
                  <a:gd name="T31" fmla="*/ 72 h 240"/>
                  <a:gd name="T32" fmla="*/ 608 w 624"/>
                  <a:gd name="T33" fmla="*/ 72 h 240"/>
                  <a:gd name="T34" fmla="*/ 224 w 624"/>
                  <a:gd name="T35" fmla="*/ 8 h 240"/>
                  <a:gd name="T36" fmla="*/ 224 w 624"/>
                  <a:gd name="T37" fmla="*/ 0 h 240"/>
                  <a:gd name="T38" fmla="*/ 224 w 624"/>
                  <a:gd name="T39" fmla="*/ 8 h 240"/>
                  <a:gd name="T40" fmla="*/ 88 w 624"/>
                  <a:gd name="T41" fmla="*/ 80 h 240"/>
                  <a:gd name="T42" fmla="*/ 88 w 624"/>
                  <a:gd name="T43" fmla="*/ 72 h 240"/>
                  <a:gd name="T44" fmla="*/ 88 w 624"/>
                  <a:gd name="T45" fmla="*/ 80 h 240"/>
                  <a:gd name="T46" fmla="*/ 0 w 624"/>
                  <a:gd name="T47" fmla="*/ 128 h 240"/>
                  <a:gd name="T48" fmla="*/ 0 w 624"/>
                  <a:gd name="T49" fmla="*/ 1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24" h="240">
                    <a:moveTo>
                      <a:pt x="0" y="120"/>
                    </a:moveTo>
                    <a:lnTo>
                      <a:pt x="88" y="72"/>
                    </a:lnTo>
                    <a:lnTo>
                      <a:pt x="88" y="72"/>
                    </a:lnTo>
                    <a:lnTo>
                      <a:pt x="88" y="72"/>
                    </a:lnTo>
                    <a:lnTo>
                      <a:pt x="224" y="0"/>
                    </a:lnTo>
                    <a:lnTo>
                      <a:pt x="224" y="0"/>
                    </a:lnTo>
                    <a:lnTo>
                      <a:pt x="224" y="0"/>
                    </a:lnTo>
                    <a:lnTo>
                      <a:pt x="608" y="64"/>
                    </a:lnTo>
                    <a:lnTo>
                      <a:pt x="624" y="64"/>
                    </a:lnTo>
                    <a:lnTo>
                      <a:pt x="616" y="72"/>
                    </a:lnTo>
                    <a:lnTo>
                      <a:pt x="416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32"/>
                    </a:lnTo>
                    <a:lnTo>
                      <a:pt x="608" y="64"/>
                    </a:lnTo>
                    <a:lnTo>
                      <a:pt x="616" y="72"/>
                    </a:lnTo>
                    <a:lnTo>
                      <a:pt x="608" y="72"/>
                    </a:lnTo>
                    <a:lnTo>
                      <a:pt x="224" y="8"/>
                    </a:lnTo>
                    <a:lnTo>
                      <a:pt x="224" y="0"/>
                    </a:lnTo>
                    <a:lnTo>
                      <a:pt x="224" y="8"/>
                    </a:lnTo>
                    <a:lnTo>
                      <a:pt x="88" y="80"/>
                    </a:lnTo>
                    <a:lnTo>
                      <a:pt x="88" y="72"/>
                    </a:lnTo>
                    <a:lnTo>
                      <a:pt x="88" y="80"/>
                    </a:lnTo>
                    <a:lnTo>
                      <a:pt x="0" y="128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8" name="Freeform 72"/>
              <p:cNvSpPr>
                <a:spLocks/>
              </p:cNvSpPr>
              <p:nvPr/>
            </p:nvSpPr>
            <p:spPr bwMode="auto">
              <a:xfrm>
                <a:off x="2411" y="3999"/>
                <a:ext cx="298" cy="67"/>
              </a:xfrm>
              <a:custGeom>
                <a:avLst/>
                <a:gdLst>
                  <a:gd name="T0" fmla="*/ 424 w 424"/>
                  <a:gd name="T1" fmla="*/ 120 h 120"/>
                  <a:gd name="T2" fmla="*/ 16 w 424"/>
                  <a:gd name="T3" fmla="*/ 8 h 120"/>
                  <a:gd name="T4" fmla="*/ 0 w 424"/>
                  <a:gd name="T5" fmla="*/ 8 h 120"/>
                  <a:gd name="T6" fmla="*/ 16 w 424"/>
                  <a:gd name="T7" fmla="*/ 0 h 120"/>
                  <a:gd name="T8" fmla="*/ 16 w 424"/>
                  <a:gd name="T9" fmla="*/ 0 h 120"/>
                  <a:gd name="T10" fmla="*/ 424 w 424"/>
                  <a:gd name="T11" fmla="*/ 112 h 120"/>
                  <a:gd name="T12" fmla="*/ 424 w 424"/>
                  <a:gd name="T13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">
                    <a:moveTo>
                      <a:pt x="424" y="120"/>
                    </a:moveTo>
                    <a:lnTo>
                      <a:pt x="16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24" y="112"/>
                    </a:lnTo>
                    <a:lnTo>
                      <a:pt x="424" y="12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9" name="Freeform 73"/>
              <p:cNvSpPr>
                <a:spLocks/>
              </p:cNvSpPr>
              <p:nvPr/>
            </p:nvSpPr>
            <p:spPr bwMode="auto">
              <a:xfrm>
                <a:off x="2602" y="3906"/>
                <a:ext cx="283" cy="49"/>
              </a:xfrm>
              <a:custGeom>
                <a:avLst/>
                <a:gdLst>
                  <a:gd name="T0" fmla="*/ 0 w 400"/>
                  <a:gd name="T1" fmla="*/ 24 h 88"/>
                  <a:gd name="T2" fmla="*/ 40 w 400"/>
                  <a:gd name="T3" fmla="*/ 0 h 88"/>
                  <a:gd name="T4" fmla="*/ 40 w 400"/>
                  <a:gd name="T5" fmla="*/ 0 h 88"/>
                  <a:gd name="T6" fmla="*/ 40 w 400"/>
                  <a:gd name="T7" fmla="*/ 0 h 88"/>
                  <a:gd name="T8" fmla="*/ 376 w 400"/>
                  <a:gd name="T9" fmla="*/ 56 h 88"/>
                  <a:gd name="T10" fmla="*/ 400 w 400"/>
                  <a:gd name="T11" fmla="*/ 56 h 88"/>
                  <a:gd name="T12" fmla="*/ 384 w 400"/>
                  <a:gd name="T13" fmla="*/ 64 h 88"/>
                  <a:gd name="T14" fmla="*/ 344 w 400"/>
                  <a:gd name="T15" fmla="*/ 88 h 88"/>
                  <a:gd name="T16" fmla="*/ 336 w 400"/>
                  <a:gd name="T17" fmla="*/ 88 h 88"/>
                  <a:gd name="T18" fmla="*/ 336 w 400"/>
                  <a:gd name="T19" fmla="*/ 88 h 88"/>
                  <a:gd name="T20" fmla="*/ 336 w 400"/>
                  <a:gd name="T21" fmla="*/ 80 h 88"/>
                  <a:gd name="T22" fmla="*/ 376 w 400"/>
                  <a:gd name="T23" fmla="*/ 56 h 88"/>
                  <a:gd name="T24" fmla="*/ 384 w 400"/>
                  <a:gd name="T25" fmla="*/ 64 h 88"/>
                  <a:gd name="T26" fmla="*/ 376 w 400"/>
                  <a:gd name="T27" fmla="*/ 64 h 88"/>
                  <a:gd name="T28" fmla="*/ 40 w 400"/>
                  <a:gd name="T29" fmla="*/ 8 h 88"/>
                  <a:gd name="T30" fmla="*/ 40 w 400"/>
                  <a:gd name="T31" fmla="*/ 0 h 88"/>
                  <a:gd name="T32" fmla="*/ 48 w 400"/>
                  <a:gd name="T33" fmla="*/ 8 h 88"/>
                  <a:gd name="T34" fmla="*/ 8 w 400"/>
                  <a:gd name="T35" fmla="*/ 32 h 88"/>
                  <a:gd name="T36" fmla="*/ 0 w 400"/>
                  <a:gd name="T3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0" h="88">
                    <a:moveTo>
                      <a:pt x="0" y="24"/>
                    </a:move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76" y="56"/>
                    </a:lnTo>
                    <a:lnTo>
                      <a:pt x="400" y="56"/>
                    </a:lnTo>
                    <a:lnTo>
                      <a:pt x="384" y="64"/>
                    </a:lnTo>
                    <a:lnTo>
                      <a:pt x="344" y="88"/>
                    </a:lnTo>
                    <a:lnTo>
                      <a:pt x="336" y="88"/>
                    </a:lnTo>
                    <a:lnTo>
                      <a:pt x="336" y="88"/>
                    </a:lnTo>
                    <a:lnTo>
                      <a:pt x="336" y="80"/>
                    </a:lnTo>
                    <a:lnTo>
                      <a:pt x="376" y="56"/>
                    </a:lnTo>
                    <a:lnTo>
                      <a:pt x="384" y="64"/>
                    </a:lnTo>
                    <a:lnTo>
                      <a:pt x="376" y="64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8" y="3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0" name="Freeform 74"/>
              <p:cNvSpPr>
                <a:spLocks/>
              </p:cNvSpPr>
              <p:nvPr/>
            </p:nvSpPr>
            <p:spPr bwMode="auto">
              <a:xfrm>
                <a:off x="2591" y="3919"/>
                <a:ext cx="248" cy="36"/>
              </a:xfrm>
              <a:custGeom>
                <a:avLst/>
                <a:gdLst>
                  <a:gd name="T0" fmla="*/ 352 w 352"/>
                  <a:gd name="T1" fmla="*/ 64 h 64"/>
                  <a:gd name="T2" fmla="*/ 16 w 352"/>
                  <a:gd name="T3" fmla="*/ 8 h 64"/>
                  <a:gd name="T4" fmla="*/ 0 w 352"/>
                  <a:gd name="T5" fmla="*/ 8 h 64"/>
                  <a:gd name="T6" fmla="*/ 16 w 352"/>
                  <a:gd name="T7" fmla="*/ 0 h 64"/>
                  <a:gd name="T8" fmla="*/ 16 w 352"/>
                  <a:gd name="T9" fmla="*/ 0 h 64"/>
                  <a:gd name="T10" fmla="*/ 352 w 352"/>
                  <a:gd name="T11" fmla="*/ 56 h 64"/>
                  <a:gd name="T12" fmla="*/ 352 w 352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2" h="64">
                    <a:moveTo>
                      <a:pt x="352" y="64"/>
                    </a:moveTo>
                    <a:lnTo>
                      <a:pt x="16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52" y="56"/>
                    </a:lnTo>
                    <a:lnTo>
                      <a:pt x="352" y="6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1" name="Freeform 75"/>
              <p:cNvSpPr>
                <a:spLocks/>
              </p:cNvSpPr>
              <p:nvPr/>
            </p:nvSpPr>
            <p:spPr bwMode="auto">
              <a:xfrm>
                <a:off x="2602" y="3919"/>
                <a:ext cx="243" cy="45"/>
              </a:xfrm>
              <a:custGeom>
                <a:avLst/>
                <a:gdLst>
                  <a:gd name="T0" fmla="*/ 0 w 344"/>
                  <a:gd name="T1" fmla="*/ 0 h 80"/>
                  <a:gd name="T2" fmla="*/ 336 w 344"/>
                  <a:gd name="T3" fmla="*/ 56 h 80"/>
                  <a:gd name="T4" fmla="*/ 344 w 344"/>
                  <a:gd name="T5" fmla="*/ 56 h 80"/>
                  <a:gd name="T6" fmla="*/ 344 w 344"/>
                  <a:gd name="T7" fmla="*/ 56 h 80"/>
                  <a:gd name="T8" fmla="*/ 344 w 344"/>
                  <a:gd name="T9" fmla="*/ 72 h 80"/>
                  <a:gd name="T10" fmla="*/ 344 w 344"/>
                  <a:gd name="T11" fmla="*/ 80 h 80"/>
                  <a:gd name="T12" fmla="*/ 336 w 344"/>
                  <a:gd name="T13" fmla="*/ 80 h 80"/>
                  <a:gd name="T14" fmla="*/ 0 w 344"/>
                  <a:gd name="T15" fmla="*/ 24 h 80"/>
                  <a:gd name="T16" fmla="*/ 0 w 344"/>
                  <a:gd name="T17" fmla="*/ 24 h 80"/>
                  <a:gd name="T18" fmla="*/ 0 w 344"/>
                  <a:gd name="T19" fmla="*/ 16 h 80"/>
                  <a:gd name="T20" fmla="*/ 0 w 344"/>
                  <a:gd name="T21" fmla="*/ 16 h 80"/>
                  <a:gd name="T22" fmla="*/ 336 w 344"/>
                  <a:gd name="T23" fmla="*/ 72 h 80"/>
                  <a:gd name="T24" fmla="*/ 336 w 344"/>
                  <a:gd name="T25" fmla="*/ 80 h 80"/>
                  <a:gd name="T26" fmla="*/ 336 w 344"/>
                  <a:gd name="T27" fmla="*/ 72 h 80"/>
                  <a:gd name="T28" fmla="*/ 336 w 344"/>
                  <a:gd name="T29" fmla="*/ 56 h 80"/>
                  <a:gd name="T30" fmla="*/ 344 w 344"/>
                  <a:gd name="T31" fmla="*/ 56 h 80"/>
                  <a:gd name="T32" fmla="*/ 336 w 344"/>
                  <a:gd name="T33" fmla="*/ 64 h 80"/>
                  <a:gd name="T34" fmla="*/ 0 w 344"/>
                  <a:gd name="T35" fmla="*/ 8 h 80"/>
                  <a:gd name="T36" fmla="*/ 0 w 344"/>
                  <a:gd name="T3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4" h="80">
                    <a:moveTo>
                      <a:pt x="0" y="0"/>
                    </a:moveTo>
                    <a:lnTo>
                      <a:pt x="336" y="56"/>
                    </a:lnTo>
                    <a:lnTo>
                      <a:pt x="344" y="56"/>
                    </a:lnTo>
                    <a:lnTo>
                      <a:pt x="344" y="56"/>
                    </a:lnTo>
                    <a:lnTo>
                      <a:pt x="344" y="72"/>
                    </a:lnTo>
                    <a:lnTo>
                      <a:pt x="344" y="80"/>
                    </a:lnTo>
                    <a:lnTo>
                      <a:pt x="336" y="8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36" y="72"/>
                    </a:lnTo>
                    <a:lnTo>
                      <a:pt x="336" y="80"/>
                    </a:lnTo>
                    <a:lnTo>
                      <a:pt x="336" y="72"/>
                    </a:lnTo>
                    <a:lnTo>
                      <a:pt x="336" y="56"/>
                    </a:lnTo>
                    <a:lnTo>
                      <a:pt x="344" y="56"/>
                    </a:lnTo>
                    <a:lnTo>
                      <a:pt x="336" y="6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2" name="Freeform 76"/>
              <p:cNvSpPr>
                <a:spLocks/>
              </p:cNvSpPr>
              <p:nvPr/>
            </p:nvSpPr>
            <p:spPr bwMode="auto">
              <a:xfrm>
                <a:off x="2602" y="3919"/>
                <a:ext cx="6" cy="9"/>
              </a:xfrm>
              <a:custGeom>
                <a:avLst/>
                <a:gdLst>
                  <a:gd name="T0" fmla="*/ 0 w 8"/>
                  <a:gd name="T1" fmla="*/ 16 h 16"/>
                  <a:gd name="T2" fmla="*/ 0 w 8"/>
                  <a:gd name="T3" fmla="*/ 0 h 16"/>
                  <a:gd name="T4" fmla="*/ 0 w 8"/>
                  <a:gd name="T5" fmla="*/ 0 h 16"/>
                  <a:gd name="T6" fmla="*/ 0 w 8"/>
                  <a:gd name="T7" fmla="*/ 0 h 16"/>
                  <a:gd name="T8" fmla="*/ 8 w 8"/>
                  <a:gd name="T9" fmla="*/ 0 h 16"/>
                  <a:gd name="T10" fmla="*/ 8 w 8"/>
                  <a:gd name="T11" fmla="*/ 16 h 16"/>
                  <a:gd name="T12" fmla="*/ 0 w 8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1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3" name="Freeform 77"/>
              <p:cNvSpPr>
                <a:spLocks/>
              </p:cNvSpPr>
              <p:nvPr/>
            </p:nvSpPr>
            <p:spPr bwMode="auto">
              <a:xfrm>
                <a:off x="2839" y="3937"/>
                <a:ext cx="40" cy="53"/>
              </a:xfrm>
              <a:custGeom>
                <a:avLst/>
                <a:gdLst>
                  <a:gd name="T0" fmla="*/ 0 w 56"/>
                  <a:gd name="T1" fmla="*/ 24 h 96"/>
                  <a:gd name="T2" fmla="*/ 40 w 56"/>
                  <a:gd name="T3" fmla="*/ 0 h 96"/>
                  <a:gd name="T4" fmla="*/ 48 w 56"/>
                  <a:gd name="T5" fmla="*/ 0 h 96"/>
                  <a:gd name="T6" fmla="*/ 48 w 56"/>
                  <a:gd name="T7" fmla="*/ 0 h 96"/>
                  <a:gd name="T8" fmla="*/ 56 w 56"/>
                  <a:gd name="T9" fmla="*/ 8 h 96"/>
                  <a:gd name="T10" fmla="*/ 56 w 56"/>
                  <a:gd name="T11" fmla="*/ 8 h 96"/>
                  <a:gd name="T12" fmla="*/ 56 w 56"/>
                  <a:gd name="T13" fmla="*/ 8 h 96"/>
                  <a:gd name="T14" fmla="*/ 56 w 56"/>
                  <a:gd name="T15" fmla="*/ 48 h 96"/>
                  <a:gd name="T16" fmla="*/ 56 w 56"/>
                  <a:gd name="T17" fmla="*/ 56 h 96"/>
                  <a:gd name="T18" fmla="*/ 56 w 56"/>
                  <a:gd name="T19" fmla="*/ 56 h 96"/>
                  <a:gd name="T20" fmla="*/ 24 w 56"/>
                  <a:gd name="T21" fmla="*/ 88 h 96"/>
                  <a:gd name="T22" fmla="*/ 16 w 56"/>
                  <a:gd name="T23" fmla="*/ 96 h 96"/>
                  <a:gd name="T24" fmla="*/ 16 w 56"/>
                  <a:gd name="T25" fmla="*/ 80 h 96"/>
                  <a:gd name="T26" fmla="*/ 16 w 56"/>
                  <a:gd name="T27" fmla="*/ 80 h 96"/>
                  <a:gd name="T28" fmla="*/ 48 w 56"/>
                  <a:gd name="T29" fmla="*/ 48 h 96"/>
                  <a:gd name="T30" fmla="*/ 56 w 56"/>
                  <a:gd name="T31" fmla="*/ 56 h 96"/>
                  <a:gd name="T32" fmla="*/ 48 w 56"/>
                  <a:gd name="T33" fmla="*/ 48 h 96"/>
                  <a:gd name="T34" fmla="*/ 48 w 56"/>
                  <a:gd name="T35" fmla="*/ 8 h 96"/>
                  <a:gd name="T36" fmla="*/ 56 w 56"/>
                  <a:gd name="T37" fmla="*/ 8 h 96"/>
                  <a:gd name="T38" fmla="*/ 48 w 56"/>
                  <a:gd name="T39" fmla="*/ 16 h 96"/>
                  <a:gd name="T40" fmla="*/ 40 w 56"/>
                  <a:gd name="T41" fmla="*/ 8 h 96"/>
                  <a:gd name="T42" fmla="*/ 48 w 56"/>
                  <a:gd name="T43" fmla="*/ 0 h 96"/>
                  <a:gd name="T44" fmla="*/ 48 w 56"/>
                  <a:gd name="T45" fmla="*/ 8 h 96"/>
                  <a:gd name="T46" fmla="*/ 8 w 56"/>
                  <a:gd name="T47" fmla="*/ 32 h 96"/>
                  <a:gd name="T48" fmla="*/ 0 w 56"/>
                  <a:gd name="T49" fmla="*/ 2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96">
                    <a:moveTo>
                      <a:pt x="0" y="24"/>
                    </a:move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48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24" y="88"/>
                    </a:lnTo>
                    <a:lnTo>
                      <a:pt x="16" y="96"/>
                    </a:lnTo>
                    <a:lnTo>
                      <a:pt x="16" y="80"/>
                    </a:lnTo>
                    <a:lnTo>
                      <a:pt x="16" y="80"/>
                    </a:lnTo>
                    <a:lnTo>
                      <a:pt x="48" y="48"/>
                    </a:lnTo>
                    <a:lnTo>
                      <a:pt x="56" y="56"/>
                    </a:lnTo>
                    <a:lnTo>
                      <a:pt x="48" y="48"/>
                    </a:lnTo>
                    <a:lnTo>
                      <a:pt x="48" y="8"/>
                    </a:lnTo>
                    <a:lnTo>
                      <a:pt x="56" y="8"/>
                    </a:lnTo>
                    <a:lnTo>
                      <a:pt x="48" y="16"/>
                    </a:lnTo>
                    <a:lnTo>
                      <a:pt x="40" y="8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8" y="3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4" name="Rectangle 78"/>
              <p:cNvSpPr>
                <a:spLocks noChangeArrowheads="1"/>
              </p:cNvSpPr>
              <p:nvPr/>
            </p:nvSpPr>
            <p:spPr bwMode="auto">
              <a:xfrm>
                <a:off x="2850" y="3959"/>
                <a:ext cx="7" cy="2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5" name="Rectangle 79"/>
              <p:cNvSpPr>
                <a:spLocks noChangeArrowheads="1"/>
              </p:cNvSpPr>
              <p:nvPr/>
            </p:nvSpPr>
            <p:spPr bwMode="auto">
              <a:xfrm>
                <a:off x="2839" y="3959"/>
                <a:ext cx="11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6" name="Freeform 80"/>
              <p:cNvSpPr>
                <a:spLocks/>
              </p:cNvSpPr>
              <p:nvPr/>
            </p:nvSpPr>
            <p:spPr bwMode="auto">
              <a:xfrm>
                <a:off x="2839" y="3950"/>
                <a:ext cx="6" cy="9"/>
              </a:xfrm>
              <a:custGeom>
                <a:avLst/>
                <a:gdLst>
                  <a:gd name="T0" fmla="*/ 0 w 8"/>
                  <a:gd name="T1" fmla="*/ 16 h 16"/>
                  <a:gd name="T2" fmla="*/ 0 w 8"/>
                  <a:gd name="T3" fmla="*/ 0 h 16"/>
                  <a:gd name="T4" fmla="*/ 0 w 8"/>
                  <a:gd name="T5" fmla="*/ 0 h 16"/>
                  <a:gd name="T6" fmla="*/ 0 w 8"/>
                  <a:gd name="T7" fmla="*/ 0 h 16"/>
                  <a:gd name="T8" fmla="*/ 8 w 8"/>
                  <a:gd name="T9" fmla="*/ 0 h 16"/>
                  <a:gd name="T10" fmla="*/ 8 w 8"/>
                  <a:gd name="T11" fmla="*/ 16 h 16"/>
                  <a:gd name="T12" fmla="*/ 0 w 8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1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7" name="Freeform 81"/>
              <p:cNvSpPr>
                <a:spLocks/>
              </p:cNvSpPr>
              <p:nvPr/>
            </p:nvSpPr>
            <p:spPr bwMode="auto">
              <a:xfrm>
                <a:off x="2619" y="3906"/>
                <a:ext cx="226" cy="26"/>
              </a:xfrm>
              <a:custGeom>
                <a:avLst/>
                <a:gdLst>
                  <a:gd name="T0" fmla="*/ 0 w 320"/>
                  <a:gd name="T1" fmla="*/ 24 h 48"/>
                  <a:gd name="T2" fmla="*/ 0 w 320"/>
                  <a:gd name="T3" fmla="*/ 8 h 48"/>
                  <a:gd name="T4" fmla="*/ 0 w 320"/>
                  <a:gd name="T5" fmla="*/ 8 h 48"/>
                  <a:gd name="T6" fmla="*/ 0 w 320"/>
                  <a:gd name="T7" fmla="*/ 8 h 48"/>
                  <a:gd name="T8" fmla="*/ 8 w 320"/>
                  <a:gd name="T9" fmla="*/ 0 h 48"/>
                  <a:gd name="T10" fmla="*/ 8 w 320"/>
                  <a:gd name="T11" fmla="*/ 0 h 48"/>
                  <a:gd name="T12" fmla="*/ 8 w 320"/>
                  <a:gd name="T13" fmla="*/ 0 h 48"/>
                  <a:gd name="T14" fmla="*/ 320 w 320"/>
                  <a:gd name="T15" fmla="*/ 40 h 48"/>
                  <a:gd name="T16" fmla="*/ 320 w 320"/>
                  <a:gd name="T17" fmla="*/ 48 h 48"/>
                  <a:gd name="T18" fmla="*/ 320 w 320"/>
                  <a:gd name="T19" fmla="*/ 48 h 48"/>
                  <a:gd name="T20" fmla="*/ 320 w 320"/>
                  <a:gd name="T21" fmla="*/ 48 h 48"/>
                  <a:gd name="T22" fmla="*/ 8 w 320"/>
                  <a:gd name="T23" fmla="*/ 8 h 48"/>
                  <a:gd name="T24" fmla="*/ 8 w 320"/>
                  <a:gd name="T25" fmla="*/ 0 h 48"/>
                  <a:gd name="T26" fmla="*/ 16 w 320"/>
                  <a:gd name="T27" fmla="*/ 8 h 48"/>
                  <a:gd name="T28" fmla="*/ 8 w 320"/>
                  <a:gd name="T29" fmla="*/ 16 h 48"/>
                  <a:gd name="T30" fmla="*/ 0 w 320"/>
                  <a:gd name="T31" fmla="*/ 8 h 48"/>
                  <a:gd name="T32" fmla="*/ 8 w 320"/>
                  <a:gd name="T33" fmla="*/ 8 h 48"/>
                  <a:gd name="T34" fmla="*/ 8 w 320"/>
                  <a:gd name="T35" fmla="*/ 24 h 48"/>
                  <a:gd name="T36" fmla="*/ 0 w 320"/>
                  <a:gd name="T3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48">
                    <a:moveTo>
                      <a:pt x="0" y="24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320" y="40"/>
                    </a:lnTo>
                    <a:lnTo>
                      <a:pt x="320" y="48"/>
                    </a:lnTo>
                    <a:lnTo>
                      <a:pt x="320" y="48"/>
                    </a:lnTo>
                    <a:lnTo>
                      <a:pt x="320" y="4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8" name="Rectangle 82"/>
              <p:cNvSpPr>
                <a:spLocks noChangeArrowheads="1"/>
              </p:cNvSpPr>
              <p:nvPr/>
            </p:nvSpPr>
            <p:spPr bwMode="auto">
              <a:xfrm>
                <a:off x="2845" y="3928"/>
                <a:ext cx="12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9" name="Freeform 83"/>
              <p:cNvSpPr>
                <a:spLocks/>
              </p:cNvSpPr>
              <p:nvPr/>
            </p:nvSpPr>
            <p:spPr bwMode="auto">
              <a:xfrm>
                <a:off x="2619" y="3919"/>
                <a:ext cx="238" cy="31"/>
              </a:xfrm>
              <a:custGeom>
                <a:avLst/>
                <a:gdLst>
                  <a:gd name="T0" fmla="*/ 336 w 336"/>
                  <a:gd name="T1" fmla="*/ 16 h 56"/>
                  <a:gd name="T2" fmla="*/ 336 w 336"/>
                  <a:gd name="T3" fmla="*/ 40 h 56"/>
                  <a:gd name="T4" fmla="*/ 336 w 336"/>
                  <a:gd name="T5" fmla="*/ 48 h 56"/>
                  <a:gd name="T6" fmla="*/ 336 w 336"/>
                  <a:gd name="T7" fmla="*/ 48 h 56"/>
                  <a:gd name="T8" fmla="*/ 328 w 336"/>
                  <a:gd name="T9" fmla="*/ 56 h 56"/>
                  <a:gd name="T10" fmla="*/ 320 w 336"/>
                  <a:gd name="T11" fmla="*/ 56 h 56"/>
                  <a:gd name="T12" fmla="*/ 320 w 336"/>
                  <a:gd name="T13" fmla="*/ 56 h 56"/>
                  <a:gd name="T14" fmla="*/ 0 w 336"/>
                  <a:gd name="T15" fmla="*/ 8 h 56"/>
                  <a:gd name="T16" fmla="*/ 0 w 336"/>
                  <a:gd name="T17" fmla="*/ 8 h 56"/>
                  <a:gd name="T18" fmla="*/ 0 w 336"/>
                  <a:gd name="T19" fmla="*/ 0 h 56"/>
                  <a:gd name="T20" fmla="*/ 0 w 336"/>
                  <a:gd name="T21" fmla="*/ 0 h 56"/>
                  <a:gd name="T22" fmla="*/ 320 w 336"/>
                  <a:gd name="T23" fmla="*/ 48 h 56"/>
                  <a:gd name="T24" fmla="*/ 320 w 336"/>
                  <a:gd name="T25" fmla="*/ 56 h 56"/>
                  <a:gd name="T26" fmla="*/ 320 w 336"/>
                  <a:gd name="T27" fmla="*/ 48 h 56"/>
                  <a:gd name="T28" fmla="*/ 328 w 336"/>
                  <a:gd name="T29" fmla="*/ 40 h 56"/>
                  <a:gd name="T30" fmla="*/ 336 w 336"/>
                  <a:gd name="T31" fmla="*/ 48 h 56"/>
                  <a:gd name="T32" fmla="*/ 328 w 336"/>
                  <a:gd name="T33" fmla="*/ 40 h 56"/>
                  <a:gd name="T34" fmla="*/ 328 w 336"/>
                  <a:gd name="T35" fmla="*/ 16 h 56"/>
                  <a:gd name="T36" fmla="*/ 336 w 336"/>
                  <a:gd name="T3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6" h="56">
                    <a:moveTo>
                      <a:pt x="336" y="16"/>
                    </a:moveTo>
                    <a:lnTo>
                      <a:pt x="336" y="40"/>
                    </a:lnTo>
                    <a:lnTo>
                      <a:pt x="336" y="48"/>
                    </a:lnTo>
                    <a:lnTo>
                      <a:pt x="336" y="48"/>
                    </a:lnTo>
                    <a:lnTo>
                      <a:pt x="328" y="56"/>
                    </a:lnTo>
                    <a:lnTo>
                      <a:pt x="320" y="56"/>
                    </a:lnTo>
                    <a:lnTo>
                      <a:pt x="320" y="5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20" y="48"/>
                    </a:lnTo>
                    <a:lnTo>
                      <a:pt x="320" y="56"/>
                    </a:lnTo>
                    <a:lnTo>
                      <a:pt x="320" y="48"/>
                    </a:lnTo>
                    <a:lnTo>
                      <a:pt x="328" y="40"/>
                    </a:lnTo>
                    <a:lnTo>
                      <a:pt x="336" y="48"/>
                    </a:lnTo>
                    <a:lnTo>
                      <a:pt x="328" y="40"/>
                    </a:lnTo>
                    <a:lnTo>
                      <a:pt x="328" y="16"/>
                    </a:lnTo>
                    <a:lnTo>
                      <a:pt x="33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0" name="Freeform 84"/>
              <p:cNvSpPr>
                <a:spLocks/>
              </p:cNvSpPr>
              <p:nvPr/>
            </p:nvSpPr>
            <p:spPr bwMode="auto">
              <a:xfrm>
                <a:off x="2608" y="3749"/>
                <a:ext cx="333" cy="174"/>
              </a:xfrm>
              <a:custGeom>
                <a:avLst/>
                <a:gdLst>
                  <a:gd name="T0" fmla="*/ 0 w 472"/>
                  <a:gd name="T1" fmla="*/ 256 h 312"/>
                  <a:gd name="T2" fmla="*/ 376 w 472"/>
                  <a:gd name="T3" fmla="*/ 304 h 312"/>
                  <a:gd name="T4" fmla="*/ 384 w 472"/>
                  <a:gd name="T5" fmla="*/ 304 h 312"/>
                  <a:gd name="T6" fmla="*/ 376 w 472"/>
                  <a:gd name="T7" fmla="*/ 304 h 312"/>
                  <a:gd name="T8" fmla="*/ 464 w 472"/>
                  <a:gd name="T9" fmla="*/ 16 h 312"/>
                  <a:gd name="T10" fmla="*/ 464 w 472"/>
                  <a:gd name="T11" fmla="*/ 16 h 312"/>
                  <a:gd name="T12" fmla="*/ 464 w 472"/>
                  <a:gd name="T13" fmla="*/ 24 h 312"/>
                  <a:gd name="T14" fmla="*/ 88 w 472"/>
                  <a:gd name="T15" fmla="*/ 8 h 312"/>
                  <a:gd name="T16" fmla="*/ 88 w 472"/>
                  <a:gd name="T17" fmla="*/ 0 h 312"/>
                  <a:gd name="T18" fmla="*/ 88 w 472"/>
                  <a:gd name="T19" fmla="*/ 0 h 312"/>
                  <a:gd name="T20" fmla="*/ 88 w 472"/>
                  <a:gd name="T21" fmla="*/ 0 h 312"/>
                  <a:gd name="T22" fmla="*/ 464 w 472"/>
                  <a:gd name="T23" fmla="*/ 16 h 312"/>
                  <a:gd name="T24" fmla="*/ 464 w 472"/>
                  <a:gd name="T25" fmla="*/ 16 h 312"/>
                  <a:gd name="T26" fmla="*/ 472 w 472"/>
                  <a:gd name="T27" fmla="*/ 16 h 312"/>
                  <a:gd name="T28" fmla="*/ 384 w 472"/>
                  <a:gd name="T29" fmla="*/ 304 h 312"/>
                  <a:gd name="T30" fmla="*/ 384 w 472"/>
                  <a:gd name="T31" fmla="*/ 312 h 312"/>
                  <a:gd name="T32" fmla="*/ 376 w 472"/>
                  <a:gd name="T33" fmla="*/ 312 h 312"/>
                  <a:gd name="T34" fmla="*/ 0 w 472"/>
                  <a:gd name="T35" fmla="*/ 264 h 312"/>
                  <a:gd name="T36" fmla="*/ 0 w 472"/>
                  <a:gd name="T37" fmla="*/ 25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2" h="312">
                    <a:moveTo>
                      <a:pt x="0" y="256"/>
                    </a:moveTo>
                    <a:lnTo>
                      <a:pt x="376" y="304"/>
                    </a:lnTo>
                    <a:lnTo>
                      <a:pt x="384" y="304"/>
                    </a:lnTo>
                    <a:lnTo>
                      <a:pt x="376" y="304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464" y="24"/>
                    </a:lnTo>
                    <a:lnTo>
                      <a:pt x="88" y="8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472" y="16"/>
                    </a:lnTo>
                    <a:lnTo>
                      <a:pt x="384" y="304"/>
                    </a:lnTo>
                    <a:lnTo>
                      <a:pt x="384" y="312"/>
                    </a:lnTo>
                    <a:lnTo>
                      <a:pt x="376" y="312"/>
                    </a:lnTo>
                    <a:lnTo>
                      <a:pt x="0" y="264"/>
                    </a:lnTo>
                    <a:lnTo>
                      <a:pt x="0" y="2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1" name="Freeform 85"/>
              <p:cNvSpPr>
                <a:spLocks/>
              </p:cNvSpPr>
              <p:nvPr/>
            </p:nvSpPr>
            <p:spPr bwMode="auto">
              <a:xfrm>
                <a:off x="2608" y="3749"/>
                <a:ext cx="68" cy="148"/>
              </a:xfrm>
              <a:custGeom>
                <a:avLst/>
                <a:gdLst>
                  <a:gd name="T0" fmla="*/ 96 w 96"/>
                  <a:gd name="T1" fmla="*/ 0 h 264"/>
                  <a:gd name="T2" fmla="*/ 8 w 96"/>
                  <a:gd name="T3" fmla="*/ 256 h 264"/>
                  <a:gd name="T4" fmla="*/ 0 w 96"/>
                  <a:gd name="T5" fmla="*/ 264 h 264"/>
                  <a:gd name="T6" fmla="*/ 0 w 96"/>
                  <a:gd name="T7" fmla="*/ 264 h 264"/>
                  <a:gd name="T8" fmla="*/ 0 w 96"/>
                  <a:gd name="T9" fmla="*/ 256 h 264"/>
                  <a:gd name="T10" fmla="*/ 88 w 96"/>
                  <a:gd name="T11" fmla="*/ 0 h 264"/>
                  <a:gd name="T12" fmla="*/ 96 w 96"/>
                  <a:gd name="T13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264">
                    <a:moveTo>
                      <a:pt x="96" y="0"/>
                    </a:moveTo>
                    <a:lnTo>
                      <a:pt x="8" y="256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0" y="256"/>
                    </a:lnTo>
                    <a:lnTo>
                      <a:pt x="8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2" name="Freeform 86"/>
              <p:cNvSpPr>
                <a:spLocks/>
              </p:cNvSpPr>
              <p:nvPr/>
            </p:nvSpPr>
            <p:spPr bwMode="auto">
              <a:xfrm>
                <a:off x="2873" y="3759"/>
                <a:ext cx="74" cy="173"/>
              </a:xfrm>
              <a:custGeom>
                <a:avLst/>
                <a:gdLst>
                  <a:gd name="T0" fmla="*/ 96 w 104"/>
                  <a:gd name="T1" fmla="*/ 0 h 312"/>
                  <a:gd name="T2" fmla="*/ 8 w 104"/>
                  <a:gd name="T3" fmla="*/ 288 h 312"/>
                  <a:gd name="T4" fmla="*/ 0 w 104"/>
                  <a:gd name="T5" fmla="*/ 288 h 312"/>
                  <a:gd name="T6" fmla="*/ 8 w 104"/>
                  <a:gd name="T7" fmla="*/ 288 h 312"/>
                  <a:gd name="T8" fmla="*/ 16 w 104"/>
                  <a:gd name="T9" fmla="*/ 304 h 312"/>
                  <a:gd name="T10" fmla="*/ 8 w 104"/>
                  <a:gd name="T11" fmla="*/ 312 h 312"/>
                  <a:gd name="T12" fmla="*/ 8 w 104"/>
                  <a:gd name="T13" fmla="*/ 304 h 312"/>
                  <a:gd name="T14" fmla="*/ 16 w 104"/>
                  <a:gd name="T15" fmla="*/ 304 h 312"/>
                  <a:gd name="T16" fmla="*/ 24 w 104"/>
                  <a:gd name="T17" fmla="*/ 304 h 312"/>
                  <a:gd name="T18" fmla="*/ 16 w 104"/>
                  <a:gd name="T19" fmla="*/ 304 h 312"/>
                  <a:gd name="T20" fmla="*/ 96 w 104"/>
                  <a:gd name="T21" fmla="*/ 16 h 312"/>
                  <a:gd name="T22" fmla="*/ 104 w 104"/>
                  <a:gd name="T23" fmla="*/ 16 h 312"/>
                  <a:gd name="T24" fmla="*/ 96 w 104"/>
                  <a:gd name="T25" fmla="*/ 16 h 312"/>
                  <a:gd name="T26" fmla="*/ 96 w 104"/>
                  <a:gd name="T27" fmla="*/ 8 h 312"/>
                  <a:gd name="T28" fmla="*/ 104 w 104"/>
                  <a:gd name="T29" fmla="*/ 8 h 312"/>
                  <a:gd name="T30" fmla="*/ 104 w 104"/>
                  <a:gd name="T31" fmla="*/ 8 h 312"/>
                  <a:gd name="T32" fmla="*/ 104 w 104"/>
                  <a:gd name="T33" fmla="*/ 8 h 312"/>
                  <a:gd name="T34" fmla="*/ 104 w 104"/>
                  <a:gd name="T35" fmla="*/ 16 h 312"/>
                  <a:gd name="T36" fmla="*/ 104 w 104"/>
                  <a:gd name="T37" fmla="*/ 16 h 312"/>
                  <a:gd name="T38" fmla="*/ 104 w 104"/>
                  <a:gd name="T39" fmla="*/ 16 h 312"/>
                  <a:gd name="T40" fmla="*/ 24 w 104"/>
                  <a:gd name="T41" fmla="*/ 304 h 312"/>
                  <a:gd name="T42" fmla="*/ 24 w 104"/>
                  <a:gd name="T43" fmla="*/ 312 h 312"/>
                  <a:gd name="T44" fmla="*/ 16 w 104"/>
                  <a:gd name="T45" fmla="*/ 312 h 312"/>
                  <a:gd name="T46" fmla="*/ 8 w 104"/>
                  <a:gd name="T47" fmla="*/ 312 h 312"/>
                  <a:gd name="T48" fmla="*/ 16 w 104"/>
                  <a:gd name="T49" fmla="*/ 312 h 312"/>
                  <a:gd name="T50" fmla="*/ 8 w 104"/>
                  <a:gd name="T51" fmla="*/ 304 h 312"/>
                  <a:gd name="T52" fmla="*/ 0 w 104"/>
                  <a:gd name="T53" fmla="*/ 288 h 312"/>
                  <a:gd name="T54" fmla="*/ 0 w 104"/>
                  <a:gd name="T55" fmla="*/ 288 h 312"/>
                  <a:gd name="T56" fmla="*/ 0 w 104"/>
                  <a:gd name="T57" fmla="*/ 288 h 312"/>
                  <a:gd name="T58" fmla="*/ 88 w 104"/>
                  <a:gd name="T59" fmla="*/ 0 h 312"/>
                  <a:gd name="T60" fmla="*/ 96 w 104"/>
                  <a:gd name="T61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" h="312">
                    <a:moveTo>
                      <a:pt x="96" y="0"/>
                    </a:moveTo>
                    <a:lnTo>
                      <a:pt x="8" y="288"/>
                    </a:lnTo>
                    <a:lnTo>
                      <a:pt x="0" y="288"/>
                    </a:lnTo>
                    <a:lnTo>
                      <a:pt x="8" y="288"/>
                    </a:lnTo>
                    <a:lnTo>
                      <a:pt x="16" y="304"/>
                    </a:lnTo>
                    <a:lnTo>
                      <a:pt x="8" y="312"/>
                    </a:lnTo>
                    <a:lnTo>
                      <a:pt x="8" y="304"/>
                    </a:lnTo>
                    <a:lnTo>
                      <a:pt x="16" y="304"/>
                    </a:lnTo>
                    <a:lnTo>
                      <a:pt x="24" y="304"/>
                    </a:lnTo>
                    <a:lnTo>
                      <a:pt x="16" y="304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96" y="16"/>
                    </a:lnTo>
                    <a:lnTo>
                      <a:pt x="96" y="8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24" y="304"/>
                    </a:lnTo>
                    <a:lnTo>
                      <a:pt x="24" y="312"/>
                    </a:lnTo>
                    <a:lnTo>
                      <a:pt x="16" y="312"/>
                    </a:lnTo>
                    <a:lnTo>
                      <a:pt x="8" y="312"/>
                    </a:lnTo>
                    <a:lnTo>
                      <a:pt x="16" y="312"/>
                    </a:lnTo>
                    <a:lnTo>
                      <a:pt x="8" y="304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8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3" name="Freeform 87"/>
              <p:cNvSpPr>
                <a:spLocks/>
              </p:cNvSpPr>
              <p:nvPr/>
            </p:nvSpPr>
            <p:spPr bwMode="auto">
              <a:xfrm>
                <a:off x="2935" y="3754"/>
                <a:ext cx="12" cy="14"/>
              </a:xfrm>
              <a:custGeom>
                <a:avLst/>
                <a:gdLst>
                  <a:gd name="T0" fmla="*/ 8 w 16"/>
                  <a:gd name="T1" fmla="*/ 24 h 24"/>
                  <a:gd name="T2" fmla="*/ 0 w 16"/>
                  <a:gd name="T3" fmla="*/ 16 h 24"/>
                  <a:gd name="T4" fmla="*/ 0 w 16"/>
                  <a:gd name="T5" fmla="*/ 8 h 24"/>
                  <a:gd name="T6" fmla="*/ 0 w 16"/>
                  <a:gd name="T7" fmla="*/ 0 h 24"/>
                  <a:gd name="T8" fmla="*/ 8 w 16"/>
                  <a:gd name="T9" fmla="*/ 8 h 24"/>
                  <a:gd name="T10" fmla="*/ 16 w 16"/>
                  <a:gd name="T11" fmla="*/ 16 h 24"/>
                  <a:gd name="T12" fmla="*/ 8 w 16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4">
                    <a:moveTo>
                      <a:pt x="8" y="24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4" name="Freeform 88"/>
              <p:cNvSpPr>
                <a:spLocks/>
              </p:cNvSpPr>
              <p:nvPr/>
            </p:nvSpPr>
            <p:spPr bwMode="auto">
              <a:xfrm>
                <a:off x="2642" y="3776"/>
                <a:ext cx="254" cy="125"/>
              </a:xfrm>
              <a:custGeom>
                <a:avLst/>
                <a:gdLst>
                  <a:gd name="T0" fmla="*/ 64 w 360"/>
                  <a:gd name="T1" fmla="*/ 0 h 224"/>
                  <a:gd name="T2" fmla="*/ 352 w 360"/>
                  <a:gd name="T3" fmla="*/ 16 h 224"/>
                  <a:gd name="T4" fmla="*/ 360 w 360"/>
                  <a:gd name="T5" fmla="*/ 16 h 224"/>
                  <a:gd name="T6" fmla="*/ 360 w 360"/>
                  <a:gd name="T7" fmla="*/ 16 h 224"/>
                  <a:gd name="T8" fmla="*/ 304 w 360"/>
                  <a:gd name="T9" fmla="*/ 216 h 224"/>
                  <a:gd name="T10" fmla="*/ 296 w 360"/>
                  <a:gd name="T11" fmla="*/ 224 h 224"/>
                  <a:gd name="T12" fmla="*/ 296 w 360"/>
                  <a:gd name="T13" fmla="*/ 224 h 224"/>
                  <a:gd name="T14" fmla="*/ 0 w 360"/>
                  <a:gd name="T15" fmla="*/ 184 h 224"/>
                  <a:gd name="T16" fmla="*/ 0 w 360"/>
                  <a:gd name="T17" fmla="*/ 184 h 224"/>
                  <a:gd name="T18" fmla="*/ 0 w 360"/>
                  <a:gd name="T19" fmla="*/ 176 h 224"/>
                  <a:gd name="T20" fmla="*/ 0 w 360"/>
                  <a:gd name="T21" fmla="*/ 176 h 224"/>
                  <a:gd name="T22" fmla="*/ 296 w 360"/>
                  <a:gd name="T23" fmla="*/ 216 h 224"/>
                  <a:gd name="T24" fmla="*/ 296 w 360"/>
                  <a:gd name="T25" fmla="*/ 224 h 224"/>
                  <a:gd name="T26" fmla="*/ 296 w 360"/>
                  <a:gd name="T27" fmla="*/ 216 h 224"/>
                  <a:gd name="T28" fmla="*/ 352 w 360"/>
                  <a:gd name="T29" fmla="*/ 16 h 224"/>
                  <a:gd name="T30" fmla="*/ 360 w 360"/>
                  <a:gd name="T31" fmla="*/ 16 h 224"/>
                  <a:gd name="T32" fmla="*/ 352 w 360"/>
                  <a:gd name="T33" fmla="*/ 24 h 224"/>
                  <a:gd name="T34" fmla="*/ 64 w 360"/>
                  <a:gd name="T35" fmla="*/ 8 h 224"/>
                  <a:gd name="T36" fmla="*/ 64 w 360"/>
                  <a:gd name="T3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0" h="224">
                    <a:moveTo>
                      <a:pt x="64" y="0"/>
                    </a:moveTo>
                    <a:lnTo>
                      <a:pt x="352" y="16"/>
                    </a:lnTo>
                    <a:lnTo>
                      <a:pt x="360" y="16"/>
                    </a:lnTo>
                    <a:lnTo>
                      <a:pt x="360" y="16"/>
                    </a:lnTo>
                    <a:lnTo>
                      <a:pt x="304" y="216"/>
                    </a:lnTo>
                    <a:lnTo>
                      <a:pt x="296" y="224"/>
                    </a:lnTo>
                    <a:lnTo>
                      <a:pt x="296" y="224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0" y="176"/>
                    </a:lnTo>
                    <a:lnTo>
                      <a:pt x="0" y="176"/>
                    </a:lnTo>
                    <a:lnTo>
                      <a:pt x="296" y="216"/>
                    </a:lnTo>
                    <a:lnTo>
                      <a:pt x="296" y="224"/>
                    </a:lnTo>
                    <a:lnTo>
                      <a:pt x="296" y="216"/>
                    </a:lnTo>
                    <a:lnTo>
                      <a:pt x="352" y="16"/>
                    </a:lnTo>
                    <a:lnTo>
                      <a:pt x="360" y="16"/>
                    </a:lnTo>
                    <a:lnTo>
                      <a:pt x="352" y="24"/>
                    </a:lnTo>
                    <a:lnTo>
                      <a:pt x="64" y="8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5" name="Freeform 89"/>
              <p:cNvSpPr>
                <a:spLocks/>
              </p:cNvSpPr>
              <p:nvPr/>
            </p:nvSpPr>
            <p:spPr bwMode="auto">
              <a:xfrm>
                <a:off x="2642" y="3776"/>
                <a:ext cx="50" cy="98"/>
              </a:xfrm>
              <a:custGeom>
                <a:avLst/>
                <a:gdLst>
                  <a:gd name="T0" fmla="*/ 0 w 72"/>
                  <a:gd name="T1" fmla="*/ 176 h 176"/>
                  <a:gd name="T2" fmla="*/ 64 w 72"/>
                  <a:gd name="T3" fmla="*/ 0 h 176"/>
                  <a:gd name="T4" fmla="*/ 64 w 72"/>
                  <a:gd name="T5" fmla="*/ 0 h 176"/>
                  <a:gd name="T6" fmla="*/ 64 w 72"/>
                  <a:gd name="T7" fmla="*/ 0 h 176"/>
                  <a:gd name="T8" fmla="*/ 72 w 72"/>
                  <a:gd name="T9" fmla="*/ 0 h 176"/>
                  <a:gd name="T10" fmla="*/ 8 w 72"/>
                  <a:gd name="T11" fmla="*/ 176 h 176"/>
                  <a:gd name="T12" fmla="*/ 0 w 72"/>
                  <a:gd name="T1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76">
                    <a:moveTo>
                      <a:pt x="0" y="176"/>
                    </a:moveTo>
                    <a:lnTo>
                      <a:pt x="64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" y="176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6" name="Freeform 90"/>
              <p:cNvSpPr>
                <a:spLocks/>
              </p:cNvSpPr>
              <p:nvPr/>
            </p:nvSpPr>
            <p:spPr bwMode="auto">
              <a:xfrm>
                <a:off x="2608" y="3749"/>
                <a:ext cx="327" cy="166"/>
              </a:xfrm>
              <a:custGeom>
                <a:avLst/>
                <a:gdLst>
                  <a:gd name="T0" fmla="*/ 456 w 464"/>
                  <a:gd name="T1" fmla="*/ 16 h 296"/>
                  <a:gd name="T2" fmla="*/ 456 w 464"/>
                  <a:gd name="T3" fmla="*/ 24 h 296"/>
                  <a:gd name="T4" fmla="*/ 448 w 464"/>
                  <a:gd name="T5" fmla="*/ 8 h 296"/>
                  <a:gd name="T6" fmla="*/ 72 w 464"/>
                  <a:gd name="T7" fmla="*/ 8 h 296"/>
                  <a:gd name="T8" fmla="*/ 80 w 464"/>
                  <a:gd name="T9" fmla="*/ 0 h 296"/>
                  <a:gd name="T10" fmla="*/ 48 w 464"/>
                  <a:gd name="T11" fmla="*/ 80 h 296"/>
                  <a:gd name="T12" fmla="*/ 64 w 464"/>
                  <a:gd name="T13" fmla="*/ 96 h 296"/>
                  <a:gd name="T14" fmla="*/ 64 w 464"/>
                  <a:gd name="T15" fmla="*/ 96 h 296"/>
                  <a:gd name="T16" fmla="*/ 0 w 464"/>
                  <a:gd name="T17" fmla="*/ 248 h 296"/>
                  <a:gd name="T18" fmla="*/ 16 w 464"/>
                  <a:gd name="T19" fmla="*/ 248 h 296"/>
                  <a:gd name="T20" fmla="*/ 8 w 464"/>
                  <a:gd name="T21" fmla="*/ 248 h 296"/>
                  <a:gd name="T22" fmla="*/ 88 w 464"/>
                  <a:gd name="T23" fmla="*/ 16 h 296"/>
                  <a:gd name="T24" fmla="*/ 440 w 464"/>
                  <a:gd name="T25" fmla="*/ 32 h 296"/>
                  <a:gd name="T26" fmla="*/ 448 w 464"/>
                  <a:gd name="T27" fmla="*/ 32 h 296"/>
                  <a:gd name="T28" fmla="*/ 416 w 464"/>
                  <a:gd name="T29" fmla="*/ 112 h 296"/>
                  <a:gd name="T30" fmla="*/ 424 w 464"/>
                  <a:gd name="T31" fmla="*/ 136 h 296"/>
                  <a:gd name="T32" fmla="*/ 424 w 464"/>
                  <a:gd name="T33" fmla="*/ 136 h 296"/>
                  <a:gd name="T34" fmla="*/ 376 w 464"/>
                  <a:gd name="T35" fmla="*/ 296 h 296"/>
                  <a:gd name="T36" fmla="*/ 376 w 464"/>
                  <a:gd name="T37" fmla="*/ 296 h 296"/>
                  <a:gd name="T38" fmla="*/ 424 w 464"/>
                  <a:gd name="T39" fmla="*/ 136 h 296"/>
                  <a:gd name="T40" fmla="*/ 416 w 464"/>
                  <a:gd name="T41" fmla="*/ 112 h 296"/>
                  <a:gd name="T42" fmla="*/ 416 w 464"/>
                  <a:gd name="T43" fmla="*/ 112 h 296"/>
                  <a:gd name="T44" fmla="*/ 448 w 464"/>
                  <a:gd name="T45" fmla="*/ 32 h 296"/>
                  <a:gd name="T46" fmla="*/ 88 w 464"/>
                  <a:gd name="T47" fmla="*/ 24 h 296"/>
                  <a:gd name="T48" fmla="*/ 96 w 464"/>
                  <a:gd name="T49" fmla="*/ 16 h 296"/>
                  <a:gd name="T50" fmla="*/ 16 w 464"/>
                  <a:gd name="T51" fmla="*/ 256 h 296"/>
                  <a:gd name="T52" fmla="*/ 0 w 464"/>
                  <a:gd name="T53" fmla="*/ 248 h 296"/>
                  <a:gd name="T54" fmla="*/ 0 w 464"/>
                  <a:gd name="T55" fmla="*/ 240 h 296"/>
                  <a:gd name="T56" fmla="*/ 64 w 464"/>
                  <a:gd name="T57" fmla="*/ 96 h 296"/>
                  <a:gd name="T58" fmla="*/ 48 w 464"/>
                  <a:gd name="T59" fmla="*/ 80 h 296"/>
                  <a:gd name="T60" fmla="*/ 48 w 464"/>
                  <a:gd name="T61" fmla="*/ 80 h 296"/>
                  <a:gd name="T62" fmla="*/ 72 w 464"/>
                  <a:gd name="T63" fmla="*/ 0 h 296"/>
                  <a:gd name="T64" fmla="*/ 448 w 464"/>
                  <a:gd name="T65" fmla="*/ 8 h 296"/>
                  <a:gd name="T66" fmla="*/ 456 w 464"/>
                  <a:gd name="T67" fmla="*/ 8 h 296"/>
                  <a:gd name="T68" fmla="*/ 464 w 464"/>
                  <a:gd name="T69" fmla="*/ 16 h 296"/>
                  <a:gd name="T70" fmla="*/ 384 w 464"/>
                  <a:gd name="T7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64" h="296">
                    <a:moveTo>
                      <a:pt x="376" y="296"/>
                    </a:moveTo>
                    <a:lnTo>
                      <a:pt x="456" y="16"/>
                    </a:lnTo>
                    <a:lnTo>
                      <a:pt x="464" y="16"/>
                    </a:lnTo>
                    <a:lnTo>
                      <a:pt x="456" y="24"/>
                    </a:lnTo>
                    <a:lnTo>
                      <a:pt x="448" y="16"/>
                    </a:lnTo>
                    <a:lnTo>
                      <a:pt x="448" y="8"/>
                    </a:lnTo>
                    <a:lnTo>
                      <a:pt x="448" y="16"/>
                    </a:lnTo>
                    <a:lnTo>
                      <a:pt x="72" y="8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56" y="80"/>
                    </a:lnTo>
                    <a:lnTo>
                      <a:pt x="48" y="80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8" y="240"/>
                    </a:lnTo>
                    <a:lnTo>
                      <a:pt x="0" y="248"/>
                    </a:lnTo>
                    <a:lnTo>
                      <a:pt x="8" y="240"/>
                    </a:lnTo>
                    <a:lnTo>
                      <a:pt x="16" y="248"/>
                    </a:lnTo>
                    <a:lnTo>
                      <a:pt x="16" y="248"/>
                    </a:lnTo>
                    <a:lnTo>
                      <a:pt x="8" y="248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440" y="32"/>
                    </a:lnTo>
                    <a:lnTo>
                      <a:pt x="448" y="32"/>
                    </a:lnTo>
                    <a:lnTo>
                      <a:pt x="448" y="32"/>
                    </a:lnTo>
                    <a:lnTo>
                      <a:pt x="424" y="112"/>
                    </a:lnTo>
                    <a:lnTo>
                      <a:pt x="416" y="112"/>
                    </a:lnTo>
                    <a:lnTo>
                      <a:pt x="424" y="112"/>
                    </a:lnTo>
                    <a:lnTo>
                      <a:pt x="424" y="136"/>
                    </a:lnTo>
                    <a:lnTo>
                      <a:pt x="424" y="136"/>
                    </a:lnTo>
                    <a:lnTo>
                      <a:pt x="424" y="136"/>
                    </a:lnTo>
                    <a:lnTo>
                      <a:pt x="384" y="296"/>
                    </a:lnTo>
                    <a:lnTo>
                      <a:pt x="376" y="296"/>
                    </a:lnTo>
                    <a:lnTo>
                      <a:pt x="384" y="296"/>
                    </a:lnTo>
                    <a:lnTo>
                      <a:pt x="376" y="296"/>
                    </a:lnTo>
                    <a:lnTo>
                      <a:pt x="416" y="136"/>
                    </a:lnTo>
                    <a:lnTo>
                      <a:pt x="424" y="136"/>
                    </a:lnTo>
                    <a:lnTo>
                      <a:pt x="416" y="136"/>
                    </a:lnTo>
                    <a:lnTo>
                      <a:pt x="416" y="112"/>
                    </a:lnTo>
                    <a:lnTo>
                      <a:pt x="416" y="112"/>
                    </a:lnTo>
                    <a:lnTo>
                      <a:pt x="416" y="112"/>
                    </a:lnTo>
                    <a:lnTo>
                      <a:pt x="440" y="32"/>
                    </a:lnTo>
                    <a:lnTo>
                      <a:pt x="448" y="32"/>
                    </a:lnTo>
                    <a:lnTo>
                      <a:pt x="440" y="40"/>
                    </a:lnTo>
                    <a:lnTo>
                      <a:pt x="88" y="24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16" y="248"/>
                    </a:lnTo>
                    <a:lnTo>
                      <a:pt x="16" y="256"/>
                    </a:lnTo>
                    <a:lnTo>
                      <a:pt x="8" y="256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240"/>
                    </a:lnTo>
                    <a:lnTo>
                      <a:pt x="56" y="96"/>
                    </a:lnTo>
                    <a:lnTo>
                      <a:pt x="64" y="96"/>
                    </a:lnTo>
                    <a:lnTo>
                      <a:pt x="56" y="96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448" y="8"/>
                    </a:lnTo>
                    <a:lnTo>
                      <a:pt x="448" y="8"/>
                    </a:lnTo>
                    <a:lnTo>
                      <a:pt x="456" y="8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384" y="296"/>
                    </a:lnTo>
                    <a:lnTo>
                      <a:pt x="376" y="29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7" name="Freeform 91"/>
              <p:cNvSpPr>
                <a:spLocks/>
              </p:cNvSpPr>
              <p:nvPr/>
            </p:nvSpPr>
            <p:spPr bwMode="auto">
              <a:xfrm>
                <a:off x="2608" y="3749"/>
                <a:ext cx="68" cy="143"/>
              </a:xfrm>
              <a:custGeom>
                <a:avLst/>
                <a:gdLst>
                  <a:gd name="T0" fmla="*/ 88 w 96"/>
                  <a:gd name="T1" fmla="*/ 0 h 256"/>
                  <a:gd name="T2" fmla="*/ 96 w 96"/>
                  <a:gd name="T3" fmla="*/ 16 h 256"/>
                  <a:gd name="T4" fmla="*/ 96 w 96"/>
                  <a:gd name="T5" fmla="*/ 16 h 256"/>
                  <a:gd name="T6" fmla="*/ 96 w 96"/>
                  <a:gd name="T7" fmla="*/ 16 h 256"/>
                  <a:gd name="T8" fmla="*/ 16 w 96"/>
                  <a:gd name="T9" fmla="*/ 248 h 256"/>
                  <a:gd name="T10" fmla="*/ 8 w 96"/>
                  <a:gd name="T11" fmla="*/ 256 h 256"/>
                  <a:gd name="T12" fmla="*/ 8 w 96"/>
                  <a:gd name="T13" fmla="*/ 256 h 256"/>
                  <a:gd name="T14" fmla="*/ 0 w 96"/>
                  <a:gd name="T15" fmla="*/ 248 h 256"/>
                  <a:gd name="T16" fmla="*/ 0 w 96"/>
                  <a:gd name="T17" fmla="*/ 248 h 256"/>
                  <a:gd name="T18" fmla="*/ 0 w 96"/>
                  <a:gd name="T19" fmla="*/ 240 h 256"/>
                  <a:gd name="T20" fmla="*/ 56 w 96"/>
                  <a:gd name="T21" fmla="*/ 96 h 256"/>
                  <a:gd name="T22" fmla="*/ 64 w 96"/>
                  <a:gd name="T23" fmla="*/ 96 h 256"/>
                  <a:gd name="T24" fmla="*/ 56 w 96"/>
                  <a:gd name="T25" fmla="*/ 96 h 256"/>
                  <a:gd name="T26" fmla="*/ 48 w 96"/>
                  <a:gd name="T27" fmla="*/ 80 h 256"/>
                  <a:gd name="T28" fmla="*/ 48 w 96"/>
                  <a:gd name="T29" fmla="*/ 80 h 256"/>
                  <a:gd name="T30" fmla="*/ 48 w 96"/>
                  <a:gd name="T31" fmla="*/ 80 h 256"/>
                  <a:gd name="T32" fmla="*/ 56 w 96"/>
                  <a:gd name="T33" fmla="*/ 80 h 256"/>
                  <a:gd name="T34" fmla="*/ 64 w 96"/>
                  <a:gd name="T35" fmla="*/ 96 h 256"/>
                  <a:gd name="T36" fmla="*/ 64 w 96"/>
                  <a:gd name="T37" fmla="*/ 96 h 256"/>
                  <a:gd name="T38" fmla="*/ 64 w 96"/>
                  <a:gd name="T39" fmla="*/ 96 h 256"/>
                  <a:gd name="T40" fmla="*/ 8 w 96"/>
                  <a:gd name="T41" fmla="*/ 240 h 256"/>
                  <a:gd name="T42" fmla="*/ 0 w 96"/>
                  <a:gd name="T43" fmla="*/ 240 h 256"/>
                  <a:gd name="T44" fmla="*/ 8 w 96"/>
                  <a:gd name="T45" fmla="*/ 240 h 256"/>
                  <a:gd name="T46" fmla="*/ 16 w 96"/>
                  <a:gd name="T47" fmla="*/ 248 h 256"/>
                  <a:gd name="T48" fmla="*/ 8 w 96"/>
                  <a:gd name="T49" fmla="*/ 256 h 256"/>
                  <a:gd name="T50" fmla="*/ 8 w 96"/>
                  <a:gd name="T51" fmla="*/ 248 h 256"/>
                  <a:gd name="T52" fmla="*/ 88 w 96"/>
                  <a:gd name="T53" fmla="*/ 16 h 256"/>
                  <a:gd name="T54" fmla="*/ 96 w 96"/>
                  <a:gd name="T55" fmla="*/ 16 h 256"/>
                  <a:gd name="T56" fmla="*/ 88 w 96"/>
                  <a:gd name="T57" fmla="*/ 16 h 256"/>
                  <a:gd name="T58" fmla="*/ 80 w 96"/>
                  <a:gd name="T59" fmla="*/ 0 h 256"/>
                  <a:gd name="T60" fmla="*/ 88 w 96"/>
                  <a:gd name="T61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256">
                    <a:moveTo>
                      <a:pt x="88" y="0"/>
                    </a:move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6" y="248"/>
                    </a:lnTo>
                    <a:lnTo>
                      <a:pt x="8" y="256"/>
                    </a:lnTo>
                    <a:lnTo>
                      <a:pt x="8" y="256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240"/>
                    </a:lnTo>
                    <a:lnTo>
                      <a:pt x="56" y="96"/>
                    </a:lnTo>
                    <a:lnTo>
                      <a:pt x="64" y="96"/>
                    </a:lnTo>
                    <a:lnTo>
                      <a:pt x="56" y="96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8" y="240"/>
                    </a:lnTo>
                    <a:lnTo>
                      <a:pt x="0" y="240"/>
                    </a:lnTo>
                    <a:lnTo>
                      <a:pt x="8" y="240"/>
                    </a:lnTo>
                    <a:lnTo>
                      <a:pt x="16" y="248"/>
                    </a:lnTo>
                    <a:lnTo>
                      <a:pt x="8" y="256"/>
                    </a:lnTo>
                    <a:lnTo>
                      <a:pt x="8" y="248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88" y="16"/>
                    </a:lnTo>
                    <a:lnTo>
                      <a:pt x="80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8" name="Freeform 92"/>
              <p:cNvSpPr>
                <a:spLocks/>
              </p:cNvSpPr>
              <p:nvPr/>
            </p:nvSpPr>
            <p:spPr bwMode="auto">
              <a:xfrm>
                <a:off x="2642" y="3745"/>
                <a:ext cx="28" cy="49"/>
              </a:xfrm>
              <a:custGeom>
                <a:avLst/>
                <a:gdLst>
                  <a:gd name="T0" fmla="*/ 0 w 40"/>
                  <a:gd name="T1" fmla="*/ 88 h 88"/>
                  <a:gd name="T2" fmla="*/ 32 w 40"/>
                  <a:gd name="T3" fmla="*/ 8 h 88"/>
                  <a:gd name="T4" fmla="*/ 32 w 40"/>
                  <a:gd name="T5" fmla="*/ 0 h 88"/>
                  <a:gd name="T6" fmla="*/ 40 w 40"/>
                  <a:gd name="T7" fmla="*/ 8 h 88"/>
                  <a:gd name="T8" fmla="*/ 40 w 40"/>
                  <a:gd name="T9" fmla="*/ 8 h 88"/>
                  <a:gd name="T10" fmla="*/ 8 w 40"/>
                  <a:gd name="T11" fmla="*/ 88 h 88"/>
                  <a:gd name="T12" fmla="*/ 0 w 40"/>
                  <a:gd name="T1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88">
                    <a:moveTo>
                      <a:pt x="0" y="88"/>
                    </a:moveTo>
                    <a:lnTo>
                      <a:pt x="32" y="8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8" y="88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9" name="Freeform 93"/>
              <p:cNvSpPr>
                <a:spLocks/>
              </p:cNvSpPr>
              <p:nvPr/>
            </p:nvSpPr>
            <p:spPr bwMode="auto">
              <a:xfrm>
                <a:off x="2902" y="3749"/>
                <a:ext cx="33" cy="77"/>
              </a:xfrm>
              <a:custGeom>
                <a:avLst/>
                <a:gdLst>
                  <a:gd name="T0" fmla="*/ 40 w 48"/>
                  <a:gd name="T1" fmla="*/ 8 h 136"/>
                  <a:gd name="T2" fmla="*/ 40 w 48"/>
                  <a:gd name="T3" fmla="*/ 16 h 136"/>
                  <a:gd name="T4" fmla="*/ 40 w 48"/>
                  <a:gd name="T5" fmla="*/ 16 h 136"/>
                  <a:gd name="T6" fmla="*/ 40 w 48"/>
                  <a:gd name="T7" fmla="*/ 16 h 136"/>
                  <a:gd name="T8" fmla="*/ 8 w 48"/>
                  <a:gd name="T9" fmla="*/ 120 h 136"/>
                  <a:gd name="T10" fmla="*/ 0 w 48"/>
                  <a:gd name="T11" fmla="*/ 120 h 136"/>
                  <a:gd name="T12" fmla="*/ 8 w 48"/>
                  <a:gd name="T13" fmla="*/ 120 h 136"/>
                  <a:gd name="T14" fmla="*/ 16 w 48"/>
                  <a:gd name="T15" fmla="*/ 136 h 136"/>
                  <a:gd name="T16" fmla="*/ 16 w 48"/>
                  <a:gd name="T17" fmla="*/ 136 h 136"/>
                  <a:gd name="T18" fmla="*/ 16 w 48"/>
                  <a:gd name="T19" fmla="*/ 136 h 136"/>
                  <a:gd name="T20" fmla="*/ 40 w 48"/>
                  <a:gd name="T21" fmla="*/ 16 h 136"/>
                  <a:gd name="T22" fmla="*/ 48 w 48"/>
                  <a:gd name="T23" fmla="*/ 16 h 136"/>
                  <a:gd name="T24" fmla="*/ 40 w 48"/>
                  <a:gd name="T25" fmla="*/ 24 h 136"/>
                  <a:gd name="T26" fmla="*/ 32 w 48"/>
                  <a:gd name="T27" fmla="*/ 16 h 136"/>
                  <a:gd name="T28" fmla="*/ 32 w 48"/>
                  <a:gd name="T29" fmla="*/ 8 h 136"/>
                  <a:gd name="T30" fmla="*/ 32 w 48"/>
                  <a:gd name="T31" fmla="*/ 0 h 136"/>
                  <a:gd name="T32" fmla="*/ 40 w 48"/>
                  <a:gd name="T33" fmla="*/ 8 h 136"/>
                  <a:gd name="T34" fmla="*/ 48 w 48"/>
                  <a:gd name="T35" fmla="*/ 16 h 136"/>
                  <a:gd name="T36" fmla="*/ 48 w 48"/>
                  <a:gd name="T37" fmla="*/ 16 h 136"/>
                  <a:gd name="T38" fmla="*/ 48 w 48"/>
                  <a:gd name="T39" fmla="*/ 16 h 136"/>
                  <a:gd name="T40" fmla="*/ 8 w 48"/>
                  <a:gd name="T41" fmla="*/ 136 h 136"/>
                  <a:gd name="T42" fmla="*/ 16 w 48"/>
                  <a:gd name="T43" fmla="*/ 136 h 136"/>
                  <a:gd name="T44" fmla="*/ 8 w 48"/>
                  <a:gd name="T45" fmla="*/ 136 h 136"/>
                  <a:gd name="T46" fmla="*/ 0 w 48"/>
                  <a:gd name="T47" fmla="*/ 120 h 136"/>
                  <a:gd name="T48" fmla="*/ 0 w 48"/>
                  <a:gd name="T49" fmla="*/ 120 h 136"/>
                  <a:gd name="T50" fmla="*/ 0 w 48"/>
                  <a:gd name="T51" fmla="*/ 120 h 136"/>
                  <a:gd name="T52" fmla="*/ 32 w 48"/>
                  <a:gd name="T53" fmla="*/ 16 h 136"/>
                  <a:gd name="T54" fmla="*/ 40 w 48"/>
                  <a:gd name="T55" fmla="*/ 16 h 136"/>
                  <a:gd name="T56" fmla="*/ 32 w 48"/>
                  <a:gd name="T57" fmla="*/ 16 h 136"/>
                  <a:gd name="T58" fmla="*/ 32 w 48"/>
                  <a:gd name="T59" fmla="*/ 8 h 136"/>
                  <a:gd name="T60" fmla="*/ 40 w 48"/>
                  <a:gd name="T61" fmla="*/ 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136">
                    <a:moveTo>
                      <a:pt x="40" y="8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8" y="120"/>
                    </a:lnTo>
                    <a:lnTo>
                      <a:pt x="0" y="120"/>
                    </a:lnTo>
                    <a:lnTo>
                      <a:pt x="8" y="120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0" y="24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8" y="136"/>
                    </a:lnTo>
                    <a:lnTo>
                      <a:pt x="16" y="136"/>
                    </a:lnTo>
                    <a:lnTo>
                      <a:pt x="8" y="136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4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30" name="Freeform 94"/>
              <p:cNvSpPr>
                <a:spLocks/>
              </p:cNvSpPr>
              <p:nvPr/>
            </p:nvSpPr>
            <p:spPr bwMode="auto">
              <a:xfrm>
                <a:off x="2879" y="3763"/>
                <a:ext cx="68" cy="165"/>
              </a:xfrm>
              <a:custGeom>
                <a:avLst/>
                <a:gdLst>
                  <a:gd name="T0" fmla="*/ 0 w 96"/>
                  <a:gd name="T1" fmla="*/ 296 h 296"/>
                  <a:gd name="T2" fmla="*/ 8 w 96"/>
                  <a:gd name="T3" fmla="*/ 296 h 296"/>
                  <a:gd name="T4" fmla="*/ 96 w 96"/>
                  <a:gd name="T5" fmla="*/ 0 h 296"/>
                  <a:gd name="T6" fmla="*/ 88 w 96"/>
                  <a:gd name="T7" fmla="*/ 0 h 296"/>
                  <a:gd name="T8" fmla="*/ 0 w 96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96">
                    <a:moveTo>
                      <a:pt x="0" y="296"/>
                    </a:moveTo>
                    <a:lnTo>
                      <a:pt x="8" y="296"/>
                    </a:lnTo>
                    <a:lnTo>
                      <a:pt x="96" y="0"/>
                    </a:lnTo>
                    <a:lnTo>
                      <a:pt x="88" y="0"/>
                    </a:lnTo>
                    <a:lnTo>
                      <a:pt x="0" y="29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31" name="Freeform 95"/>
              <p:cNvSpPr>
                <a:spLocks/>
              </p:cNvSpPr>
              <p:nvPr/>
            </p:nvSpPr>
            <p:spPr bwMode="auto">
              <a:xfrm>
                <a:off x="2619" y="3910"/>
                <a:ext cx="220" cy="31"/>
              </a:xfrm>
              <a:custGeom>
                <a:avLst/>
                <a:gdLst>
                  <a:gd name="T0" fmla="*/ 0 w 312"/>
                  <a:gd name="T1" fmla="*/ 0 h 56"/>
                  <a:gd name="T2" fmla="*/ 312 w 312"/>
                  <a:gd name="T3" fmla="*/ 48 h 56"/>
                  <a:gd name="T4" fmla="*/ 312 w 312"/>
                  <a:gd name="T5" fmla="*/ 56 h 56"/>
                  <a:gd name="T6" fmla="*/ 312 w 312"/>
                  <a:gd name="T7" fmla="*/ 56 h 56"/>
                  <a:gd name="T8" fmla="*/ 312 w 312"/>
                  <a:gd name="T9" fmla="*/ 56 h 56"/>
                  <a:gd name="T10" fmla="*/ 0 w 312"/>
                  <a:gd name="T11" fmla="*/ 8 h 56"/>
                  <a:gd name="T12" fmla="*/ 0 w 312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2" h="56">
                    <a:moveTo>
                      <a:pt x="0" y="0"/>
                    </a:moveTo>
                    <a:lnTo>
                      <a:pt x="312" y="48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32" name="Freeform 96"/>
              <p:cNvSpPr>
                <a:spLocks/>
              </p:cNvSpPr>
              <p:nvPr/>
            </p:nvSpPr>
            <p:spPr bwMode="auto">
              <a:xfrm>
                <a:off x="2839" y="3937"/>
                <a:ext cx="6" cy="4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8 h 8"/>
                  <a:gd name="T6" fmla="*/ 8 w 8"/>
                  <a:gd name="T7" fmla="*/ 8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33" name="Rectangle 97"/>
              <p:cNvSpPr>
                <a:spLocks noChangeArrowheads="1"/>
              </p:cNvSpPr>
              <p:nvPr/>
            </p:nvSpPr>
            <p:spPr bwMode="auto">
              <a:xfrm>
                <a:off x="2845" y="3937"/>
                <a:ext cx="5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34" name="Freeform 98"/>
              <p:cNvSpPr>
                <a:spLocks/>
              </p:cNvSpPr>
              <p:nvPr/>
            </p:nvSpPr>
            <p:spPr bwMode="auto">
              <a:xfrm>
                <a:off x="2631" y="3897"/>
                <a:ext cx="231" cy="44"/>
              </a:xfrm>
              <a:custGeom>
                <a:avLst/>
                <a:gdLst>
                  <a:gd name="T0" fmla="*/ 8 w 328"/>
                  <a:gd name="T1" fmla="*/ 0 h 80"/>
                  <a:gd name="T2" fmla="*/ 8 w 328"/>
                  <a:gd name="T3" fmla="*/ 8 h 80"/>
                  <a:gd name="T4" fmla="*/ 8 w 328"/>
                  <a:gd name="T5" fmla="*/ 8 h 80"/>
                  <a:gd name="T6" fmla="*/ 0 w 328"/>
                  <a:gd name="T7" fmla="*/ 8 h 80"/>
                  <a:gd name="T8" fmla="*/ 32 w 328"/>
                  <a:gd name="T9" fmla="*/ 16 h 80"/>
                  <a:gd name="T10" fmla="*/ 40 w 328"/>
                  <a:gd name="T11" fmla="*/ 24 h 80"/>
                  <a:gd name="T12" fmla="*/ 32 w 328"/>
                  <a:gd name="T13" fmla="*/ 24 h 80"/>
                  <a:gd name="T14" fmla="*/ 32 w 328"/>
                  <a:gd name="T15" fmla="*/ 32 h 80"/>
                  <a:gd name="T16" fmla="*/ 56 w 328"/>
                  <a:gd name="T17" fmla="*/ 40 h 80"/>
                  <a:gd name="T18" fmla="*/ 80 w 328"/>
                  <a:gd name="T19" fmla="*/ 48 h 80"/>
                  <a:gd name="T20" fmla="*/ 88 w 328"/>
                  <a:gd name="T21" fmla="*/ 32 h 80"/>
                  <a:gd name="T22" fmla="*/ 104 w 328"/>
                  <a:gd name="T23" fmla="*/ 24 h 80"/>
                  <a:gd name="T24" fmla="*/ 104 w 328"/>
                  <a:gd name="T25" fmla="*/ 24 h 80"/>
                  <a:gd name="T26" fmla="*/ 184 w 328"/>
                  <a:gd name="T27" fmla="*/ 40 h 80"/>
                  <a:gd name="T28" fmla="*/ 200 w 328"/>
                  <a:gd name="T29" fmla="*/ 48 h 80"/>
                  <a:gd name="T30" fmla="*/ 192 w 328"/>
                  <a:gd name="T31" fmla="*/ 48 h 80"/>
                  <a:gd name="T32" fmla="*/ 192 w 328"/>
                  <a:gd name="T33" fmla="*/ 56 h 80"/>
                  <a:gd name="T34" fmla="*/ 224 w 328"/>
                  <a:gd name="T35" fmla="*/ 64 h 80"/>
                  <a:gd name="T36" fmla="*/ 264 w 328"/>
                  <a:gd name="T37" fmla="*/ 72 h 80"/>
                  <a:gd name="T38" fmla="*/ 272 w 328"/>
                  <a:gd name="T39" fmla="*/ 56 h 80"/>
                  <a:gd name="T40" fmla="*/ 280 w 328"/>
                  <a:gd name="T41" fmla="*/ 48 h 80"/>
                  <a:gd name="T42" fmla="*/ 280 w 328"/>
                  <a:gd name="T43" fmla="*/ 48 h 80"/>
                  <a:gd name="T44" fmla="*/ 312 w 328"/>
                  <a:gd name="T45" fmla="*/ 56 h 80"/>
                  <a:gd name="T46" fmla="*/ 312 w 328"/>
                  <a:gd name="T47" fmla="*/ 56 h 80"/>
                  <a:gd name="T48" fmla="*/ 312 w 328"/>
                  <a:gd name="T49" fmla="*/ 56 h 80"/>
                  <a:gd name="T50" fmla="*/ 320 w 328"/>
                  <a:gd name="T51" fmla="*/ 40 h 80"/>
                  <a:gd name="T52" fmla="*/ 320 w 328"/>
                  <a:gd name="T53" fmla="*/ 48 h 80"/>
                  <a:gd name="T54" fmla="*/ 296 w 328"/>
                  <a:gd name="T55" fmla="*/ 48 h 80"/>
                  <a:gd name="T56" fmla="*/ 24 w 328"/>
                  <a:gd name="T57" fmla="*/ 8 h 80"/>
                  <a:gd name="T58" fmla="*/ 0 w 328"/>
                  <a:gd name="T59" fmla="*/ 8 h 80"/>
                  <a:gd name="T60" fmla="*/ 24 w 328"/>
                  <a:gd name="T61" fmla="*/ 0 h 80"/>
                  <a:gd name="T62" fmla="*/ 160 w 328"/>
                  <a:gd name="T63" fmla="*/ 16 h 80"/>
                  <a:gd name="T64" fmla="*/ 320 w 328"/>
                  <a:gd name="T65" fmla="*/ 40 h 80"/>
                  <a:gd name="T66" fmla="*/ 328 w 328"/>
                  <a:gd name="T67" fmla="*/ 48 h 80"/>
                  <a:gd name="T68" fmla="*/ 320 w 328"/>
                  <a:gd name="T69" fmla="*/ 48 h 80"/>
                  <a:gd name="T70" fmla="*/ 312 w 328"/>
                  <a:gd name="T71" fmla="*/ 64 h 80"/>
                  <a:gd name="T72" fmla="*/ 312 w 328"/>
                  <a:gd name="T73" fmla="*/ 64 h 80"/>
                  <a:gd name="T74" fmla="*/ 296 w 328"/>
                  <a:gd name="T75" fmla="*/ 64 h 80"/>
                  <a:gd name="T76" fmla="*/ 288 w 328"/>
                  <a:gd name="T77" fmla="*/ 56 h 80"/>
                  <a:gd name="T78" fmla="*/ 280 w 328"/>
                  <a:gd name="T79" fmla="*/ 64 h 80"/>
                  <a:gd name="T80" fmla="*/ 272 w 328"/>
                  <a:gd name="T81" fmla="*/ 80 h 80"/>
                  <a:gd name="T82" fmla="*/ 224 w 328"/>
                  <a:gd name="T83" fmla="*/ 72 h 80"/>
                  <a:gd name="T84" fmla="*/ 184 w 328"/>
                  <a:gd name="T85" fmla="*/ 64 h 80"/>
                  <a:gd name="T86" fmla="*/ 184 w 328"/>
                  <a:gd name="T87" fmla="*/ 56 h 80"/>
                  <a:gd name="T88" fmla="*/ 192 w 328"/>
                  <a:gd name="T89" fmla="*/ 40 h 80"/>
                  <a:gd name="T90" fmla="*/ 184 w 328"/>
                  <a:gd name="T91" fmla="*/ 48 h 80"/>
                  <a:gd name="T92" fmla="*/ 144 w 328"/>
                  <a:gd name="T93" fmla="*/ 40 h 80"/>
                  <a:gd name="T94" fmla="*/ 104 w 328"/>
                  <a:gd name="T95" fmla="*/ 32 h 80"/>
                  <a:gd name="T96" fmla="*/ 88 w 328"/>
                  <a:gd name="T97" fmla="*/ 40 h 80"/>
                  <a:gd name="T98" fmla="*/ 88 w 328"/>
                  <a:gd name="T99" fmla="*/ 56 h 80"/>
                  <a:gd name="T100" fmla="*/ 56 w 328"/>
                  <a:gd name="T101" fmla="*/ 48 h 80"/>
                  <a:gd name="T102" fmla="*/ 24 w 328"/>
                  <a:gd name="T103" fmla="*/ 40 h 80"/>
                  <a:gd name="T104" fmla="*/ 24 w 328"/>
                  <a:gd name="T105" fmla="*/ 32 h 80"/>
                  <a:gd name="T106" fmla="*/ 40 w 328"/>
                  <a:gd name="T107" fmla="*/ 16 h 80"/>
                  <a:gd name="T108" fmla="*/ 32 w 328"/>
                  <a:gd name="T109" fmla="*/ 24 h 80"/>
                  <a:gd name="T110" fmla="*/ 16 w 328"/>
                  <a:gd name="T111" fmla="*/ 24 h 80"/>
                  <a:gd name="T112" fmla="*/ 0 w 328"/>
                  <a:gd name="T113" fmla="*/ 8 h 80"/>
                  <a:gd name="T114" fmla="*/ 0 w 328"/>
                  <a:gd name="T115" fmla="*/ 8 h 80"/>
                  <a:gd name="T116" fmla="*/ 0 w 328"/>
                  <a:gd name="T117" fmla="*/ 0 h 80"/>
                  <a:gd name="T118" fmla="*/ 0 w 328"/>
                  <a:gd name="T11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8" h="80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44" y="32"/>
                    </a:lnTo>
                    <a:lnTo>
                      <a:pt x="144" y="32"/>
                    </a:lnTo>
                    <a:lnTo>
                      <a:pt x="144" y="32"/>
                    </a:lnTo>
                    <a:lnTo>
                      <a:pt x="184" y="40"/>
                    </a:lnTo>
                    <a:lnTo>
                      <a:pt x="184" y="40"/>
                    </a:lnTo>
                    <a:lnTo>
                      <a:pt x="184" y="40"/>
                    </a:lnTo>
                    <a:lnTo>
                      <a:pt x="192" y="40"/>
                    </a:lnTo>
                    <a:lnTo>
                      <a:pt x="200" y="48"/>
                    </a:lnTo>
                    <a:lnTo>
                      <a:pt x="200" y="48"/>
                    </a:lnTo>
                    <a:lnTo>
                      <a:pt x="192" y="56"/>
                    </a:lnTo>
                    <a:lnTo>
                      <a:pt x="192" y="48"/>
                    </a:lnTo>
                    <a:lnTo>
                      <a:pt x="192" y="48"/>
                    </a:lnTo>
                    <a:lnTo>
                      <a:pt x="192" y="56"/>
                    </a:lnTo>
                    <a:lnTo>
                      <a:pt x="192" y="56"/>
                    </a:lnTo>
                    <a:lnTo>
                      <a:pt x="192" y="56"/>
                    </a:lnTo>
                    <a:lnTo>
                      <a:pt x="192" y="56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64" y="72"/>
                    </a:lnTo>
                    <a:lnTo>
                      <a:pt x="264" y="72"/>
                    </a:lnTo>
                    <a:lnTo>
                      <a:pt x="264" y="72"/>
                    </a:lnTo>
                    <a:lnTo>
                      <a:pt x="272" y="72"/>
                    </a:lnTo>
                    <a:lnTo>
                      <a:pt x="272" y="72"/>
                    </a:lnTo>
                    <a:lnTo>
                      <a:pt x="272" y="72"/>
                    </a:lnTo>
                    <a:lnTo>
                      <a:pt x="272" y="56"/>
                    </a:lnTo>
                    <a:lnTo>
                      <a:pt x="272" y="56"/>
                    </a:lnTo>
                    <a:lnTo>
                      <a:pt x="272" y="56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96" y="56"/>
                    </a:lnTo>
                    <a:lnTo>
                      <a:pt x="296" y="56"/>
                    </a:lnTo>
                    <a:lnTo>
                      <a:pt x="296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48"/>
                    </a:lnTo>
                    <a:lnTo>
                      <a:pt x="312" y="48"/>
                    </a:lnTo>
                    <a:lnTo>
                      <a:pt x="312" y="48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0" y="48"/>
                    </a:lnTo>
                    <a:lnTo>
                      <a:pt x="320" y="48"/>
                    </a:lnTo>
                    <a:lnTo>
                      <a:pt x="296" y="48"/>
                    </a:lnTo>
                    <a:lnTo>
                      <a:pt x="296" y="48"/>
                    </a:lnTo>
                    <a:lnTo>
                      <a:pt x="296" y="48"/>
                    </a:lnTo>
                    <a:lnTo>
                      <a:pt x="160" y="24"/>
                    </a:lnTo>
                    <a:lnTo>
                      <a:pt x="160" y="24"/>
                    </a:lnTo>
                    <a:lnTo>
                      <a:pt x="160" y="2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0" y="16"/>
                    </a:lnTo>
                    <a:lnTo>
                      <a:pt x="160" y="16"/>
                    </a:lnTo>
                    <a:lnTo>
                      <a:pt x="160" y="16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8" y="48"/>
                    </a:lnTo>
                    <a:lnTo>
                      <a:pt x="328" y="48"/>
                    </a:lnTo>
                    <a:lnTo>
                      <a:pt x="328" y="48"/>
                    </a:lnTo>
                    <a:lnTo>
                      <a:pt x="328" y="48"/>
                    </a:lnTo>
                    <a:lnTo>
                      <a:pt x="320" y="56"/>
                    </a:lnTo>
                    <a:lnTo>
                      <a:pt x="320" y="56"/>
                    </a:lnTo>
                    <a:lnTo>
                      <a:pt x="320" y="48"/>
                    </a:lnTo>
                    <a:lnTo>
                      <a:pt x="320" y="56"/>
                    </a:lnTo>
                    <a:lnTo>
                      <a:pt x="320" y="56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296" y="64"/>
                    </a:lnTo>
                    <a:lnTo>
                      <a:pt x="296" y="64"/>
                    </a:lnTo>
                    <a:lnTo>
                      <a:pt x="296" y="64"/>
                    </a:lnTo>
                    <a:lnTo>
                      <a:pt x="280" y="56"/>
                    </a:lnTo>
                    <a:lnTo>
                      <a:pt x="280" y="56"/>
                    </a:lnTo>
                    <a:lnTo>
                      <a:pt x="288" y="56"/>
                    </a:lnTo>
                    <a:lnTo>
                      <a:pt x="288" y="56"/>
                    </a:lnTo>
                    <a:lnTo>
                      <a:pt x="288" y="56"/>
                    </a:lnTo>
                    <a:lnTo>
                      <a:pt x="288" y="56"/>
                    </a:lnTo>
                    <a:lnTo>
                      <a:pt x="280" y="64"/>
                    </a:lnTo>
                    <a:lnTo>
                      <a:pt x="280" y="64"/>
                    </a:lnTo>
                    <a:lnTo>
                      <a:pt x="280" y="56"/>
                    </a:lnTo>
                    <a:lnTo>
                      <a:pt x="280" y="72"/>
                    </a:lnTo>
                    <a:lnTo>
                      <a:pt x="280" y="72"/>
                    </a:lnTo>
                    <a:lnTo>
                      <a:pt x="272" y="80"/>
                    </a:lnTo>
                    <a:lnTo>
                      <a:pt x="264" y="80"/>
                    </a:lnTo>
                    <a:lnTo>
                      <a:pt x="264" y="80"/>
                    </a:lnTo>
                    <a:lnTo>
                      <a:pt x="264" y="80"/>
                    </a:lnTo>
                    <a:lnTo>
                      <a:pt x="224" y="72"/>
                    </a:lnTo>
                    <a:lnTo>
                      <a:pt x="224" y="72"/>
                    </a:lnTo>
                    <a:lnTo>
                      <a:pt x="224" y="72"/>
                    </a:lnTo>
                    <a:lnTo>
                      <a:pt x="184" y="64"/>
                    </a:lnTo>
                    <a:lnTo>
                      <a:pt x="184" y="64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92" y="40"/>
                    </a:lnTo>
                    <a:lnTo>
                      <a:pt x="192" y="40"/>
                    </a:lnTo>
                    <a:lnTo>
                      <a:pt x="192" y="48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6" y="32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88" y="56"/>
                    </a:lnTo>
                    <a:lnTo>
                      <a:pt x="80" y="56"/>
                    </a:lnTo>
                    <a:lnTo>
                      <a:pt x="80" y="56"/>
                    </a:lnTo>
                    <a:lnTo>
                      <a:pt x="80" y="56"/>
                    </a:lnTo>
                    <a:lnTo>
                      <a:pt x="56" y="48"/>
                    </a:lnTo>
                    <a:lnTo>
                      <a:pt x="56" y="48"/>
                    </a:lnTo>
                    <a:lnTo>
                      <a:pt x="56" y="48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35" name="Freeform 99"/>
              <p:cNvSpPr>
                <a:spLocks/>
              </p:cNvSpPr>
              <p:nvPr/>
            </p:nvSpPr>
            <p:spPr bwMode="auto">
              <a:xfrm>
                <a:off x="2631" y="3897"/>
                <a:ext cx="0" cy="4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36" name="Freeform 100"/>
              <p:cNvSpPr>
                <a:spLocks/>
              </p:cNvSpPr>
              <p:nvPr/>
            </p:nvSpPr>
            <p:spPr bwMode="auto">
              <a:xfrm>
                <a:off x="2647" y="3915"/>
                <a:ext cx="45" cy="13"/>
              </a:xfrm>
              <a:custGeom>
                <a:avLst/>
                <a:gdLst>
                  <a:gd name="T0" fmla="*/ 0 w 64"/>
                  <a:gd name="T1" fmla="*/ 0 h 24"/>
                  <a:gd name="T2" fmla="*/ 64 w 64"/>
                  <a:gd name="T3" fmla="*/ 16 h 24"/>
                  <a:gd name="T4" fmla="*/ 64 w 64"/>
                  <a:gd name="T5" fmla="*/ 24 h 24"/>
                  <a:gd name="T6" fmla="*/ 64 w 64"/>
                  <a:gd name="T7" fmla="*/ 24 h 24"/>
                  <a:gd name="T8" fmla="*/ 0 w 64"/>
                  <a:gd name="T9" fmla="*/ 16 h 24"/>
                  <a:gd name="T10" fmla="*/ 0 w 64"/>
                  <a:gd name="T11" fmla="*/ 16 h 24"/>
                  <a:gd name="T12" fmla="*/ 0 w 64"/>
                  <a:gd name="T13" fmla="*/ 8 h 24"/>
                  <a:gd name="T14" fmla="*/ 0 w 64"/>
                  <a:gd name="T15" fmla="*/ 0 h 24"/>
                  <a:gd name="T16" fmla="*/ 0 w 64"/>
                  <a:gd name="T17" fmla="*/ 0 h 24"/>
                  <a:gd name="T18" fmla="*/ 0 w 64"/>
                  <a:gd name="T19" fmla="*/ 0 h 24"/>
                  <a:gd name="T20" fmla="*/ 8 w 64"/>
                  <a:gd name="T21" fmla="*/ 0 h 24"/>
                  <a:gd name="T22" fmla="*/ 8 w 64"/>
                  <a:gd name="T23" fmla="*/ 8 h 24"/>
                  <a:gd name="T24" fmla="*/ 0 w 64"/>
                  <a:gd name="T25" fmla="*/ 8 h 24"/>
                  <a:gd name="T26" fmla="*/ 0 w 64"/>
                  <a:gd name="T27" fmla="*/ 8 h 24"/>
                  <a:gd name="T28" fmla="*/ 64 w 64"/>
                  <a:gd name="T29" fmla="*/ 16 h 24"/>
                  <a:gd name="T30" fmla="*/ 64 w 64"/>
                  <a:gd name="T31" fmla="*/ 16 h 24"/>
                  <a:gd name="T32" fmla="*/ 64 w 64"/>
                  <a:gd name="T33" fmla="*/ 24 h 24"/>
                  <a:gd name="T34" fmla="*/ 0 w 64"/>
                  <a:gd name="T35" fmla="*/ 8 h 24"/>
                  <a:gd name="T36" fmla="*/ 0 w 64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24">
                    <a:moveTo>
                      <a:pt x="0" y="0"/>
                    </a:moveTo>
                    <a:lnTo>
                      <a:pt x="64" y="1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2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37" name="Freeform 101"/>
              <p:cNvSpPr>
                <a:spLocks/>
              </p:cNvSpPr>
              <p:nvPr/>
            </p:nvSpPr>
            <p:spPr bwMode="auto">
              <a:xfrm>
                <a:off x="2760" y="3928"/>
                <a:ext cx="68" cy="17"/>
              </a:xfrm>
              <a:custGeom>
                <a:avLst/>
                <a:gdLst>
                  <a:gd name="T0" fmla="*/ 0 w 96"/>
                  <a:gd name="T1" fmla="*/ 0 h 32"/>
                  <a:gd name="T2" fmla="*/ 88 w 96"/>
                  <a:gd name="T3" fmla="*/ 16 h 32"/>
                  <a:gd name="T4" fmla="*/ 96 w 96"/>
                  <a:gd name="T5" fmla="*/ 16 h 32"/>
                  <a:gd name="T6" fmla="*/ 96 w 96"/>
                  <a:gd name="T7" fmla="*/ 16 h 32"/>
                  <a:gd name="T8" fmla="*/ 96 w 96"/>
                  <a:gd name="T9" fmla="*/ 24 h 32"/>
                  <a:gd name="T10" fmla="*/ 96 w 96"/>
                  <a:gd name="T11" fmla="*/ 32 h 32"/>
                  <a:gd name="T12" fmla="*/ 88 w 96"/>
                  <a:gd name="T13" fmla="*/ 32 h 32"/>
                  <a:gd name="T14" fmla="*/ 0 w 96"/>
                  <a:gd name="T15" fmla="*/ 16 h 32"/>
                  <a:gd name="T16" fmla="*/ 0 w 96"/>
                  <a:gd name="T17" fmla="*/ 16 h 32"/>
                  <a:gd name="T18" fmla="*/ 0 w 96"/>
                  <a:gd name="T19" fmla="*/ 8 h 32"/>
                  <a:gd name="T20" fmla="*/ 0 w 96"/>
                  <a:gd name="T21" fmla="*/ 8 h 32"/>
                  <a:gd name="T22" fmla="*/ 88 w 96"/>
                  <a:gd name="T23" fmla="*/ 24 h 32"/>
                  <a:gd name="T24" fmla="*/ 88 w 96"/>
                  <a:gd name="T25" fmla="*/ 32 h 32"/>
                  <a:gd name="T26" fmla="*/ 88 w 96"/>
                  <a:gd name="T27" fmla="*/ 24 h 32"/>
                  <a:gd name="T28" fmla="*/ 88 w 96"/>
                  <a:gd name="T29" fmla="*/ 16 h 32"/>
                  <a:gd name="T30" fmla="*/ 96 w 96"/>
                  <a:gd name="T31" fmla="*/ 16 h 32"/>
                  <a:gd name="T32" fmla="*/ 88 w 96"/>
                  <a:gd name="T33" fmla="*/ 24 h 32"/>
                  <a:gd name="T34" fmla="*/ 0 w 96"/>
                  <a:gd name="T35" fmla="*/ 8 h 32"/>
                  <a:gd name="T36" fmla="*/ 0 w 96"/>
                  <a:gd name="T3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32">
                    <a:moveTo>
                      <a:pt x="0" y="0"/>
                    </a:moveTo>
                    <a:lnTo>
                      <a:pt x="88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24"/>
                    </a:lnTo>
                    <a:lnTo>
                      <a:pt x="96" y="32"/>
                    </a:lnTo>
                    <a:lnTo>
                      <a:pt x="88" y="3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8" y="24"/>
                    </a:lnTo>
                    <a:lnTo>
                      <a:pt x="88" y="32"/>
                    </a:lnTo>
                    <a:lnTo>
                      <a:pt x="88" y="24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88" y="2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38" name="Freeform 102"/>
              <p:cNvSpPr>
                <a:spLocks/>
              </p:cNvSpPr>
              <p:nvPr/>
            </p:nvSpPr>
            <p:spPr bwMode="auto">
              <a:xfrm>
                <a:off x="2760" y="3928"/>
                <a:ext cx="6" cy="4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8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39" name="Freeform 103"/>
              <p:cNvSpPr>
                <a:spLocks/>
              </p:cNvSpPr>
              <p:nvPr/>
            </p:nvSpPr>
            <p:spPr bwMode="auto">
              <a:xfrm>
                <a:off x="2664" y="3901"/>
                <a:ext cx="12" cy="9"/>
              </a:xfrm>
              <a:custGeom>
                <a:avLst/>
                <a:gdLst>
                  <a:gd name="T0" fmla="*/ 8 w 16"/>
                  <a:gd name="T1" fmla="*/ 8 h 16"/>
                  <a:gd name="T2" fmla="*/ 0 w 16"/>
                  <a:gd name="T3" fmla="*/ 8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0 w 16"/>
                  <a:gd name="T11" fmla="*/ 8 h 16"/>
                  <a:gd name="T12" fmla="*/ 0 w 16"/>
                  <a:gd name="T13" fmla="*/ 8 h 16"/>
                  <a:gd name="T14" fmla="*/ 0 w 16"/>
                  <a:gd name="T15" fmla="*/ 8 h 16"/>
                  <a:gd name="T16" fmla="*/ 8 w 16"/>
                  <a:gd name="T17" fmla="*/ 0 h 16"/>
                  <a:gd name="T18" fmla="*/ 8 w 16"/>
                  <a:gd name="T19" fmla="*/ 0 h 16"/>
                  <a:gd name="T20" fmla="*/ 8 w 16"/>
                  <a:gd name="T21" fmla="*/ 8 h 16"/>
                  <a:gd name="T22" fmla="*/ 8 w 16"/>
                  <a:gd name="T23" fmla="*/ 8 h 16"/>
                  <a:gd name="T24" fmla="*/ 8 w 16"/>
                  <a:gd name="T25" fmla="*/ 8 h 16"/>
                  <a:gd name="T26" fmla="*/ 8 w 16"/>
                  <a:gd name="T27" fmla="*/ 8 h 16"/>
                  <a:gd name="T28" fmla="*/ 8 w 16"/>
                  <a:gd name="T29" fmla="*/ 8 h 16"/>
                  <a:gd name="T30" fmla="*/ 8 w 16"/>
                  <a:gd name="T31" fmla="*/ 8 h 16"/>
                  <a:gd name="T32" fmla="*/ 8 w 16"/>
                  <a:gd name="T33" fmla="*/ 8 h 16"/>
                  <a:gd name="T34" fmla="*/ 0 w 16"/>
                  <a:gd name="T35" fmla="*/ 8 h 16"/>
                  <a:gd name="T36" fmla="*/ 0 w 16"/>
                  <a:gd name="T37" fmla="*/ 8 h 16"/>
                  <a:gd name="T38" fmla="*/ 8 w 16"/>
                  <a:gd name="T39" fmla="*/ 8 h 16"/>
                  <a:gd name="T40" fmla="*/ 8 w 16"/>
                  <a:gd name="T41" fmla="*/ 8 h 16"/>
                  <a:gd name="T42" fmla="*/ 8 w 16"/>
                  <a:gd name="T43" fmla="*/ 8 h 16"/>
                  <a:gd name="T44" fmla="*/ 8 w 16"/>
                  <a:gd name="T45" fmla="*/ 0 h 16"/>
                  <a:gd name="T46" fmla="*/ 8 w 16"/>
                  <a:gd name="T47" fmla="*/ 0 h 16"/>
                  <a:gd name="T48" fmla="*/ 16 w 16"/>
                  <a:gd name="T49" fmla="*/ 0 h 16"/>
                  <a:gd name="T50" fmla="*/ 16 w 16"/>
                  <a:gd name="T51" fmla="*/ 0 h 16"/>
                  <a:gd name="T52" fmla="*/ 16 w 16"/>
                  <a:gd name="T53" fmla="*/ 8 h 16"/>
                  <a:gd name="T54" fmla="*/ 16 w 16"/>
                  <a:gd name="T55" fmla="*/ 8 h 16"/>
                  <a:gd name="T56" fmla="*/ 8 w 16"/>
                  <a:gd name="T57" fmla="*/ 16 h 16"/>
                  <a:gd name="T58" fmla="*/ 0 w 16"/>
                  <a:gd name="T59" fmla="*/ 16 h 16"/>
                  <a:gd name="T60" fmla="*/ 0 w 16"/>
                  <a:gd name="T61" fmla="*/ 16 h 16"/>
                  <a:gd name="T62" fmla="*/ 0 w 16"/>
                  <a:gd name="T63" fmla="*/ 8 h 16"/>
                  <a:gd name="T64" fmla="*/ 0 w 16"/>
                  <a:gd name="T65" fmla="*/ 8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8 h 16"/>
                  <a:gd name="T74" fmla="*/ 0 w 16"/>
                  <a:gd name="T75" fmla="*/ 8 h 16"/>
                  <a:gd name="T76" fmla="*/ 0 w 16"/>
                  <a:gd name="T77" fmla="*/ 0 h 16"/>
                  <a:gd name="T78" fmla="*/ 0 w 16"/>
                  <a:gd name="T79" fmla="*/ 0 h 16"/>
                  <a:gd name="T80" fmla="*/ 0 w 16"/>
                  <a:gd name="T81" fmla="*/ 0 h 16"/>
                  <a:gd name="T82" fmla="*/ 0 w 16"/>
                  <a:gd name="T83" fmla="*/ 0 h 16"/>
                  <a:gd name="T84" fmla="*/ 0 w 16"/>
                  <a:gd name="T85" fmla="*/ 0 h 16"/>
                  <a:gd name="T86" fmla="*/ 0 w 16"/>
                  <a:gd name="T87" fmla="*/ 0 h 16"/>
                  <a:gd name="T88" fmla="*/ 0 w 16"/>
                  <a:gd name="T89" fmla="*/ 0 h 16"/>
                  <a:gd name="T90" fmla="*/ 0 w 16"/>
                  <a:gd name="T91" fmla="*/ 0 h 16"/>
                  <a:gd name="T92" fmla="*/ 0 w 16"/>
                  <a:gd name="T93" fmla="*/ 0 h 16"/>
                  <a:gd name="T94" fmla="*/ 8 w 16"/>
                  <a:gd name="T95" fmla="*/ 0 h 16"/>
                  <a:gd name="T96" fmla="*/ 8 w 16"/>
                  <a:gd name="T9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" h="16">
                    <a:moveTo>
                      <a:pt x="8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40" name="Freeform 104"/>
              <p:cNvSpPr>
                <a:spLocks/>
              </p:cNvSpPr>
              <p:nvPr/>
            </p:nvSpPr>
            <p:spPr bwMode="auto">
              <a:xfrm>
                <a:off x="2670" y="3901"/>
                <a:ext cx="6" cy="5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8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0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41" name="Freeform 105"/>
              <p:cNvSpPr>
                <a:spLocks/>
              </p:cNvSpPr>
              <p:nvPr/>
            </p:nvSpPr>
            <p:spPr bwMode="auto">
              <a:xfrm>
                <a:off x="2817" y="3919"/>
                <a:ext cx="11" cy="9"/>
              </a:xfrm>
              <a:custGeom>
                <a:avLst/>
                <a:gdLst>
                  <a:gd name="T0" fmla="*/ 8 w 16"/>
                  <a:gd name="T1" fmla="*/ 8 h 16"/>
                  <a:gd name="T2" fmla="*/ 0 w 16"/>
                  <a:gd name="T3" fmla="*/ 8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0 w 16"/>
                  <a:gd name="T11" fmla="*/ 8 h 16"/>
                  <a:gd name="T12" fmla="*/ 0 w 16"/>
                  <a:gd name="T13" fmla="*/ 8 h 16"/>
                  <a:gd name="T14" fmla="*/ 0 w 16"/>
                  <a:gd name="T15" fmla="*/ 8 h 16"/>
                  <a:gd name="T16" fmla="*/ 8 w 16"/>
                  <a:gd name="T17" fmla="*/ 0 h 16"/>
                  <a:gd name="T18" fmla="*/ 8 w 16"/>
                  <a:gd name="T19" fmla="*/ 0 h 16"/>
                  <a:gd name="T20" fmla="*/ 8 w 16"/>
                  <a:gd name="T21" fmla="*/ 8 h 16"/>
                  <a:gd name="T22" fmla="*/ 8 w 16"/>
                  <a:gd name="T23" fmla="*/ 8 h 16"/>
                  <a:gd name="T24" fmla="*/ 8 w 16"/>
                  <a:gd name="T25" fmla="*/ 8 h 16"/>
                  <a:gd name="T26" fmla="*/ 8 w 16"/>
                  <a:gd name="T27" fmla="*/ 8 h 16"/>
                  <a:gd name="T28" fmla="*/ 8 w 16"/>
                  <a:gd name="T29" fmla="*/ 8 h 16"/>
                  <a:gd name="T30" fmla="*/ 8 w 16"/>
                  <a:gd name="T31" fmla="*/ 8 h 16"/>
                  <a:gd name="T32" fmla="*/ 8 w 16"/>
                  <a:gd name="T33" fmla="*/ 8 h 16"/>
                  <a:gd name="T34" fmla="*/ 0 w 16"/>
                  <a:gd name="T35" fmla="*/ 8 h 16"/>
                  <a:gd name="T36" fmla="*/ 0 w 16"/>
                  <a:gd name="T37" fmla="*/ 8 h 16"/>
                  <a:gd name="T38" fmla="*/ 8 w 16"/>
                  <a:gd name="T39" fmla="*/ 8 h 16"/>
                  <a:gd name="T40" fmla="*/ 8 w 16"/>
                  <a:gd name="T41" fmla="*/ 8 h 16"/>
                  <a:gd name="T42" fmla="*/ 8 w 16"/>
                  <a:gd name="T43" fmla="*/ 8 h 16"/>
                  <a:gd name="T44" fmla="*/ 8 w 16"/>
                  <a:gd name="T45" fmla="*/ 0 h 16"/>
                  <a:gd name="T46" fmla="*/ 8 w 16"/>
                  <a:gd name="T47" fmla="*/ 0 h 16"/>
                  <a:gd name="T48" fmla="*/ 16 w 16"/>
                  <a:gd name="T49" fmla="*/ 0 h 16"/>
                  <a:gd name="T50" fmla="*/ 16 w 16"/>
                  <a:gd name="T51" fmla="*/ 0 h 16"/>
                  <a:gd name="T52" fmla="*/ 16 w 16"/>
                  <a:gd name="T53" fmla="*/ 8 h 16"/>
                  <a:gd name="T54" fmla="*/ 16 w 16"/>
                  <a:gd name="T55" fmla="*/ 8 h 16"/>
                  <a:gd name="T56" fmla="*/ 8 w 16"/>
                  <a:gd name="T57" fmla="*/ 16 h 16"/>
                  <a:gd name="T58" fmla="*/ 0 w 16"/>
                  <a:gd name="T59" fmla="*/ 16 h 16"/>
                  <a:gd name="T60" fmla="*/ 0 w 16"/>
                  <a:gd name="T61" fmla="*/ 16 h 16"/>
                  <a:gd name="T62" fmla="*/ 0 w 16"/>
                  <a:gd name="T63" fmla="*/ 8 h 16"/>
                  <a:gd name="T64" fmla="*/ 0 w 16"/>
                  <a:gd name="T65" fmla="*/ 8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8 h 16"/>
                  <a:gd name="T74" fmla="*/ 0 w 16"/>
                  <a:gd name="T75" fmla="*/ 8 h 16"/>
                  <a:gd name="T76" fmla="*/ 0 w 16"/>
                  <a:gd name="T77" fmla="*/ 0 h 16"/>
                  <a:gd name="T78" fmla="*/ 0 w 16"/>
                  <a:gd name="T79" fmla="*/ 0 h 16"/>
                  <a:gd name="T80" fmla="*/ 0 w 16"/>
                  <a:gd name="T81" fmla="*/ 0 h 16"/>
                  <a:gd name="T82" fmla="*/ 0 w 16"/>
                  <a:gd name="T83" fmla="*/ 0 h 16"/>
                  <a:gd name="T84" fmla="*/ 0 w 16"/>
                  <a:gd name="T85" fmla="*/ 0 h 16"/>
                  <a:gd name="T86" fmla="*/ 0 w 16"/>
                  <a:gd name="T87" fmla="*/ 0 h 16"/>
                  <a:gd name="T88" fmla="*/ 0 w 16"/>
                  <a:gd name="T89" fmla="*/ 0 h 16"/>
                  <a:gd name="T90" fmla="*/ 0 w 16"/>
                  <a:gd name="T91" fmla="*/ 0 h 16"/>
                  <a:gd name="T92" fmla="*/ 0 w 16"/>
                  <a:gd name="T93" fmla="*/ 0 h 16"/>
                  <a:gd name="T94" fmla="*/ 8 w 16"/>
                  <a:gd name="T95" fmla="*/ 0 h 16"/>
                  <a:gd name="T96" fmla="*/ 8 w 16"/>
                  <a:gd name="T9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" h="16">
                    <a:moveTo>
                      <a:pt x="8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42" name="Freeform 106"/>
              <p:cNvSpPr>
                <a:spLocks/>
              </p:cNvSpPr>
              <p:nvPr/>
            </p:nvSpPr>
            <p:spPr bwMode="auto">
              <a:xfrm>
                <a:off x="2822" y="3919"/>
                <a:ext cx="6" cy="4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8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0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43" name="Freeform 107"/>
              <p:cNvSpPr>
                <a:spLocks/>
              </p:cNvSpPr>
              <p:nvPr/>
            </p:nvSpPr>
            <p:spPr bwMode="auto">
              <a:xfrm>
                <a:off x="2862" y="3945"/>
                <a:ext cx="11" cy="32"/>
              </a:xfrm>
              <a:custGeom>
                <a:avLst/>
                <a:gdLst>
                  <a:gd name="T0" fmla="*/ 8 w 16"/>
                  <a:gd name="T1" fmla="*/ 0 h 56"/>
                  <a:gd name="T2" fmla="*/ 16 w 16"/>
                  <a:gd name="T3" fmla="*/ 8 h 56"/>
                  <a:gd name="T4" fmla="*/ 16 w 16"/>
                  <a:gd name="T5" fmla="*/ 8 h 56"/>
                  <a:gd name="T6" fmla="*/ 16 w 16"/>
                  <a:gd name="T7" fmla="*/ 8 h 56"/>
                  <a:gd name="T8" fmla="*/ 8 w 16"/>
                  <a:gd name="T9" fmla="*/ 48 h 56"/>
                  <a:gd name="T10" fmla="*/ 8 w 16"/>
                  <a:gd name="T11" fmla="*/ 56 h 56"/>
                  <a:gd name="T12" fmla="*/ 0 w 16"/>
                  <a:gd name="T13" fmla="*/ 56 h 56"/>
                  <a:gd name="T14" fmla="*/ 0 w 16"/>
                  <a:gd name="T15" fmla="*/ 48 h 56"/>
                  <a:gd name="T16" fmla="*/ 8 w 16"/>
                  <a:gd name="T17" fmla="*/ 8 h 56"/>
                  <a:gd name="T18" fmla="*/ 16 w 16"/>
                  <a:gd name="T19" fmla="*/ 8 h 56"/>
                  <a:gd name="T20" fmla="*/ 8 w 16"/>
                  <a:gd name="T21" fmla="*/ 16 h 56"/>
                  <a:gd name="T22" fmla="*/ 0 w 16"/>
                  <a:gd name="T23" fmla="*/ 8 h 56"/>
                  <a:gd name="T24" fmla="*/ 8 w 16"/>
                  <a:gd name="T2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56">
                    <a:moveTo>
                      <a:pt x="8" y="0"/>
                    </a:move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44" name="Rectangle 108"/>
              <p:cNvSpPr>
                <a:spLocks noChangeArrowheads="1"/>
              </p:cNvSpPr>
              <p:nvPr/>
            </p:nvSpPr>
            <p:spPr bwMode="auto">
              <a:xfrm>
                <a:off x="2845" y="3973"/>
                <a:ext cx="17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45" name="Freeform 109"/>
              <p:cNvSpPr>
                <a:spLocks/>
              </p:cNvSpPr>
              <p:nvPr/>
            </p:nvSpPr>
            <p:spPr bwMode="auto">
              <a:xfrm>
                <a:off x="2845" y="3945"/>
                <a:ext cx="22" cy="28"/>
              </a:xfrm>
              <a:custGeom>
                <a:avLst/>
                <a:gdLst>
                  <a:gd name="T0" fmla="*/ 0 w 32"/>
                  <a:gd name="T1" fmla="*/ 48 h 48"/>
                  <a:gd name="T2" fmla="*/ 0 w 32"/>
                  <a:gd name="T3" fmla="*/ 16 h 48"/>
                  <a:gd name="T4" fmla="*/ 0 w 32"/>
                  <a:gd name="T5" fmla="*/ 16 h 48"/>
                  <a:gd name="T6" fmla="*/ 0 w 32"/>
                  <a:gd name="T7" fmla="*/ 16 h 48"/>
                  <a:gd name="T8" fmla="*/ 16 w 32"/>
                  <a:gd name="T9" fmla="*/ 0 h 48"/>
                  <a:gd name="T10" fmla="*/ 16 w 32"/>
                  <a:gd name="T11" fmla="*/ 0 h 48"/>
                  <a:gd name="T12" fmla="*/ 16 w 32"/>
                  <a:gd name="T13" fmla="*/ 0 h 48"/>
                  <a:gd name="T14" fmla="*/ 24 w 32"/>
                  <a:gd name="T15" fmla="*/ 0 h 48"/>
                  <a:gd name="T16" fmla="*/ 32 w 32"/>
                  <a:gd name="T17" fmla="*/ 0 h 48"/>
                  <a:gd name="T18" fmla="*/ 32 w 32"/>
                  <a:gd name="T19" fmla="*/ 0 h 48"/>
                  <a:gd name="T20" fmla="*/ 24 w 32"/>
                  <a:gd name="T21" fmla="*/ 8 h 48"/>
                  <a:gd name="T22" fmla="*/ 16 w 32"/>
                  <a:gd name="T23" fmla="*/ 8 h 48"/>
                  <a:gd name="T24" fmla="*/ 16 w 32"/>
                  <a:gd name="T25" fmla="*/ 0 h 48"/>
                  <a:gd name="T26" fmla="*/ 24 w 32"/>
                  <a:gd name="T27" fmla="*/ 8 h 48"/>
                  <a:gd name="T28" fmla="*/ 8 w 32"/>
                  <a:gd name="T29" fmla="*/ 24 h 48"/>
                  <a:gd name="T30" fmla="*/ 0 w 32"/>
                  <a:gd name="T31" fmla="*/ 16 h 48"/>
                  <a:gd name="T32" fmla="*/ 8 w 32"/>
                  <a:gd name="T33" fmla="*/ 16 h 48"/>
                  <a:gd name="T34" fmla="*/ 8 w 32"/>
                  <a:gd name="T35" fmla="*/ 48 h 48"/>
                  <a:gd name="T36" fmla="*/ 0 w 32"/>
                  <a:gd name="T3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" h="48">
                    <a:moveTo>
                      <a:pt x="0" y="48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46" name="Rectangle 110"/>
              <p:cNvSpPr>
                <a:spLocks noChangeArrowheads="1"/>
              </p:cNvSpPr>
              <p:nvPr/>
            </p:nvSpPr>
            <p:spPr bwMode="auto">
              <a:xfrm>
                <a:off x="2862" y="3950"/>
                <a:ext cx="5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47" name="Rectangle 111"/>
              <p:cNvSpPr>
                <a:spLocks noChangeArrowheads="1"/>
              </p:cNvSpPr>
              <p:nvPr/>
            </p:nvSpPr>
            <p:spPr bwMode="auto">
              <a:xfrm>
                <a:off x="2862" y="3950"/>
                <a:ext cx="17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48" name="Rectangle 112"/>
              <p:cNvSpPr>
                <a:spLocks noChangeArrowheads="1"/>
              </p:cNvSpPr>
              <p:nvPr/>
            </p:nvSpPr>
            <p:spPr bwMode="auto">
              <a:xfrm>
                <a:off x="2873" y="3950"/>
                <a:ext cx="6" cy="1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49" name="Freeform 113"/>
              <p:cNvSpPr>
                <a:spLocks/>
              </p:cNvSpPr>
              <p:nvPr/>
            </p:nvSpPr>
            <p:spPr bwMode="auto">
              <a:xfrm>
                <a:off x="2867" y="3964"/>
                <a:ext cx="23" cy="18"/>
              </a:xfrm>
              <a:custGeom>
                <a:avLst/>
                <a:gdLst>
                  <a:gd name="T0" fmla="*/ 8 w 32"/>
                  <a:gd name="T1" fmla="*/ 0 h 32"/>
                  <a:gd name="T2" fmla="*/ 16 w 32"/>
                  <a:gd name="T3" fmla="*/ 0 h 32"/>
                  <a:gd name="T4" fmla="*/ 32 w 32"/>
                  <a:gd name="T5" fmla="*/ 0 h 32"/>
                  <a:gd name="T6" fmla="*/ 24 w 32"/>
                  <a:gd name="T7" fmla="*/ 8 h 32"/>
                  <a:gd name="T8" fmla="*/ 16 w 32"/>
                  <a:gd name="T9" fmla="*/ 16 h 32"/>
                  <a:gd name="T10" fmla="*/ 8 w 32"/>
                  <a:gd name="T11" fmla="*/ 8 h 32"/>
                  <a:gd name="T12" fmla="*/ 16 w 32"/>
                  <a:gd name="T13" fmla="*/ 8 h 32"/>
                  <a:gd name="T14" fmla="*/ 16 w 32"/>
                  <a:gd name="T15" fmla="*/ 16 h 32"/>
                  <a:gd name="T16" fmla="*/ 16 w 32"/>
                  <a:gd name="T17" fmla="*/ 24 h 32"/>
                  <a:gd name="T18" fmla="*/ 16 w 32"/>
                  <a:gd name="T19" fmla="*/ 24 h 32"/>
                  <a:gd name="T20" fmla="*/ 8 w 32"/>
                  <a:gd name="T21" fmla="*/ 32 h 32"/>
                  <a:gd name="T22" fmla="*/ 8 w 32"/>
                  <a:gd name="T23" fmla="*/ 32 h 32"/>
                  <a:gd name="T24" fmla="*/ 0 w 32"/>
                  <a:gd name="T25" fmla="*/ 32 h 32"/>
                  <a:gd name="T26" fmla="*/ 0 w 32"/>
                  <a:gd name="T27" fmla="*/ 24 h 32"/>
                  <a:gd name="T28" fmla="*/ 8 w 32"/>
                  <a:gd name="T29" fmla="*/ 16 h 32"/>
                  <a:gd name="T30" fmla="*/ 16 w 32"/>
                  <a:gd name="T31" fmla="*/ 24 h 32"/>
                  <a:gd name="T32" fmla="*/ 8 w 32"/>
                  <a:gd name="T33" fmla="*/ 16 h 32"/>
                  <a:gd name="T34" fmla="*/ 8 w 32"/>
                  <a:gd name="T35" fmla="*/ 8 h 32"/>
                  <a:gd name="T36" fmla="*/ 8 w 32"/>
                  <a:gd name="T37" fmla="*/ 8 h 32"/>
                  <a:gd name="T38" fmla="*/ 8 w 32"/>
                  <a:gd name="T39" fmla="*/ 8 h 32"/>
                  <a:gd name="T40" fmla="*/ 16 w 32"/>
                  <a:gd name="T41" fmla="*/ 0 h 32"/>
                  <a:gd name="T42" fmla="*/ 24 w 32"/>
                  <a:gd name="T43" fmla="*/ 8 h 32"/>
                  <a:gd name="T44" fmla="*/ 16 w 32"/>
                  <a:gd name="T45" fmla="*/ 8 h 32"/>
                  <a:gd name="T46" fmla="*/ 8 w 32"/>
                  <a:gd name="T47" fmla="*/ 8 h 32"/>
                  <a:gd name="T48" fmla="*/ 8 w 32"/>
                  <a:gd name="T4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2">
                    <a:moveTo>
                      <a:pt x="8" y="0"/>
                    </a:moveTo>
                    <a:lnTo>
                      <a:pt x="16" y="0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8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50" name="Rectangle 114"/>
              <p:cNvSpPr>
                <a:spLocks noChangeArrowheads="1"/>
              </p:cNvSpPr>
              <p:nvPr/>
            </p:nvSpPr>
            <p:spPr bwMode="auto">
              <a:xfrm>
                <a:off x="2862" y="3977"/>
                <a:ext cx="5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51" name="Rectangle 115"/>
              <p:cNvSpPr>
                <a:spLocks noChangeArrowheads="1"/>
              </p:cNvSpPr>
              <p:nvPr/>
            </p:nvSpPr>
            <p:spPr bwMode="auto">
              <a:xfrm>
                <a:off x="2862" y="3973"/>
                <a:ext cx="5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52" name="Rectangle 116"/>
              <p:cNvSpPr>
                <a:spLocks noChangeArrowheads="1"/>
              </p:cNvSpPr>
              <p:nvPr/>
            </p:nvSpPr>
            <p:spPr bwMode="auto">
              <a:xfrm>
                <a:off x="2857" y="3973"/>
                <a:ext cx="5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53" name="Rectangle 117"/>
              <p:cNvSpPr>
                <a:spLocks noChangeArrowheads="1"/>
              </p:cNvSpPr>
              <p:nvPr/>
            </p:nvSpPr>
            <p:spPr bwMode="auto">
              <a:xfrm>
                <a:off x="2857" y="3950"/>
                <a:ext cx="5" cy="2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54" name="Freeform 118"/>
              <p:cNvSpPr>
                <a:spLocks/>
              </p:cNvSpPr>
              <p:nvPr/>
            </p:nvSpPr>
            <p:spPr bwMode="auto">
              <a:xfrm>
                <a:off x="2857" y="3950"/>
                <a:ext cx="5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8 h 8"/>
                  <a:gd name="T6" fmla="*/ 8 w 8"/>
                  <a:gd name="T7" fmla="*/ 8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55" name="Freeform 119"/>
              <p:cNvSpPr>
                <a:spLocks/>
              </p:cNvSpPr>
              <p:nvPr/>
            </p:nvSpPr>
            <p:spPr bwMode="auto">
              <a:xfrm>
                <a:off x="2857" y="3941"/>
                <a:ext cx="33" cy="23"/>
              </a:xfrm>
              <a:custGeom>
                <a:avLst/>
                <a:gdLst>
                  <a:gd name="T0" fmla="*/ 24 w 48"/>
                  <a:gd name="T1" fmla="*/ 16 h 40"/>
                  <a:gd name="T2" fmla="*/ 24 w 48"/>
                  <a:gd name="T3" fmla="*/ 40 h 40"/>
                  <a:gd name="T4" fmla="*/ 16 w 48"/>
                  <a:gd name="T5" fmla="*/ 40 h 40"/>
                  <a:gd name="T6" fmla="*/ 16 w 48"/>
                  <a:gd name="T7" fmla="*/ 40 h 40"/>
                  <a:gd name="T8" fmla="*/ 24 w 48"/>
                  <a:gd name="T9" fmla="*/ 8 h 40"/>
                  <a:gd name="T10" fmla="*/ 24 w 48"/>
                  <a:gd name="T11" fmla="*/ 8 h 40"/>
                  <a:gd name="T12" fmla="*/ 24 w 48"/>
                  <a:gd name="T13" fmla="*/ 8 h 40"/>
                  <a:gd name="T14" fmla="*/ 32 w 48"/>
                  <a:gd name="T15" fmla="*/ 0 h 40"/>
                  <a:gd name="T16" fmla="*/ 32 w 48"/>
                  <a:gd name="T17" fmla="*/ 0 h 40"/>
                  <a:gd name="T18" fmla="*/ 32 w 48"/>
                  <a:gd name="T19" fmla="*/ 8 h 40"/>
                  <a:gd name="T20" fmla="*/ 16 w 48"/>
                  <a:gd name="T21" fmla="*/ 8 h 40"/>
                  <a:gd name="T22" fmla="*/ 16 w 48"/>
                  <a:gd name="T23" fmla="*/ 0 h 40"/>
                  <a:gd name="T24" fmla="*/ 24 w 48"/>
                  <a:gd name="T25" fmla="*/ 8 h 40"/>
                  <a:gd name="T26" fmla="*/ 16 w 48"/>
                  <a:gd name="T27" fmla="*/ 16 h 40"/>
                  <a:gd name="T28" fmla="*/ 8 w 48"/>
                  <a:gd name="T29" fmla="*/ 16 h 40"/>
                  <a:gd name="T30" fmla="*/ 16 w 48"/>
                  <a:gd name="T31" fmla="*/ 8 h 40"/>
                  <a:gd name="T32" fmla="*/ 24 w 48"/>
                  <a:gd name="T33" fmla="*/ 16 h 40"/>
                  <a:gd name="T34" fmla="*/ 24 w 48"/>
                  <a:gd name="T35" fmla="*/ 16 h 40"/>
                  <a:gd name="T36" fmla="*/ 24 w 48"/>
                  <a:gd name="T37" fmla="*/ 16 h 40"/>
                  <a:gd name="T38" fmla="*/ 16 w 48"/>
                  <a:gd name="T39" fmla="*/ 24 h 40"/>
                  <a:gd name="T40" fmla="*/ 8 w 48"/>
                  <a:gd name="T41" fmla="*/ 16 h 40"/>
                  <a:gd name="T42" fmla="*/ 0 w 48"/>
                  <a:gd name="T43" fmla="*/ 8 h 40"/>
                  <a:gd name="T44" fmla="*/ 8 w 48"/>
                  <a:gd name="T45" fmla="*/ 8 h 40"/>
                  <a:gd name="T46" fmla="*/ 16 w 48"/>
                  <a:gd name="T47" fmla="*/ 0 h 40"/>
                  <a:gd name="T48" fmla="*/ 16 w 48"/>
                  <a:gd name="T49" fmla="*/ 0 h 40"/>
                  <a:gd name="T50" fmla="*/ 16 w 48"/>
                  <a:gd name="T51" fmla="*/ 0 h 40"/>
                  <a:gd name="T52" fmla="*/ 32 w 48"/>
                  <a:gd name="T53" fmla="*/ 0 h 40"/>
                  <a:gd name="T54" fmla="*/ 48 w 48"/>
                  <a:gd name="T55" fmla="*/ 0 h 40"/>
                  <a:gd name="T56" fmla="*/ 40 w 48"/>
                  <a:gd name="T57" fmla="*/ 8 h 40"/>
                  <a:gd name="T58" fmla="*/ 32 w 48"/>
                  <a:gd name="T59" fmla="*/ 16 h 40"/>
                  <a:gd name="T60" fmla="*/ 24 w 48"/>
                  <a:gd name="T61" fmla="*/ 8 h 40"/>
                  <a:gd name="T62" fmla="*/ 32 w 48"/>
                  <a:gd name="T63" fmla="*/ 8 h 40"/>
                  <a:gd name="T64" fmla="*/ 24 w 48"/>
                  <a:gd name="T65" fmla="*/ 40 h 40"/>
                  <a:gd name="T66" fmla="*/ 24 w 48"/>
                  <a:gd name="T67" fmla="*/ 40 h 40"/>
                  <a:gd name="T68" fmla="*/ 16 w 48"/>
                  <a:gd name="T69" fmla="*/ 40 h 40"/>
                  <a:gd name="T70" fmla="*/ 16 w 48"/>
                  <a:gd name="T71" fmla="*/ 16 h 40"/>
                  <a:gd name="T72" fmla="*/ 24 w 48"/>
                  <a:gd name="T73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" h="40">
                    <a:moveTo>
                      <a:pt x="24" y="16"/>
                    </a:moveTo>
                    <a:lnTo>
                      <a:pt x="24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48" y="0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16" y="40"/>
                    </a:lnTo>
                    <a:lnTo>
                      <a:pt x="16" y="16"/>
                    </a:lnTo>
                    <a:lnTo>
                      <a:pt x="24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56" name="Rectangle 120"/>
              <p:cNvSpPr>
                <a:spLocks noChangeArrowheads="1"/>
              </p:cNvSpPr>
              <p:nvPr/>
            </p:nvSpPr>
            <p:spPr bwMode="auto">
              <a:xfrm>
                <a:off x="2867" y="3937"/>
                <a:ext cx="6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57" name="Rectangle 121"/>
              <p:cNvSpPr>
                <a:spLocks noChangeArrowheads="1"/>
              </p:cNvSpPr>
              <p:nvPr/>
            </p:nvSpPr>
            <p:spPr bwMode="auto">
              <a:xfrm>
                <a:off x="2867" y="3937"/>
                <a:ext cx="18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58" name="Freeform 122"/>
              <p:cNvSpPr>
                <a:spLocks/>
              </p:cNvSpPr>
              <p:nvPr/>
            </p:nvSpPr>
            <p:spPr bwMode="auto">
              <a:xfrm>
                <a:off x="2867" y="3937"/>
                <a:ext cx="23" cy="31"/>
              </a:xfrm>
              <a:custGeom>
                <a:avLst/>
                <a:gdLst>
                  <a:gd name="T0" fmla="*/ 24 w 32"/>
                  <a:gd name="T1" fmla="*/ 0 h 56"/>
                  <a:gd name="T2" fmla="*/ 24 w 32"/>
                  <a:gd name="T3" fmla="*/ 32 h 56"/>
                  <a:gd name="T4" fmla="*/ 24 w 32"/>
                  <a:gd name="T5" fmla="*/ 32 h 56"/>
                  <a:gd name="T6" fmla="*/ 24 w 32"/>
                  <a:gd name="T7" fmla="*/ 32 h 56"/>
                  <a:gd name="T8" fmla="*/ 16 w 32"/>
                  <a:gd name="T9" fmla="*/ 48 h 56"/>
                  <a:gd name="T10" fmla="*/ 8 w 32"/>
                  <a:gd name="T11" fmla="*/ 56 h 56"/>
                  <a:gd name="T12" fmla="*/ 8 w 32"/>
                  <a:gd name="T13" fmla="*/ 56 h 56"/>
                  <a:gd name="T14" fmla="*/ 0 w 32"/>
                  <a:gd name="T15" fmla="*/ 56 h 56"/>
                  <a:gd name="T16" fmla="*/ 0 w 32"/>
                  <a:gd name="T17" fmla="*/ 56 h 56"/>
                  <a:gd name="T18" fmla="*/ 0 w 32"/>
                  <a:gd name="T19" fmla="*/ 48 h 56"/>
                  <a:gd name="T20" fmla="*/ 8 w 32"/>
                  <a:gd name="T21" fmla="*/ 16 h 56"/>
                  <a:gd name="T22" fmla="*/ 8 w 32"/>
                  <a:gd name="T23" fmla="*/ 16 h 56"/>
                  <a:gd name="T24" fmla="*/ 8 w 32"/>
                  <a:gd name="T25" fmla="*/ 16 h 56"/>
                  <a:gd name="T26" fmla="*/ 16 w 32"/>
                  <a:gd name="T27" fmla="*/ 8 h 56"/>
                  <a:gd name="T28" fmla="*/ 16 w 32"/>
                  <a:gd name="T29" fmla="*/ 8 h 56"/>
                  <a:gd name="T30" fmla="*/ 32 w 32"/>
                  <a:gd name="T31" fmla="*/ 8 h 56"/>
                  <a:gd name="T32" fmla="*/ 24 w 32"/>
                  <a:gd name="T33" fmla="*/ 16 h 56"/>
                  <a:gd name="T34" fmla="*/ 16 w 32"/>
                  <a:gd name="T35" fmla="*/ 24 h 56"/>
                  <a:gd name="T36" fmla="*/ 8 w 32"/>
                  <a:gd name="T37" fmla="*/ 16 h 56"/>
                  <a:gd name="T38" fmla="*/ 16 w 32"/>
                  <a:gd name="T39" fmla="*/ 16 h 56"/>
                  <a:gd name="T40" fmla="*/ 8 w 32"/>
                  <a:gd name="T41" fmla="*/ 48 h 56"/>
                  <a:gd name="T42" fmla="*/ 0 w 32"/>
                  <a:gd name="T43" fmla="*/ 48 h 56"/>
                  <a:gd name="T44" fmla="*/ 0 w 32"/>
                  <a:gd name="T45" fmla="*/ 48 h 56"/>
                  <a:gd name="T46" fmla="*/ 8 w 32"/>
                  <a:gd name="T47" fmla="*/ 48 h 56"/>
                  <a:gd name="T48" fmla="*/ 8 w 32"/>
                  <a:gd name="T49" fmla="*/ 56 h 56"/>
                  <a:gd name="T50" fmla="*/ 8 w 32"/>
                  <a:gd name="T51" fmla="*/ 48 h 56"/>
                  <a:gd name="T52" fmla="*/ 16 w 32"/>
                  <a:gd name="T53" fmla="*/ 32 h 56"/>
                  <a:gd name="T54" fmla="*/ 24 w 32"/>
                  <a:gd name="T55" fmla="*/ 32 h 56"/>
                  <a:gd name="T56" fmla="*/ 16 w 32"/>
                  <a:gd name="T57" fmla="*/ 32 h 56"/>
                  <a:gd name="T58" fmla="*/ 16 w 32"/>
                  <a:gd name="T59" fmla="*/ 0 h 56"/>
                  <a:gd name="T60" fmla="*/ 24 w 32"/>
                  <a:gd name="T6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56">
                    <a:moveTo>
                      <a:pt x="24" y="0"/>
                    </a:move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8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16" y="32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16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59" name="Rectangle 123"/>
              <p:cNvSpPr>
                <a:spLocks noChangeArrowheads="1"/>
              </p:cNvSpPr>
              <p:nvPr/>
            </p:nvSpPr>
            <p:spPr bwMode="auto">
              <a:xfrm>
                <a:off x="2867" y="3941"/>
                <a:ext cx="12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60" name="Freeform 124"/>
              <p:cNvSpPr>
                <a:spLocks/>
              </p:cNvSpPr>
              <p:nvPr/>
            </p:nvSpPr>
            <p:spPr bwMode="auto">
              <a:xfrm>
                <a:off x="2416" y="3999"/>
                <a:ext cx="11" cy="9"/>
              </a:xfrm>
              <a:custGeom>
                <a:avLst/>
                <a:gdLst>
                  <a:gd name="T0" fmla="*/ 16 w 16"/>
                  <a:gd name="T1" fmla="*/ 8 h 16"/>
                  <a:gd name="T2" fmla="*/ 8 w 16"/>
                  <a:gd name="T3" fmla="*/ 16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8 w 16"/>
                  <a:gd name="T11" fmla="*/ 0 h 16"/>
                  <a:gd name="T12" fmla="*/ 16 w 16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16" y="8"/>
                    </a:move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61" name="Rectangle 125"/>
              <p:cNvSpPr>
                <a:spLocks noChangeArrowheads="1"/>
              </p:cNvSpPr>
              <p:nvPr/>
            </p:nvSpPr>
            <p:spPr bwMode="auto">
              <a:xfrm>
                <a:off x="2416" y="4003"/>
                <a:ext cx="5" cy="2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62" name="Freeform 126"/>
              <p:cNvSpPr>
                <a:spLocks/>
              </p:cNvSpPr>
              <p:nvPr/>
            </p:nvSpPr>
            <p:spPr bwMode="auto">
              <a:xfrm>
                <a:off x="2416" y="4026"/>
                <a:ext cx="283" cy="67"/>
              </a:xfrm>
              <a:custGeom>
                <a:avLst/>
                <a:gdLst>
                  <a:gd name="T0" fmla="*/ 0 w 400"/>
                  <a:gd name="T1" fmla="*/ 0 h 120"/>
                  <a:gd name="T2" fmla="*/ 8 w 400"/>
                  <a:gd name="T3" fmla="*/ 0 h 120"/>
                  <a:gd name="T4" fmla="*/ 8 w 400"/>
                  <a:gd name="T5" fmla="*/ 0 h 120"/>
                  <a:gd name="T6" fmla="*/ 8 w 400"/>
                  <a:gd name="T7" fmla="*/ 0 h 120"/>
                  <a:gd name="T8" fmla="*/ 400 w 400"/>
                  <a:gd name="T9" fmla="*/ 112 h 120"/>
                  <a:gd name="T10" fmla="*/ 400 w 400"/>
                  <a:gd name="T11" fmla="*/ 120 h 120"/>
                  <a:gd name="T12" fmla="*/ 400 w 400"/>
                  <a:gd name="T13" fmla="*/ 120 h 120"/>
                  <a:gd name="T14" fmla="*/ 400 w 400"/>
                  <a:gd name="T15" fmla="*/ 120 h 120"/>
                  <a:gd name="T16" fmla="*/ 8 w 400"/>
                  <a:gd name="T17" fmla="*/ 8 h 120"/>
                  <a:gd name="T18" fmla="*/ 8 w 400"/>
                  <a:gd name="T19" fmla="*/ 0 h 120"/>
                  <a:gd name="T20" fmla="*/ 8 w 400"/>
                  <a:gd name="T21" fmla="*/ 8 h 120"/>
                  <a:gd name="T22" fmla="*/ 0 w 400"/>
                  <a:gd name="T23" fmla="*/ 8 h 120"/>
                  <a:gd name="T24" fmla="*/ 0 w 400"/>
                  <a:gd name="T2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0" h="120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00" y="112"/>
                    </a:lnTo>
                    <a:lnTo>
                      <a:pt x="400" y="120"/>
                    </a:lnTo>
                    <a:lnTo>
                      <a:pt x="400" y="120"/>
                    </a:lnTo>
                    <a:lnTo>
                      <a:pt x="400" y="120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63" name="Rectangle 127"/>
              <p:cNvSpPr>
                <a:spLocks noChangeArrowheads="1"/>
              </p:cNvSpPr>
              <p:nvPr/>
            </p:nvSpPr>
            <p:spPr bwMode="auto">
              <a:xfrm>
                <a:off x="2699" y="4089"/>
                <a:ext cx="10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64" name="Freeform 128"/>
              <p:cNvSpPr>
                <a:spLocks/>
              </p:cNvSpPr>
              <p:nvPr/>
            </p:nvSpPr>
            <p:spPr bwMode="auto">
              <a:xfrm>
                <a:off x="2421" y="3999"/>
                <a:ext cx="294" cy="90"/>
              </a:xfrm>
              <a:custGeom>
                <a:avLst/>
                <a:gdLst>
                  <a:gd name="T0" fmla="*/ 400 w 416"/>
                  <a:gd name="T1" fmla="*/ 160 h 160"/>
                  <a:gd name="T2" fmla="*/ 400 w 416"/>
                  <a:gd name="T3" fmla="*/ 120 h 160"/>
                  <a:gd name="T4" fmla="*/ 400 w 416"/>
                  <a:gd name="T5" fmla="*/ 120 h 160"/>
                  <a:gd name="T6" fmla="*/ 400 w 416"/>
                  <a:gd name="T7" fmla="*/ 120 h 160"/>
                  <a:gd name="T8" fmla="*/ 408 w 416"/>
                  <a:gd name="T9" fmla="*/ 112 h 160"/>
                  <a:gd name="T10" fmla="*/ 408 w 416"/>
                  <a:gd name="T11" fmla="*/ 112 h 160"/>
                  <a:gd name="T12" fmla="*/ 408 w 416"/>
                  <a:gd name="T13" fmla="*/ 120 h 160"/>
                  <a:gd name="T14" fmla="*/ 0 w 416"/>
                  <a:gd name="T15" fmla="*/ 8 h 160"/>
                  <a:gd name="T16" fmla="*/ 0 w 416"/>
                  <a:gd name="T17" fmla="*/ 0 h 160"/>
                  <a:gd name="T18" fmla="*/ 0 w 416"/>
                  <a:gd name="T19" fmla="*/ 0 h 160"/>
                  <a:gd name="T20" fmla="*/ 0 w 416"/>
                  <a:gd name="T21" fmla="*/ 0 h 160"/>
                  <a:gd name="T22" fmla="*/ 408 w 416"/>
                  <a:gd name="T23" fmla="*/ 112 h 160"/>
                  <a:gd name="T24" fmla="*/ 408 w 416"/>
                  <a:gd name="T25" fmla="*/ 112 h 160"/>
                  <a:gd name="T26" fmla="*/ 416 w 416"/>
                  <a:gd name="T27" fmla="*/ 120 h 160"/>
                  <a:gd name="T28" fmla="*/ 408 w 416"/>
                  <a:gd name="T29" fmla="*/ 128 h 160"/>
                  <a:gd name="T30" fmla="*/ 400 w 416"/>
                  <a:gd name="T31" fmla="*/ 120 h 160"/>
                  <a:gd name="T32" fmla="*/ 408 w 416"/>
                  <a:gd name="T33" fmla="*/ 120 h 160"/>
                  <a:gd name="T34" fmla="*/ 408 w 416"/>
                  <a:gd name="T35" fmla="*/ 160 h 160"/>
                  <a:gd name="T36" fmla="*/ 400 w 416"/>
                  <a:gd name="T3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6" h="160">
                    <a:moveTo>
                      <a:pt x="400" y="160"/>
                    </a:moveTo>
                    <a:lnTo>
                      <a:pt x="400" y="120"/>
                    </a:lnTo>
                    <a:lnTo>
                      <a:pt x="400" y="120"/>
                    </a:lnTo>
                    <a:lnTo>
                      <a:pt x="400" y="120"/>
                    </a:lnTo>
                    <a:lnTo>
                      <a:pt x="408" y="112"/>
                    </a:lnTo>
                    <a:lnTo>
                      <a:pt x="408" y="112"/>
                    </a:lnTo>
                    <a:lnTo>
                      <a:pt x="408" y="12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08" y="112"/>
                    </a:lnTo>
                    <a:lnTo>
                      <a:pt x="408" y="112"/>
                    </a:lnTo>
                    <a:lnTo>
                      <a:pt x="416" y="120"/>
                    </a:lnTo>
                    <a:lnTo>
                      <a:pt x="408" y="128"/>
                    </a:lnTo>
                    <a:lnTo>
                      <a:pt x="400" y="120"/>
                    </a:lnTo>
                    <a:lnTo>
                      <a:pt x="408" y="120"/>
                    </a:lnTo>
                    <a:lnTo>
                      <a:pt x="408" y="160"/>
                    </a:lnTo>
                    <a:lnTo>
                      <a:pt x="400" y="16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65" name="Freeform 129"/>
              <p:cNvSpPr>
                <a:spLocks/>
              </p:cNvSpPr>
              <p:nvPr/>
            </p:nvSpPr>
            <p:spPr bwMode="auto">
              <a:xfrm>
                <a:off x="2709" y="3964"/>
                <a:ext cx="148" cy="102"/>
              </a:xfrm>
              <a:custGeom>
                <a:avLst/>
                <a:gdLst>
                  <a:gd name="T0" fmla="*/ 0 w 208"/>
                  <a:gd name="T1" fmla="*/ 176 h 184"/>
                  <a:gd name="T2" fmla="*/ 200 w 208"/>
                  <a:gd name="T3" fmla="*/ 8 h 184"/>
                  <a:gd name="T4" fmla="*/ 208 w 208"/>
                  <a:gd name="T5" fmla="*/ 0 h 184"/>
                  <a:gd name="T6" fmla="*/ 208 w 208"/>
                  <a:gd name="T7" fmla="*/ 8 h 184"/>
                  <a:gd name="T8" fmla="*/ 208 w 208"/>
                  <a:gd name="T9" fmla="*/ 40 h 184"/>
                  <a:gd name="T10" fmla="*/ 208 w 208"/>
                  <a:gd name="T11" fmla="*/ 48 h 184"/>
                  <a:gd name="T12" fmla="*/ 208 w 208"/>
                  <a:gd name="T13" fmla="*/ 48 h 184"/>
                  <a:gd name="T14" fmla="*/ 168 w 208"/>
                  <a:gd name="T15" fmla="*/ 80 h 184"/>
                  <a:gd name="T16" fmla="*/ 160 w 208"/>
                  <a:gd name="T17" fmla="*/ 72 h 184"/>
                  <a:gd name="T18" fmla="*/ 168 w 208"/>
                  <a:gd name="T19" fmla="*/ 80 h 184"/>
                  <a:gd name="T20" fmla="*/ 152 w 208"/>
                  <a:gd name="T21" fmla="*/ 96 h 184"/>
                  <a:gd name="T22" fmla="*/ 152 w 208"/>
                  <a:gd name="T23" fmla="*/ 96 h 184"/>
                  <a:gd name="T24" fmla="*/ 144 w 208"/>
                  <a:gd name="T25" fmla="*/ 96 h 184"/>
                  <a:gd name="T26" fmla="*/ 144 w 208"/>
                  <a:gd name="T27" fmla="*/ 88 h 184"/>
                  <a:gd name="T28" fmla="*/ 160 w 208"/>
                  <a:gd name="T29" fmla="*/ 72 h 184"/>
                  <a:gd name="T30" fmla="*/ 160 w 208"/>
                  <a:gd name="T31" fmla="*/ 72 h 184"/>
                  <a:gd name="T32" fmla="*/ 160 w 208"/>
                  <a:gd name="T33" fmla="*/ 72 h 184"/>
                  <a:gd name="T34" fmla="*/ 200 w 208"/>
                  <a:gd name="T35" fmla="*/ 40 h 184"/>
                  <a:gd name="T36" fmla="*/ 208 w 208"/>
                  <a:gd name="T37" fmla="*/ 48 h 184"/>
                  <a:gd name="T38" fmla="*/ 200 w 208"/>
                  <a:gd name="T39" fmla="*/ 40 h 184"/>
                  <a:gd name="T40" fmla="*/ 200 w 208"/>
                  <a:gd name="T41" fmla="*/ 8 h 184"/>
                  <a:gd name="T42" fmla="*/ 208 w 208"/>
                  <a:gd name="T43" fmla="*/ 8 h 184"/>
                  <a:gd name="T44" fmla="*/ 208 w 208"/>
                  <a:gd name="T45" fmla="*/ 16 h 184"/>
                  <a:gd name="T46" fmla="*/ 8 w 208"/>
                  <a:gd name="T47" fmla="*/ 184 h 184"/>
                  <a:gd name="T48" fmla="*/ 0 w 208"/>
                  <a:gd name="T49" fmla="*/ 17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8" h="184">
                    <a:moveTo>
                      <a:pt x="0" y="176"/>
                    </a:moveTo>
                    <a:lnTo>
                      <a:pt x="200" y="8"/>
                    </a:lnTo>
                    <a:lnTo>
                      <a:pt x="208" y="0"/>
                    </a:lnTo>
                    <a:lnTo>
                      <a:pt x="208" y="8"/>
                    </a:lnTo>
                    <a:lnTo>
                      <a:pt x="208" y="40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168" y="80"/>
                    </a:lnTo>
                    <a:lnTo>
                      <a:pt x="160" y="72"/>
                    </a:lnTo>
                    <a:lnTo>
                      <a:pt x="168" y="80"/>
                    </a:lnTo>
                    <a:lnTo>
                      <a:pt x="152" y="96"/>
                    </a:lnTo>
                    <a:lnTo>
                      <a:pt x="152" y="96"/>
                    </a:lnTo>
                    <a:lnTo>
                      <a:pt x="144" y="96"/>
                    </a:lnTo>
                    <a:lnTo>
                      <a:pt x="144" y="88"/>
                    </a:lnTo>
                    <a:lnTo>
                      <a:pt x="160" y="72"/>
                    </a:lnTo>
                    <a:lnTo>
                      <a:pt x="160" y="72"/>
                    </a:lnTo>
                    <a:lnTo>
                      <a:pt x="160" y="72"/>
                    </a:lnTo>
                    <a:lnTo>
                      <a:pt x="200" y="40"/>
                    </a:lnTo>
                    <a:lnTo>
                      <a:pt x="208" y="48"/>
                    </a:lnTo>
                    <a:lnTo>
                      <a:pt x="200" y="40"/>
                    </a:lnTo>
                    <a:lnTo>
                      <a:pt x="200" y="8"/>
                    </a:lnTo>
                    <a:lnTo>
                      <a:pt x="208" y="8"/>
                    </a:lnTo>
                    <a:lnTo>
                      <a:pt x="208" y="16"/>
                    </a:lnTo>
                    <a:lnTo>
                      <a:pt x="8" y="184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66" name="Rectangle 130"/>
              <p:cNvSpPr>
                <a:spLocks noChangeArrowheads="1"/>
              </p:cNvSpPr>
              <p:nvPr/>
            </p:nvSpPr>
            <p:spPr bwMode="auto">
              <a:xfrm>
                <a:off x="2805" y="4012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67" name="Freeform 131"/>
              <p:cNvSpPr>
                <a:spLocks/>
              </p:cNvSpPr>
              <p:nvPr/>
            </p:nvSpPr>
            <p:spPr bwMode="auto">
              <a:xfrm>
                <a:off x="2704" y="4012"/>
                <a:ext cx="107" cy="86"/>
              </a:xfrm>
              <a:custGeom>
                <a:avLst/>
                <a:gdLst>
                  <a:gd name="T0" fmla="*/ 152 w 152"/>
                  <a:gd name="T1" fmla="*/ 0 h 152"/>
                  <a:gd name="T2" fmla="*/ 152 w 152"/>
                  <a:gd name="T3" fmla="*/ 8 h 152"/>
                  <a:gd name="T4" fmla="*/ 152 w 152"/>
                  <a:gd name="T5" fmla="*/ 16 h 152"/>
                  <a:gd name="T6" fmla="*/ 152 w 152"/>
                  <a:gd name="T7" fmla="*/ 16 h 152"/>
                  <a:gd name="T8" fmla="*/ 144 w 152"/>
                  <a:gd name="T9" fmla="*/ 24 h 152"/>
                  <a:gd name="T10" fmla="*/ 144 w 152"/>
                  <a:gd name="T11" fmla="*/ 24 h 152"/>
                  <a:gd name="T12" fmla="*/ 144 w 152"/>
                  <a:gd name="T13" fmla="*/ 24 h 152"/>
                  <a:gd name="T14" fmla="*/ 8 w 152"/>
                  <a:gd name="T15" fmla="*/ 144 h 152"/>
                  <a:gd name="T16" fmla="*/ 0 w 152"/>
                  <a:gd name="T17" fmla="*/ 152 h 152"/>
                  <a:gd name="T18" fmla="*/ 0 w 152"/>
                  <a:gd name="T19" fmla="*/ 136 h 152"/>
                  <a:gd name="T20" fmla="*/ 0 w 152"/>
                  <a:gd name="T21" fmla="*/ 136 h 152"/>
                  <a:gd name="T22" fmla="*/ 136 w 152"/>
                  <a:gd name="T23" fmla="*/ 16 h 152"/>
                  <a:gd name="T24" fmla="*/ 144 w 152"/>
                  <a:gd name="T25" fmla="*/ 24 h 152"/>
                  <a:gd name="T26" fmla="*/ 136 w 152"/>
                  <a:gd name="T27" fmla="*/ 16 h 152"/>
                  <a:gd name="T28" fmla="*/ 144 w 152"/>
                  <a:gd name="T29" fmla="*/ 8 h 152"/>
                  <a:gd name="T30" fmla="*/ 152 w 152"/>
                  <a:gd name="T31" fmla="*/ 16 h 152"/>
                  <a:gd name="T32" fmla="*/ 144 w 152"/>
                  <a:gd name="T33" fmla="*/ 8 h 152"/>
                  <a:gd name="T34" fmla="*/ 144 w 152"/>
                  <a:gd name="T35" fmla="*/ 0 h 152"/>
                  <a:gd name="T36" fmla="*/ 152 w 152"/>
                  <a:gd name="T3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2" h="152">
                    <a:moveTo>
                      <a:pt x="152" y="0"/>
                    </a:moveTo>
                    <a:lnTo>
                      <a:pt x="152" y="8"/>
                    </a:lnTo>
                    <a:lnTo>
                      <a:pt x="152" y="16"/>
                    </a:lnTo>
                    <a:lnTo>
                      <a:pt x="152" y="16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8" y="144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136" y="16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44" y="8"/>
                    </a:lnTo>
                    <a:lnTo>
                      <a:pt x="152" y="16"/>
                    </a:lnTo>
                    <a:lnTo>
                      <a:pt x="144" y="8"/>
                    </a:lnTo>
                    <a:lnTo>
                      <a:pt x="144" y="0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68" name="Rectangle 132"/>
              <p:cNvSpPr>
                <a:spLocks noChangeArrowheads="1"/>
              </p:cNvSpPr>
              <p:nvPr/>
            </p:nvSpPr>
            <p:spPr bwMode="auto">
              <a:xfrm>
                <a:off x="2704" y="4062"/>
                <a:ext cx="5" cy="2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69" name="Freeform 133"/>
              <p:cNvSpPr>
                <a:spLocks/>
              </p:cNvSpPr>
              <p:nvPr/>
            </p:nvSpPr>
            <p:spPr bwMode="auto">
              <a:xfrm>
                <a:off x="2704" y="4062"/>
                <a:ext cx="11" cy="4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16 w 16"/>
                  <a:gd name="T7" fmla="*/ 8 h 8"/>
                  <a:gd name="T8" fmla="*/ 8 w 16"/>
                  <a:gd name="T9" fmla="*/ 8 h 8"/>
                  <a:gd name="T10" fmla="*/ 0 w 16"/>
                  <a:gd name="T11" fmla="*/ 8 h 8"/>
                  <a:gd name="T12" fmla="*/ 0 w 1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70" name="Freeform 134"/>
              <p:cNvSpPr>
                <a:spLocks/>
              </p:cNvSpPr>
              <p:nvPr/>
            </p:nvSpPr>
            <p:spPr bwMode="auto">
              <a:xfrm>
                <a:off x="2489" y="3923"/>
                <a:ext cx="368" cy="99"/>
              </a:xfrm>
              <a:custGeom>
                <a:avLst/>
                <a:gdLst>
                  <a:gd name="T0" fmla="*/ 0 w 520"/>
                  <a:gd name="T1" fmla="*/ 72 h 176"/>
                  <a:gd name="T2" fmla="*/ 392 w 520"/>
                  <a:gd name="T3" fmla="*/ 168 h 176"/>
                  <a:gd name="T4" fmla="*/ 400 w 520"/>
                  <a:gd name="T5" fmla="*/ 176 h 176"/>
                  <a:gd name="T6" fmla="*/ 392 w 520"/>
                  <a:gd name="T7" fmla="*/ 168 h 176"/>
                  <a:gd name="T8" fmla="*/ 512 w 520"/>
                  <a:gd name="T9" fmla="*/ 64 h 176"/>
                  <a:gd name="T10" fmla="*/ 512 w 520"/>
                  <a:gd name="T11" fmla="*/ 64 h 176"/>
                  <a:gd name="T12" fmla="*/ 512 w 520"/>
                  <a:gd name="T13" fmla="*/ 72 h 176"/>
                  <a:gd name="T14" fmla="*/ 144 w 520"/>
                  <a:gd name="T15" fmla="*/ 8 h 176"/>
                  <a:gd name="T16" fmla="*/ 144 w 520"/>
                  <a:gd name="T17" fmla="*/ 0 h 176"/>
                  <a:gd name="T18" fmla="*/ 144 w 520"/>
                  <a:gd name="T19" fmla="*/ 0 h 176"/>
                  <a:gd name="T20" fmla="*/ 144 w 520"/>
                  <a:gd name="T21" fmla="*/ 0 h 176"/>
                  <a:gd name="T22" fmla="*/ 512 w 520"/>
                  <a:gd name="T23" fmla="*/ 64 h 176"/>
                  <a:gd name="T24" fmla="*/ 512 w 520"/>
                  <a:gd name="T25" fmla="*/ 64 h 176"/>
                  <a:gd name="T26" fmla="*/ 520 w 520"/>
                  <a:gd name="T27" fmla="*/ 72 h 176"/>
                  <a:gd name="T28" fmla="*/ 400 w 520"/>
                  <a:gd name="T29" fmla="*/ 176 h 176"/>
                  <a:gd name="T30" fmla="*/ 400 w 520"/>
                  <a:gd name="T31" fmla="*/ 176 h 176"/>
                  <a:gd name="T32" fmla="*/ 392 w 520"/>
                  <a:gd name="T33" fmla="*/ 176 h 176"/>
                  <a:gd name="T34" fmla="*/ 0 w 520"/>
                  <a:gd name="T35" fmla="*/ 80 h 176"/>
                  <a:gd name="T36" fmla="*/ 0 w 520"/>
                  <a:gd name="T37" fmla="*/ 7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0" h="176">
                    <a:moveTo>
                      <a:pt x="0" y="72"/>
                    </a:moveTo>
                    <a:lnTo>
                      <a:pt x="392" y="168"/>
                    </a:lnTo>
                    <a:lnTo>
                      <a:pt x="400" y="176"/>
                    </a:lnTo>
                    <a:lnTo>
                      <a:pt x="392" y="168"/>
                    </a:lnTo>
                    <a:lnTo>
                      <a:pt x="512" y="64"/>
                    </a:lnTo>
                    <a:lnTo>
                      <a:pt x="512" y="64"/>
                    </a:lnTo>
                    <a:lnTo>
                      <a:pt x="512" y="72"/>
                    </a:lnTo>
                    <a:lnTo>
                      <a:pt x="144" y="8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512" y="64"/>
                    </a:lnTo>
                    <a:lnTo>
                      <a:pt x="512" y="64"/>
                    </a:lnTo>
                    <a:lnTo>
                      <a:pt x="520" y="72"/>
                    </a:lnTo>
                    <a:lnTo>
                      <a:pt x="400" y="176"/>
                    </a:lnTo>
                    <a:lnTo>
                      <a:pt x="400" y="176"/>
                    </a:lnTo>
                    <a:lnTo>
                      <a:pt x="392" y="176"/>
                    </a:lnTo>
                    <a:lnTo>
                      <a:pt x="0" y="8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71" name="Freeform 135"/>
              <p:cNvSpPr>
                <a:spLocks/>
              </p:cNvSpPr>
              <p:nvPr/>
            </p:nvSpPr>
            <p:spPr bwMode="auto">
              <a:xfrm>
                <a:off x="2489" y="3923"/>
                <a:ext cx="102" cy="45"/>
              </a:xfrm>
              <a:custGeom>
                <a:avLst/>
                <a:gdLst>
                  <a:gd name="T0" fmla="*/ 144 w 144"/>
                  <a:gd name="T1" fmla="*/ 8 h 80"/>
                  <a:gd name="T2" fmla="*/ 0 w 144"/>
                  <a:gd name="T3" fmla="*/ 80 h 80"/>
                  <a:gd name="T4" fmla="*/ 0 w 144"/>
                  <a:gd name="T5" fmla="*/ 80 h 80"/>
                  <a:gd name="T6" fmla="*/ 0 w 144"/>
                  <a:gd name="T7" fmla="*/ 80 h 80"/>
                  <a:gd name="T8" fmla="*/ 0 w 144"/>
                  <a:gd name="T9" fmla="*/ 72 h 80"/>
                  <a:gd name="T10" fmla="*/ 144 w 144"/>
                  <a:gd name="T11" fmla="*/ 0 h 80"/>
                  <a:gd name="T12" fmla="*/ 144 w 144"/>
                  <a:gd name="T13" fmla="*/ 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80">
                    <a:moveTo>
                      <a:pt x="144" y="8"/>
                    </a:move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72"/>
                    </a:lnTo>
                    <a:lnTo>
                      <a:pt x="144" y="0"/>
                    </a:lnTo>
                    <a:lnTo>
                      <a:pt x="14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72" name="Freeform 136"/>
              <p:cNvSpPr>
                <a:spLocks/>
              </p:cNvSpPr>
              <p:nvPr/>
            </p:nvSpPr>
            <p:spPr bwMode="auto">
              <a:xfrm>
                <a:off x="2478" y="3955"/>
                <a:ext cx="379" cy="76"/>
              </a:xfrm>
              <a:custGeom>
                <a:avLst/>
                <a:gdLst>
                  <a:gd name="T0" fmla="*/ 136 w 536"/>
                  <a:gd name="T1" fmla="*/ 48 h 136"/>
                  <a:gd name="T2" fmla="*/ 136 w 536"/>
                  <a:gd name="T3" fmla="*/ 48 h 136"/>
                  <a:gd name="T4" fmla="*/ 176 w 536"/>
                  <a:gd name="T5" fmla="*/ 48 h 136"/>
                  <a:gd name="T6" fmla="*/ 224 w 536"/>
                  <a:gd name="T7" fmla="*/ 64 h 136"/>
                  <a:gd name="T8" fmla="*/ 224 w 536"/>
                  <a:gd name="T9" fmla="*/ 64 h 136"/>
                  <a:gd name="T10" fmla="*/ 240 w 536"/>
                  <a:gd name="T11" fmla="*/ 80 h 136"/>
                  <a:gd name="T12" fmla="*/ 248 w 536"/>
                  <a:gd name="T13" fmla="*/ 72 h 136"/>
                  <a:gd name="T14" fmla="*/ 248 w 536"/>
                  <a:gd name="T15" fmla="*/ 72 h 136"/>
                  <a:gd name="T16" fmla="*/ 416 w 536"/>
                  <a:gd name="T17" fmla="*/ 120 h 136"/>
                  <a:gd name="T18" fmla="*/ 528 w 536"/>
                  <a:gd name="T19" fmla="*/ 8 h 136"/>
                  <a:gd name="T20" fmla="*/ 536 w 536"/>
                  <a:gd name="T21" fmla="*/ 8 h 136"/>
                  <a:gd name="T22" fmla="*/ 536 w 536"/>
                  <a:gd name="T23" fmla="*/ 32 h 136"/>
                  <a:gd name="T24" fmla="*/ 408 w 536"/>
                  <a:gd name="T25" fmla="*/ 136 h 136"/>
                  <a:gd name="T26" fmla="*/ 400 w 536"/>
                  <a:gd name="T27" fmla="*/ 136 h 136"/>
                  <a:gd name="T28" fmla="*/ 0 w 536"/>
                  <a:gd name="T29" fmla="*/ 40 h 136"/>
                  <a:gd name="T30" fmla="*/ 16 w 536"/>
                  <a:gd name="T31" fmla="*/ 16 h 136"/>
                  <a:gd name="T32" fmla="*/ 16 w 536"/>
                  <a:gd name="T33" fmla="*/ 16 h 136"/>
                  <a:gd name="T34" fmla="*/ 16 w 536"/>
                  <a:gd name="T35" fmla="*/ 32 h 136"/>
                  <a:gd name="T36" fmla="*/ 8 w 536"/>
                  <a:gd name="T37" fmla="*/ 32 h 136"/>
                  <a:gd name="T38" fmla="*/ 400 w 536"/>
                  <a:gd name="T39" fmla="*/ 136 h 136"/>
                  <a:gd name="T40" fmla="*/ 528 w 536"/>
                  <a:gd name="T41" fmla="*/ 24 h 136"/>
                  <a:gd name="T42" fmla="*/ 528 w 536"/>
                  <a:gd name="T43" fmla="*/ 24 h 136"/>
                  <a:gd name="T44" fmla="*/ 536 w 536"/>
                  <a:gd name="T45" fmla="*/ 8 h 136"/>
                  <a:gd name="T46" fmla="*/ 416 w 536"/>
                  <a:gd name="T47" fmla="*/ 120 h 136"/>
                  <a:gd name="T48" fmla="*/ 408 w 536"/>
                  <a:gd name="T49" fmla="*/ 120 h 136"/>
                  <a:gd name="T50" fmla="*/ 248 w 536"/>
                  <a:gd name="T51" fmla="*/ 72 h 136"/>
                  <a:gd name="T52" fmla="*/ 240 w 536"/>
                  <a:gd name="T53" fmla="*/ 80 h 136"/>
                  <a:gd name="T54" fmla="*/ 240 w 536"/>
                  <a:gd name="T55" fmla="*/ 80 h 136"/>
                  <a:gd name="T56" fmla="*/ 224 w 536"/>
                  <a:gd name="T57" fmla="*/ 64 h 136"/>
                  <a:gd name="T58" fmla="*/ 176 w 536"/>
                  <a:gd name="T59" fmla="*/ 56 h 136"/>
                  <a:gd name="T60" fmla="*/ 176 w 536"/>
                  <a:gd name="T61" fmla="*/ 56 h 136"/>
                  <a:gd name="T62" fmla="*/ 136 w 536"/>
                  <a:gd name="T63" fmla="*/ 56 h 136"/>
                  <a:gd name="T64" fmla="*/ 16 w 536"/>
                  <a:gd name="T65" fmla="*/ 2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36" h="136">
                    <a:moveTo>
                      <a:pt x="16" y="16"/>
                    </a:moveTo>
                    <a:lnTo>
                      <a:pt x="136" y="48"/>
                    </a:lnTo>
                    <a:lnTo>
                      <a:pt x="136" y="56"/>
                    </a:lnTo>
                    <a:lnTo>
                      <a:pt x="136" y="48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40" y="72"/>
                    </a:lnTo>
                    <a:lnTo>
                      <a:pt x="240" y="80"/>
                    </a:lnTo>
                    <a:lnTo>
                      <a:pt x="240" y="72"/>
                    </a:lnTo>
                    <a:lnTo>
                      <a:pt x="248" y="72"/>
                    </a:lnTo>
                    <a:lnTo>
                      <a:pt x="248" y="72"/>
                    </a:lnTo>
                    <a:lnTo>
                      <a:pt x="248" y="72"/>
                    </a:lnTo>
                    <a:lnTo>
                      <a:pt x="408" y="112"/>
                    </a:lnTo>
                    <a:lnTo>
                      <a:pt x="416" y="120"/>
                    </a:lnTo>
                    <a:lnTo>
                      <a:pt x="408" y="112"/>
                    </a:lnTo>
                    <a:lnTo>
                      <a:pt x="528" y="8"/>
                    </a:lnTo>
                    <a:lnTo>
                      <a:pt x="536" y="0"/>
                    </a:lnTo>
                    <a:lnTo>
                      <a:pt x="536" y="8"/>
                    </a:lnTo>
                    <a:lnTo>
                      <a:pt x="536" y="24"/>
                    </a:lnTo>
                    <a:lnTo>
                      <a:pt x="536" y="32"/>
                    </a:lnTo>
                    <a:lnTo>
                      <a:pt x="536" y="32"/>
                    </a:lnTo>
                    <a:lnTo>
                      <a:pt x="408" y="136"/>
                    </a:lnTo>
                    <a:lnTo>
                      <a:pt x="400" y="136"/>
                    </a:lnTo>
                    <a:lnTo>
                      <a:pt x="400" y="136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8" y="32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400" y="128"/>
                    </a:lnTo>
                    <a:lnTo>
                      <a:pt x="400" y="136"/>
                    </a:lnTo>
                    <a:lnTo>
                      <a:pt x="400" y="128"/>
                    </a:lnTo>
                    <a:lnTo>
                      <a:pt x="528" y="24"/>
                    </a:lnTo>
                    <a:lnTo>
                      <a:pt x="536" y="32"/>
                    </a:lnTo>
                    <a:lnTo>
                      <a:pt x="528" y="24"/>
                    </a:lnTo>
                    <a:lnTo>
                      <a:pt x="528" y="8"/>
                    </a:lnTo>
                    <a:lnTo>
                      <a:pt x="536" y="8"/>
                    </a:lnTo>
                    <a:lnTo>
                      <a:pt x="536" y="16"/>
                    </a:lnTo>
                    <a:lnTo>
                      <a:pt x="416" y="120"/>
                    </a:lnTo>
                    <a:lnTo>
                      <a:pt x="416" y="120"/>
                    </a:lnTo>
                    <a:lnTo>
                      <a:pt x="408" y="120"/>
                    </a:lnTo>
                    <a:lnTo>
                      <a:pt x="248" y="80"/>
                    </a:lnTo>
                    <a:lnTo>
                      <a:pt x="248" y="72"/>
                    </a:lnTo>
                    <a:lnTo>
                      <a:pt x="248" y="80"/>
                    </a:lnTo>
                    <a:lnTo>
                      <a:pt x="240" y="80"/>
                    </a:lnTo>
                    <a:lnTo>
                      <a:pt x="240" y="80"/>
                    </a:lnTo>
                    <a:lnTo>
                      <a:pt x="240" y="80"/>
                    </a:lnTo>
                    <a:lnTo>
                      <a:pt x="224" y="72"/>
                    </a:lnTo>
                    <a:lnTo>
                      <a:pt x="224" y="64"/>
                    </a:lnTo>
                    <a:lnTo>
                      <a:pt x="224" y="72"/>
                    </a:lnTo>
                    <a:lnTo>
                      <a:pt x="176" y="56"/>
                    </a:lnTo>
                    <a:lnTo>
                      <a:pt x="176" y="48"/>
                    </a:lnTo>
                    <a:lnTo>
                      <a:pt x="176" y="56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6" y="24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73" name="Freeform 137"/>
              <p:cNvSpPr>
                <a:spLocks/>
              </p:cNvSpPr>
              <p:nvPr/>
            </p:nvSpPr>
            <p:spPr bwMode="auto">
              <a:xfrm>
                <a:off x="2529" y="3990"/>
                <a:ext cx="124" cy="27"/>
              </a:xfrm>
              <a:custGeom>
                <a:avLst/>
                <a:gdLst>
                  <a:gd name="T0" fmla="*/ 56 w 176"/>
                  <a:gd name="T1" fmla="*/ 8 h 48"/>
                  <a:gd name="T2" fmla="*/ 56 w 176"/>
                  <a:gd name="T3" fmla="*/ 8 h 48"/>
                  <a:gd name="T4" fmla="*/ 48 w 176"/>
                  <a:gd name="T5" fmla="*/ 16 h 48"/>
                  <a:gd name="T6" fmla="*/ 48 w 176"/>
                  <a:gd name="T7" fmla="*/ 8 h 48"/>
                  <a:gd name="T8" fmla="*/ 160 w 176"/>
                  <a:gd name="T9" fmla="*/ 40 h 48"/>
                  <a:gd name="T10" fmla="*/ 168 w 176"/>
                  <a:gd name="T11" fmla="*/ 40 h 48"/>
                  <a:gd name="T12" fmla="*/ 160 w 176"/>
                  <a:gd name="T13" fmla="*/ 40 h 48"/>
                  <a:gd name="T14" fmla="*/ 168 w 176"/>
                  <a:gd name="T15" fmla="*/ 24 h 48"/>
                  <a:gd name="T16" fmla="*/ 176 w 176"/>
                  <a:gd name="T17" fmla="*/ 24 h 48"/>
                  <a:gd name="T18" fmla="*/ 168 w 176"/>
                  <a:gd name="T19" fmla="*/ 24 h 48"/>
                  <a:gd name="T20" fmla="*/ 168 w 176"/>
                  <a:gd name="T21" fmla="*/ 16 h 48"/>
                  <a:gd name="T22" fmla="*/ 168 w 176"/>
                  <a:gd name="T23" fmla="*/ 16 h 48"/>
                  <a:gd name="T24" fmla="*/ 168 w 176"/>
                  <a:gd name="T25" fmla="*/ 24 h 48"/>
                  <a:gd name="T26" fmla="*/ 144 w 176"/>
                  <a:gd name="T27" fmla="*/ 16 h 48"/>
                  <a:gd name="T28" fmla="*/ 144 w 176"/>
                  <a:gd name="T29" fmla="*/ 8 h 48"/>
                  <a:gd name="T30" fmla="*/ 144 w 176"/>
                  <a:gd name="T31" fmla="*/ 16 h 48"/>
                  <a:gd name="T32" fmla="*/ 96 w 176"/>
                  <a:gd name="T33" fmla="*/ 8 h 48"/>
                  <a:gd name="T34" fmla="*/ 96 w 176"/>
                  <a:gd name="T35" fmla="*/ 0 h 48"/>
                  <a:gd name="T36" fmla="*/ 96 w 176"/>
                  <a:gd name="T37" fmla="*/ 8 h 48"/>
                  <a:gd name="T38" fmla="*/ 48 w 176"/>
                  <a:gd name="T39" fmla="*/ 16 h 48"/>
                  <a:gd name="T40" fmla="*/ 48 w 176"/>
                  <a:gd name="T41" fmla="*/ 8 h 48"/>
                  <a:gd name="T42" fmla="*/ 0 w 176"/>
                  <a:gd name="T43" fmla="*/ 16 h 48"/>
                  <a:gd name="T44" fmla="*/ 48 w 176"/>
                  <a:gd name="T45" fmla="*/ 8 h 48"/>
                  <a:gd name="T46" fmla="*/ 96 w 176"/>
                  <a:gd name="T47" fmla="*/ 0 h 48"/>
                  <a:gd name="T48" fmla="*/ 96 w 176"/>
                  <a:gd name="T49" fmla="*/ 0 h 48"/>
                  <a:gd name="T50" fmla="*/ 96 w 176"/>
                  <a:gd name="T51" fmla="*/ 0 h 48"/>
                  <a:gd name="T52" fmla="*/ 144 w 176"/>
                  <a:gd name="T53" fmla="*/ 8 h 48"/>
                  <a:gd name="T54" fmla="*/ 144 w 176"/>
                  <a:gd name="T55" fmla="*/ 8 h 48"/>
                  <a:gd name="T56" fmla="*/ 144 w 176"/>
                  <a:gd name="T57" fmla="*/ 8 h 48"/>
                  <a:gd name="T58" fmla="*/ 168 w 176"/>
                  <a:gd name="T59" fmla="*/ 16 h 48"/>
                  <a:gd name="T60" fmla="*/ 176 w 176"/>
                  <a:gd name="T61" fmla="*/ 16 h 48"/>
                  <a:gd name="T62" fmla="*/ 176 w 176"/>
                  <a:gd name="T63" fmla="*/ 16 h 48"/>
                  <a:gd name="T64" fmla="*/ 176 w 176"/>
                  <a:gd name="T65" fmla="*/ 24 h 48"/>
                  <a:gd name="T66" fmla="*/ 176 w 176"/>
                  <a:gd name="T67" fmla="*/ 24 h 48"/>
                  <a:gd name="T68" fmla="*/ 176 w 176"/>
                  <a:gd name="T69" fmla="*/ 24 h 48"/>
                  <a:gd name="T70" fmla="*/ 168 w 176"/>
                  <a:gd name="T71" fmla="*/ 40 h 48"/>
                  <a:gd name="T72" fmla="*/ 160 w 176"/>
                  <a:gd name="T73" fmla="*/ 48 h 48"/>
                  <a:gd name="T74" fmla="*/ 160 w 176"/>
                  <a:gd name="T75" fmla="*/ 48 h 48"/>
                  <a:gd name="T76" fmla="*/ 48 w 176"/>
                  <a:gd name="T77" fmla="*/ 16 h 48"/>
                  <a:gd name="T78" fmla="*/ 48 w 176"/>
                  <a:gd name="T79" fmla="*/ 16 h 48"/>
                  <a:gd name="T80" fmla="*/ 48 w 176"/>
                  <a:gd name="T81" fmla="*/ 8 h 48"/>
                  <a:gd name="T82" fmla="*/ 48 w 176"/>
                  <a:gd name="T83" fmla="*/ 8 h 48"/>
                  <a:gd name="T84" fmla="*/ 56 w 176"/>
                  <a:gd name="T8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6" h="48">
                    <a:moveTo>
                      <a:pt x="56" y="8"/>
                    </a:moveTo>
                    <a:lnTo>
                      <a:pt x="56" y="8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160" y="40"/>
                    </a:lnTo>
                    <a:lnTo>
                      <a:pt x="168" y="40"/>
                    </a:lnTo>
                    <a:lnTo>
                      <a:pt x="160" y="40"/>
                    </a:lnTo>
                    <a:lnTo>
                      <a:pt x="168" y="24"/>
                    </a:lnTo>
                    <a:lnTo>
                      <a:pt x="176" y="24"/>
                    </a:lnTo>
                    <a:lnTo>
                      <a:pt x="168" y="24"/>
                    </a:lnTo>
                    <a:lnTo>
                      <a:pt x="168" y="16"/>
                    </a:lnTo>
                    <a:lnTo>
                      <a:pt x="168" y="16"/>
                    </a:lnTo>
                    <a:lnTo>
                      <a:pt x="168" y="24"/>
                    </a:lnTo>
                    <a:lnTo>
                      <a:pt x="144" y="16"/>
                    </a:lnTo>
                    <a:lnTo>
                      <a:pt x="144" y="8"/>
                    </a:lnTo>
                    <a:lnTo>
                      <a:pt x="144" y="16"/>
                    </a:lnTo>
                    <a:lnTo>
                      <a:pt x="96" y="8"/>
                    </a:lnTo>
                    <a:lnTo>
                      <a:pt x="96" y="0"/>
                    </a:lnTo>
                    <a:lnTo>
                      <a:pt x="96" y="8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  <a:lnTo>
                      <a:pt x="48" y="8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68" y="16"/>
                    </a:lnTo>
                    <a:lnTo>
                      <a:pt x="176" y="16"/>
                    </a:lnTo>
                    <a:lnTo>
                      <a:pt x="176" y="16"/>
                    </a:lnTo>
                    <a:lnTo>
                      <a:pt x="176" y="24"/>
                    </a:lnTo>
                    <a:lnTo>
                      <a:pt x="176" y="24"/>
                    </a:lnTo>
                    <a:lnTo>
                      <a:pt x="176" y="24"/>
                    </a:lnTo>
                    <a:lnTo>
                      <a:pt x="168" y="40"/>
                    </a:lnTo>
                    <a:lnTo>
                      <a:pt x="160" y="48"/>
                    </a:lnTo>
                    <a:lnTo>
                      <a:pt x="160" y="4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74" name="Freeform 138"/>
              <p:cNvSpPr>
                <a:spLocks/>
              </p:cNvSpPr>
              <p:nvPr/>
            </p:nvSpPr>
            <p:spPr bwMode="auto">
              <a:xfrm>
                <a:off x="2574" y="3995"/>
                <a:ext cx="57" cy="27"/>
              </a:xfrm>
              <a:custGeom>
                <a:avLst/>
                <a:gdLst>
                  <a:gd name="T0" fmla="*/ 40 w 80"/>
                  <a:gd name="T1" fmla="*/ 8 h 48"/>
                  <a:gd name="T2" fmla="*/ 16 w 80"/>
                  <a:gd name="T3" fmla="*/ 8 h 48"/>
                  <a:gd name="T4" fmla="*/ 24 w 80"/>
                  <a:gd name="T5" fmla="*/ 8 h 48"/>
                  <a:gd name="T6" fmla="*/ 24 w 80"/>
                  <a:gd name="T7" fmla="*/ 8 h 48"/>
                  <a:gd name="T8" fmla="*/ 8 w 80"/>
                  <a:gd name="T9" fmla="*/ 24 h 48"/>
                  <a:gd name="T10" fmla="*/ 8 w 80"/>
                  <a:gd name="T11" fmla="*/ 16 h 48"/>
                  <a:gd name="T12" fmla="*/ 8 w 80"/>
                  <a:gd name="T13" fmla="*/ 16 h 48"/>
                  <a:gd name="T14" fmla="*/ 16 w 80"/>
                  <a:gd name="T15" fmla="*/ 32 h 48"/>
                  <a:gd name="T16" fmla="*/ 8 w 80"/>
                  <a:gd name="T17" fmla="*/ 32 h 48"/>
                  <a:gd name="T18" fmla="*/ 8 w 80"/>
                  <a:gd name="T19" fmla="*/ 32 h 48"/>
                  <a:gd name="T20" fmla="*/ 32 w 80"/>
                  <a:gd name="T21" fmla="*/ 40 h 48"/>
                  <a:gd name="T22" fmla="*/ 32 w 80"/>
                  <a:gd name="T23" fmla="*/ 40 h 48"/>
                  <a:gd name="T24" fmla="*/ 32 w 80"/>
                  <a:gd name="T25" fmla="*/ 40 h 48"/>
                  <a:gd name="T26" fmla="*/ 56 w 80"/>
                  <a:gd name="T27" fmla="*/ 32 h 48"/>
                  <a:gd name="T28" fmla="*/ 56 w 80"/>
                  <a:gd name="T29" fmla="*/ 32 h 48"/>
                  <a:gd name="T30" fmla="*/ 56 w 80"/>
                  <a:gd name="T31" fmla="*/ 32 h 48"/>
                  <a:gd name="T32" fmla="*/ 72 w 80"/>
                  <a:gd name="T33" fmla="*/ 24 h 48"/>
                  <a:gd name="T34" fmla="*/ 72 w 80"/>
                  <a:gd name="T35" fmla="*/ 24 h 48"/>
                  <a:gd name="T36" fmla="*/ 72 w 80"/>
                  <a:gd name="T37" fmla="*/ 24 h 48"/>
                  <a:gd name="T38" fmla="*/ 64 w 80"/>
                  <a:gd name="T39" fmla="*/ 8 h 48"/>
                  <a:gd name="T40" fmla="*/ 64 w 80"/>
                  <a:gd name="T41" fmla="*/ 16 h 48"/>
                  <a:gd name="T42" fmla="*/ 64 w 80"/>
                  <a:gd name="T43" fmla="*/ 16 h 48"/>
                  <a:gd name="T44" fmla="*/ 40 w 80"/>
                  <a:gd name="T45" fmla="*/ 8 h 48"/>
                  <a:gd name="T46" fmla="*/ 40 w 80"/>
                  <a:gd name="T47" fmla="*/ 8 h 48"/>
                  <a:gd name="T48" fmla="*/ 40 w 80"/>
                  <a:gd name="T49" fmla="*/ 0 h 48"/>
                  <a:gd name="T50" fmla="*/ 40 w 80"/>
                  <a:gd name="T51" fmla="*/ 0 h 48"/>
                  <a:gd name="T52" fmla="*/ 64 w 80"/>
                  <a:gd name="T53" fmla="*/ 8 h 48"/>
                  <a:gd name="T54" fmla="*/ 64 w 80"/>
                  <a:gd name="T55" fmla="*/ 8 h 48"/>
                  <a:gd name="T56" fmla="*/ 72 w 80"/>
                  <a:gd name="T57" fmla="*/ 8 h 48"/>
                  <a:gd name="T58" fmla="*/ 80 w 80"/>
                  <a:gd name="T59" fmla="*/ 24 h 48"/>
                  <a:gd name="T60" fmla="*/ 80 w 80"/>
                  <a:gd name="T61" fmla="*/ 24 h 48"/>
                  <a:gd name="T62" fmla="*/ 72 w 80"/>
                  <a:gd name="T63" fmla="*/ 32 h 48"/>
                  <a:gd name="T64" fmla="*/ 56 w 80"/>
                  <a:gd name="T65" fmla="*/ 40 h 48"/>
                  <a:gd name="T66" fmla="*/ 56 w 80"/>
                  <a:gd name="T67" fmla="*/ 40 h 48"/>
                  <a:gd name="T68" fmla="*/ 56 w 80"/>
                  <a:gd name="T69" fmla="*/ 40 h 48"/>
                  <a:gd name="T70" fmla="*/ 32 w 80"/>
                  <a:gd name="T71" fmla="*/ 48 h 48"/>
                  <a:gd name="T72" fmla="*/ 32 w 80"/>
                  <a:gd name="T73" fmla="*/ 48 h 48"/>
                  <a:gd name="T74" fmla="*/ 32 w 80"/>
                  <a:gd name="T75" fmla="*/ 48 h 48"/>
                  <a:gd name="T76" fmla="*/ 8 w 80"/>
                  <a:gd name="T77" fmla="*/ 40 h 48"/>
                  <a:gd name="T78" fmla="*/ 8 w 80"/>
                  <a:gd name="T79" fmla="*/ 40 h 48"/>
                  <a:gd name="T80" fmla="*/ 8 w 80"/>
                  <a:gd name="T81" fmla="*/ 32 h 48"/>
                  <a:gd name="T82" fmla="*/ 0 w 80"/>
                  <a:gd name="T83" fmla="*/ 16 h 48"/>
                  <a:gd name="T84" fmla="*/ 0 w 80"/>
                  <a:gd name="T85" fmla="*/ 16 h 48"/>
                  <a:gd name="T86" fmla="*/ 0 w 80"/>
                  <a:gd name="T87" fmla="*/ 16 h 48"/>
                  <a:gd name="T88" fmla="*/ 16 w 80"/>
                  <a:gd name="T89" fmla="*/ 0 h 48"/>
                  <a:gd name="T90" fmla="*/ 16 w 80"/>
                  <a:gd name="T91" fmla="*/ 0 h 48"/>
                  <a:gd name="T92" fmla="*/ 16 w 80"/>
                  <a:gd name="T93" fmla="*/ 0 h 48"/>
                  <a:gd name="T94" fmla="*/ 40 w 80"/>
                  <a:gd name="T95" fmla="*/ 0 h 48"/>
                  <a:gd name="T96" fmla="*/ 40 w 80"/>
                  <a:gd name="T9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" h="48">
                    <a:moveTo>
                      <a:pt x="40" y="8"/>
                    </a:move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72" y="8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72" y="32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3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0" y="0"/>
                    </a:lnTo>
                    <a:lnTo>
                      <a:pt x="4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75" name="Freeform 139"/>
              <p:cNvSpPr>
                <a:spLocks/>
              </p:cNvSpPr>
              <p:nvPr/>
            </p:nvSpPr>
            <p:spPr bwMode="auto">
              <a:xfrm>
                <a:off x="2602" y="3995"/>
                <a:ext cx="1" cy="4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76" name="Rectangle 140"/>
              <p:cNvSpPr>
                <a:spLocks noChangeArrowheads="1"/>
              </p:cNvSpPr>
              <p:nvPr/>
            </p:nvSpPr>
            <p:spPr bwMode="auto">
              <a:xfrm>
                <a:off x="2563" y="3995"/>
                <a:ext cx="23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77" name="Freeform 141"/>
              <p:cNvSpPr>
                <a:spLocks/>
              </p:cNvSpPr>
              <p:nvPr/>
            </p:nvSpPr>
            <p:spPr bwMode="auto">
              <a:xfrm>
                <a:off x="2563" y="3995"/>
                <a:ext cx="23" cy="8"/>
              </a:xfrm>
              <a:custGeom>
                <a:avLst/>
                <a:gdLst>
                  <a:gd name="T0" fmla="*/ 32 w 32"/>
                  <a:gd name="T1" fmla="*/ 0 h 16"/>
                  <a:gd name="T2" fmla="*/ 32 w 32"/>
                  <a:gd name="T3" fmla="*/ 8 h 16"/>
                  <a:gd name="T4" fmla="*/ 32 w 32"/>
                  <a:gd name="T5" fmla="*/ 16 h 16"/>
                  <a:gd name="T6" fmla="*/ 24 w 32"/>
                  <a:gd name="T7" fmla="*/ 16 h 16"/>
                  <a:gd name="T8" fmla="*/ 0 w 32"/>
                  <a:gd name="T9" fmla="*/ 8 h 16"/>
                  <a:gd name="T10" fmla="*/ 0 w 32"/>
                  <a:gd name="T11" fmla="*/ 0 h 16"/>
                  <a:gd name="T12" fmla="*/ 0 w 32"/>
                  <a:gd name="T13" fmla="*/ 8 h 16"/>
                  <a:gd name="T14" fmla="*/ 0 w 32"/>
                  <a:gd name="T15" fmla="*/ 0 h 16"/>
                  <a:gd name="T16" fmla="*/ 24 w 32"/>
                  <a:gd name="T17" fmla="*/ 8 h 16"/>
                  <a:gd name="T18" fmla="*/ 24 w 32"/>
                  <a:gd name="T19" fmla="*/ 16 h 16"/>
                  <a:gd name="T20" fmla="*/ 24 w 32"/>
                  <a:gd name="T21" fmla="*/ 8 h 16"/>
                  <a:gd name="T22" fmla="*/ 24 w 32"/>
                  <a:gd name="T23" fmla="*/ 0 h 16"/>
                  <a:gd name="T24" fmla="*/ 32 w 3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32" y="0"/>
                    </a:move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78" name="Freeform 142"/>
              <p:cNvSpPr>
                <a:spLocks/>
              </p:cNvSpPr>
              <p:nvPr/>
            </p:nvSpPr>
            <p:spPr bwMode="auto">
              <a:xfrm>
                <a:off x="2614" y="4003"/>
                <a:ext cx="33" cy="14"/>
              </a:xfrm>
              <a:custGeom>
                <a:avLst/>
                <a:gdLst>
                  <a:gd name="T0" fmla="*/ 16 w 48"/>
                  <a:gd name="T1" fmla="*/ 0 h 24"/>
                  <a:gd name="T2" fmla="*/ 40 w 48"/>
                  <a:gd name="T3" fmla="*/ 8 h 24"/>
                  <a:gd name="T4" fmla="*/ 48 w 48"/>
                  <a:gd name="T5" fmla="*/ 8 h 24"/>
                  <a:gd name="T6" fmla="*/ 48 w 48"/>
                  <a:gd name="T7" fmla="*/ 8 h 24"/>
                  <a:gd name="T8" fmla="*/ 48 w 48"/>
                  <a:gd name="T9" fmla="*/ 16 h 24"/>
                  <a:gd name="T10" fmla="*/ 48 w 48"/>
                  <a:gd name="T11" fmla="*/ 24 h 24"/>
                  <a:gd name="T12" fmla="*/ 40 w 48"/>
                  <a:gd name="T13" fmla="*/ 24 h 24"/>
                  <a:gd name="T14" fmla="*/ 8 w 48"/>
                  <a:gd name="T15" fmla="*/ 16 h 24"/>
                  <a:gd name="T16" fmla="*/ 0 w 48"/>
                  <a:gd name="T17" fmla="*/ 16 h 24"/>
                  <a:gd name="T18" fmla="*/ 8 w 48"/>
                  <a:gd name="T19" fmla="*/ 8 h 24"/>
                  <a:gd name="T20" fmla="*/ 8 w 48"/>
                  <a:gd name="T21" fmla="*/ 8 h 24"/>
                  <a:gd name="T22" fmla="*/ 40 w 48"/>
                  <a:gd name="T23" fmla="*/ 16 h 24"/>
                  <a:gd name="T24" fmla="*/ 40 w 48"/>
                  <a:gd name="T25" fmla="*/ 24 h 24"/>
                  <a:gd name="T26" fmla="*/ 40 w 48"/>
                  <a:gd name="T27" fmla="*/ 16 h 24"/>
                  <a:gd name="T28" fmla="*/ 40 w 48"/>
                  <a:gd name="T29" fmla="*/ 8 h 24"/>
                  <a:gd name="T30" fmla="*/ 48 w 48"/>
                  <a:gd name="T31" fmla="*/ 8 h 24"/>
                  <a:gd name="T32" fmla="*/ 40 w 48"/>
                  <a:gd name="T33" fmla="*/ 16 h 24"/>
                  <a:gd name="T34" fmla="*/ 16 w 48"/>
                  <a:gd name="T35" fmla="*/ 8 h 24"/>
                  <a:gd name="T36" fmla="*/ 16 w 48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24">
                    <a:moveTo>
                      <a:pt x="16" y="0"/>
                    </a:move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16" y="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79" name="Freeform 143"/>
              <p:cNvSpPr>
                <a:spLocks/>
              </p:cNvSpPr>
              <p:nvPr/>
            </p:nvSpPr>
            <p:spPr bwMode="auto">
              <a:xfrm>
                <a:off x="2619" y="4003"/>
                <a:ext cx="12" cy="9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0 h 16"/>
                  <a:gd name="T4" fmla="*/ 8 w 16"/>
                  <a:gd name="T5" fmla="*/ 0 h 16"/>
                  <a:gd name="T6" fmla="*/ 8 w 16"/>
                  <a:gd name="T7" fmla="*/ 0 h 16"/>
                  <a:gd name="T8" fmla="*/ 16 w 16"/>
                  <a:gd name="T9" fmla="*/ 8 h 16"/>
                  <a:gd name="T10" fmla="*/ 8 w 16"/>
                  <a:gd name="T11" fmla="*/ 16 h 16"/>
                  <a:gd name="T12" fmla="*/ 0 w 16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80" name="Freeform 144"/>
              <p:cNvSpPr>
                <a:spLocks/>
              </p:cNvSpPr>
              <p:nvPr/>
            </p:nvSpPr>
            <p:spPr bwMode="auto">
              <a:xfrm>
                <a:off x="2586" y="3995"/>
                <a:ext cx="33" cy="22"/>
              </a:xfrm>
              <a:custGeom>
                <a:avLst/>
                <a:gdLst>
                  <a:gd name="T0" fmla="*/ 24 w 48"/>
                  <a:gd name="T1" fmla="*/ 8 h 40"/>
                  <a:gd name="T2" fmla="*/ 8 w 48"/>
                  <a:gd name="T3" fmla="*/ 16 h 40"/>
                  <a:gd name="T4" fmla="*/ 16 w 48"/>
                  <a:gd name="T5" fmla="*/ 16 h 40"/>
                  <a:gd name="T6" fmla="*/ 16 w 48"/>
                  <a:gd name="T7" fmla="*/ 16 h 40"/>
                  <a:gd name="T8" fmla="*/ 8 w 48"/>
                  <a:gd name="T9" fmla="*/ 24 h 40"/>
                  <a:gd name="T10" fmla="*/ 8 w 48"/>
                  <a:gd name="T11" fmla="*/ 16 h 40"/>
                  <a:gd name="T12" fmla="*/ 8 w 48"/>
                  <a:gd name="T13" fmla="*/ 16 h 40"/>
                  <a:gd name="T14" fmla="*/ 8 w 48"/>
                  <a:gd name="T15" fmla="*/ 24 h 40"/>
                  <a:gd name="T16" fmla="*/ 0 w 48"/>
                  <a:gd name="T17" fmla="*/ 24 h 40"/>
                  <a:gd name="T18" fmla="*/ 0 w 48"/>
                  <a:gd name="T19" fmla="*/ 24 h 40"/>
                  <a:gd name="T20" fmla="*/ 16 w 48"/>
                  <a:gd name="T21" fmla="*/ 32 h 40"/>
                  <a:gd name="T22" fmla="*/ 16 w 48"/>
                  <a:gd name="T23" fmla="*/ 32 h 40"/>
                  <a:gd name="T24" fmla="*/ 16 w 48"/>
                  <a:gd name="T25" fmla="*/ 32 h 40"/>
                  <a:gd name="T26" fmla="*/ 32 w 48"/>
                  <a:gd name="T27" fmla="*/ 24 h 40"/>
                  <a:gd name="T28" fmla="*/ 32 w 48"/>
                  <a:gd name="T29" fmla="*/ 24 h 40"/>
                  <a:gd name="T30" fmla="*/ 32 w 48"/>
                  <a:gd name="T31" fmla="*/ 24 h 40"/>
                  <a:gd name="T32" fmla="*/ 40 w 48"/>
                  <a:gd name="T33" fmla="*/ 16 h 40"/>
                  <a:gd name="T34" fmla="*/ 40 w 48"/>
                  <a:gd name="T35" fmla="*/ 16 h 40"/>
                  <a:gd name="T36" fmla="*/ 40 w 48"/>
                  <a:gd name="T37" fmla="*/ 16 h 40"/>
                  <a:gd name="T38" fmla="*/ 40 w 48"/>
                  <a:gd name="T39" fmla="*/ 8 h 40"/>
                  <a:gd name="T40" fmla="*/ 40 w 48"/>
                  <a:gd name="T41" fmla="*/ 16 h 40"/>
                  <a:gd name="T42" fmla="*/ 40 w 48"/>
                  <a:gd name="T43" fmla="*/ 16 h 40"/>
                  <a:gd name="T44" fmla="*/ 24 w 48"/>
                  <a:gd name="T45" fmla="*/ 8 h 40"/>
                  <a:gd name="T46" fmla="*/ 24 w 48"/>
                  <a:gd name="T47" fmla="*/ 8 h 40"/>
                  <a:gd name="T48" fmla="*/ 24 w 48"/>
                  <a:gd name="T49" fmla="*/ 0 h 40"/>
                  <a:gd name="T50" fmla="*/ 24 w 48"/>
                  <a:gd name="T51" fmla="*/ 0 h 40"/>
                  <a:gd name="T52" fmla="*/ 40 w 48"/>
                  <a:gd name="T53" fmla="*/ 8 h 40"/>
                  <a:gd name="T54" fmla="*/ 40 w 48"/>
                  <a:gd name="T55" fmla="*/ 8 h 40"/>
                  <a:gd name="T56" fmla="*/ 48 w 48"/>
                  <a:gd name="T57" fmla="*/ 8 h 40"/>
                  <a:gd name="T58" fmla="*/ 48 w 48"/>
                  <a:gd name="T59" fmla="*/ 16 h 40"/>
                  <a:gd name="T60" fmla="*/ 48 w 48"/>
                  <a:gd name="T61" fmla="*/ 16 h 40"/>
                  <a:gd name="T62" fmla="*/ 48 w 48"/>
                  <a:gd name="T63" fmla="*/ 24 h 40"/>
                  <a:gd name="T64" fmla="*/ 40 w 48"/>
                  <a:gd name="T65" fmla="*/ 32 h 40"/>
                  <a:gd name="T66" fmla="*/ 40 w 48"/>
                  <a:gd name="T67" fmla="*/ 32 h 40"/>
                  <a:gd name="T68" fmla="*/ 32 w 48"/>
                  <a:gd name="T69" fmla="*/ 32 h 40"/>
                  <a:gd name="T70" fmla="*/ 16 w 48"/>
                  <a:gd name="T71" fmla="*/ 40 h 40"/>
                  <a:gd name="T72" fmla="*/ 16 w 48"/>
                  <a:gd name="T73" fmla="*/ 40 h 40"/>
                  <a:gd name="T74" fmla="*/ 16 w 48"/>
                  <a:gd name="T75" fmla="*/ 40 h 40"/>
                  <a:gd name="T76" fmla="*/ 0 w 48"/>
                  <a:gd name="T77" fmla="*/ 32 h 40"/>
                  <a:gd name="T78" fmla="*/ 0 w 48"/>
                  <a:gd name="T79" fmla="*/ 32 h 40"/>
                  <a:gd name="T80" fmla="*/ 0 w 48"/>
                  <a:gd name="T81" fmla="*/ 24 h 40"/>
                  <a:gd name="T82" fmla="*/ 0 w 48"/>
                  <a:gd name="T83" fmla="*/ 16 h 40"/>
                  <a:gd name="T84" fmla="*/ 0 w 48"/>
                  <a:gd name="T85" fmla="*/ 16 h 40"/>
                  <a:gd name="T86" fmla="*/ 0 w 48"/>
                  <a:gd name="T87" fmla="*/ 16 h 40"/>
                  <a:gd name="T88" fmla="*/ 8 w 48"/>
                  <a:gd name="T89" fmla="*/ 8 h 40"/>
                  <a:gd name="T90" fmla="*/ 8 w 48"/>
                  <a:gd name="T91" fmla="*/ 8 h 40"/>
                  <a:gd name="T92" fmla="*/ 8 w 48"/>
                  <a:gd name="T93" fmla="*/ 8 h 40"/>
                  <a:gd name="T94" fmla="*/ 24 w 48"/>
                  <a:gd name="T95" fmla="*/ 0 h 40"/>
                  <a:gd name="T96" fmla="*/ 24 w 48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2" y="32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81" name="Freeform 145"/>
              <p:cNvSpPr>
                <a:spLocks/>
              </p:cNvSpPr>
              <p:nvPr/>
            </p:nvSpPr>
            <p:spPr bwMode="auto">
              <a:xfrm>
                <a:off x="2602" y="3995"/>
                <a:ext cx="1" cy="4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82" name="Freeform 146"/>
              <p:cNvSpPr>
                <a:spLocks/>
              </p:cNvSpPr>
              <p:nvPr/>
            </p:nvSpPr>
            <p:spPr bwMode="auto">
              <a:xfrm>
                <a:off x="2574" y="3986"/>
                <a:ext cx="79" cy="26"/>
              </a:xfrm>
              <a:custGeom>
                <a:avLst/>
                <a:gdLst>
                  <a:gd name="T0" fmla="*/ 8 w 112"/>
                  <a:gd name="T1" fmla="*/ 16 h 48"/>
                  <a:gd name="T2" fmla="*/ 8 w 112"/>
                  <a:gd name="T3" fmla="*/ 16 h 48"/>
                  <a:gd name="T4" fmla="*/ 16 w 112"/>
                  <a:gd name="T5" fmla="*/ 16 h 48"/>
                  <a:gd name="T6" fmla="*/ 16 w 112"/>
                  <a:gd name="T7" fmla="*/ 16 h 48"/>
                  <a:gd name="T8" fmla="*/ 32 w 112"/>
                  <a:gd name="T9" fmla="*/ 16 h 48"/>
                  <a:gd name="T10" fmla="*/ 32 w 112"/>
                  <a:gd name="T11" fmla="*/ 8 h 48"/>
                  <a:gd name="T12" fmla="*/ 40 w 112"/>
                  <a:gd name="T13" fmla="*/ 8 h 48"/>
                  <a:gd name="T14" fmla="*/ 48 w 112"/>
                  <a:gd name="T15" fmla="*/ 8 h 48"/>
                  <a:gd name="T16" fmla="*/ 64 w 112"/>
                  <a:gd name="T17" fmla="*/ 8 h 48"/>
                  <a:gd name="T18" fmla="*/ 56 w 112"/>
                  <a:gd name="T19" fmla="*/ 16 h 48"/>
                  <a:gd name="T20" fmla="*/ 64 w 112"/>
                  <a:gd name="T21" fmla="*/ 16 h 48"/>
                  <a:gd name="T22" fmla="*/ 72 w 112"/>
                  <a:gd name="T23" fmla="*/ 16 h 48"/>
                  <a:gd name="T24" fmla="*/ 80 w 112"/>
                  <a:gd name="T25" fmla="*/ 16 h 48"/>
                  <a:gd name="T26" fmla="*/ 80 w 112"/>
                  <a:gd name="T27" fmla="*/ 24 h 48"/>
                  <a:gd name="T28" fmla="*/ 80 w 112"/>
                  <a:gd name="T29" fmla="*/ 32 h 48"/>
                  <a:gd name="T30" fmla="*/ 80 w 112"/>
                  <a:gd name="T31" fmla="*/ 32 h 48"/>
                  <a:gd name="T32" fmla="*/ 80 w 112"/>
                  <a:gd name="T33" fmla="*/ 32 h 48"/>
                  <a:gd name="T34" fmla="*/ 80 w 112"/>
                  <a:gd name="T35" fmla="*/ 32 h 48"/>
                  <a:gd name="T36" fmla="*/ 80 w 112"/>
                  <a:gd name="T37" fmla="*/ 32 h 48"/>
                  <a:gd name="T38" fmla="*/ 88 w 112"/>
                  <a:gd name="T39" fmla="*/ 40 h 48"/>
                  <a:gd name="T40" fmla="*/ 96 w 112"/>
                  <a:gd name="T41" fmla="*/ 40 h 48"/>
                  <a:gd name="T42" fmla="*/ 96 w 112"/>
                  <a:gd name="T43" fmla="*/ 40 h 48"/>
                  <a:gd name="T44" fmla="*/ 104 w 112"/>
                  <a:gd name="T45" fmla="*/ 24 h 48"/>
                  <a:gd name="T46" fmla="*/ 104 w 112"/>
                  <a:gd name="T47" fmla="*/ 24 h 48"/>
                  <a:gd name="T48" fmla="*/ 96 w 112"/>
                  <a:gd name="T49" fmla="*/ 24 h 48"/>
                  <a:gd name="T50" fmla="*/ 88 w 112"/>
                  <a:gd name="T51" fmla="*/ 8 h 48"/>
                  <a:gd name="T52" fmla="*/ 80 w 112"/>
                  <a:gd name="T53" fmla="*/ 16 h 48"/>
                  <a:gd name="T54" fmla="*/ 72 w 112"/>
                  <a:gd name="T55" fmla="*/ 16 h 48"/>
                  <a:gd name="T56" fmla="*/ 56 w 112"/>
                  <a:gd name="T57" fmla="*/ 8 h 48"/>
                  <a:gd name="T58" fmla="*/ 48 w 112"/>
                  <a:gd name="T59" fmla="*/ 8 h 48"/>
                  <a:gd name="T60" fmla="*/ 40 w 112"/>
                  <a:gd name="T61" fmla="*/ 0 h 48"/>
                  <a:gd name="T62" fmla="*/ 48 w 112"/>
                  <a:gd name="T63" fmla="*/ 0 h 48"/>
                  <a:gd name="T64" fmla="*/ 64 w 112"/>
                  <a:gd name="T65" fmla="*/ 0 h 48"/>
                  <a:gd name="T66" fmla="*/ 80 w 112"/>
                  <a:gd name="T67" fmla="*/ 8 h 48"/>
                  <a:gd name="T68" fmla="*/ 80 w 112"/>
                  <a:gd name="T69" fmla="*/ 8 h 48"/>
                  <a:gd name="T70" fmla="*/ 96 w 112"/>
                  <a:gd name="T71" fmla="*/ 16 h 48"/>
                  <a:gd name="T72" fmla="*/ 96 w 112"/>
                  <a:gd name="T73" fmla="*/ 16 h 48"/>
                  <a:gd name="T74" fmla="*/ 112 w 112"/>
                  <a:gd name="T75" fmla="*/ 16 h 48"/>
                  <a:gd name="T76" fmla="*/ 104 w 112"/>
                  <a:gd name="T77" fmla="*/ 40 h 48"/>
                  <a:gd name="T78" fmla="*/ 96 w 112"/>
                  <a:gd name="T79" fmla="*/ 48 h 48"/>
                  <a:gd name="T80" fmla="*/ 96 w 112"/>
                  <a:gd name="T81" fmla="*/ 48 h 48"/>
                  <a:gd name="T82" fmla="*/ 80 w 112"/>
                  <a:gd name="T83" fmla="*/ 48 h 48"/>
                  <a:gd name="T84" fmla="*/ 72 w 112"/>
                  <a:gd name="T85" fmla="*/ 40 h 48"/>
                  <a:gd name="T86" fmla="*/ 72 w 112"/>
                  <a:gd name="T87" fmla="*/ 32 h 48"/>
                  <a:gd name="T88" fmla="*/ 72 w 112"/>
                  <a:gd name="T89" fmla="*/ 32 h 48"/>
                  <a:gd name="T90" fmla="*/ 72 w 112"/>
                  <a:gd name="T91" fmla="*/ 32 h 48"/>
                  <a:gd name="T92" fmla="*/ 72 w 112"/>
                  <a:gd name="T93" fmla="*/ 32 h 48"/>
                  <a:gd name="T94" fmla="*/ 72 w 112"/>
                  <a:gd name="T95" fmla="*/ 24 h 48"/>
                  <a:gd name="T96" fmla="*/ 72 w 112"/>
                  <a:gd name="T97" fmla="*/ 16 h 48"/>
                  <a:gd name="T98" fmla="*/ 72 w 112"/>
                  <a:gd name="T99" fmla="*/ 24 h 48"/>
                  <a:gd name="T100" fmla="*/ 64 w 112"/>
                  <a:gd name="T101" fmla="*/ 24 h 48"/>
                  <a:gd name="T102" fmla="*/ 56 w 112"/>
                  <a:gd name="T103" fmla="*/ 24 h 48"/>
                  <a:gd name="T104" fmla="*/ 56 w 112"/>
                  <a:gd name="T105" fmla="*/ 16 h 48"/>
                  <a:gd name="T106" fmla="*/ 40 w 112"/>
                  <a:gd name="T107" fmla="*/ 16 h 48"/>
                  <a:gd name="T108" fmla="*/ 40 w 112"/>
                  <a:gd name="T109" fmla="*/ 16 h 48"/>
                  <a:gd name="T110" fmla="*/ 40 w 112"/>
                  <a:gd name="T111" fmla="*/ 8 h 48"/>
                  <a:gd name="T112" fmla="*/ 24 w 112"/>
                  <a:gd name="T113" fmla="*/ 24 h 48"/>
                  <a:gd name="T114" fmla="*/ 16 w 112"/>
                  <a:gd name="T115" fmla="*/ 24 h 48"/>
                  <a:gd name="T116" fmla="*/ 16 w 112"/>
                  <a:gd name="T117" fmla="*/ 24 h 48"/>
                  <a:gd name="T118" fmla="*/ 8 w 112"/>
                  <a:gd name="T119" fmla="*/ 24 h 48"/>
                  <a:gd name="T120" fmla="*/ 8 w 112"/>
                  <a:gd name="T121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2" h="48">
                    <a:moveTo>
                      <a:pt x="0" y="16"/>
                    </a:move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6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8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88" y="24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72" y="8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6" y="8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12" y="16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16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83" name="Freeform 147"/>
              <p:cNvSpPr>
                <a:spLocks/>
              </p:cNvSpPr>
              <p:nvPr/>
            </p:nvSpPr>
            <p:spPr bwMode="auto">
              <a:xfrm>
                <a:off x="2563" y="3986"/>
                <a:ext cx="39" cy="13"/>
              </a:xfrm>
              <a:custGeom>
                <a:avLst/>
                <a:gdLst>
                  <a:gd name="T0" fmla="*/ 56 w 56"/>
                  <a:gd name="T1" fmla="*/ 8 h 24"/>
                  <a:gd name="T2" fmla="*/ 56 w 56"/>
                  <a:gd name="T3" fmla="*/ 8 h 24"/>
                  <a:gd name="T4" fmla="*/ 48 w 56"/>
                  <a:gd name="T5" fmla="*/ 8 h 24"/>
                  <a:gd name="T6" fmla="*/ 40 w 56"/>
                  <a:gd name="T7" fmla="*/ 8 h 24"/>
                  <a:gd name="T8" fmla="*/ 40 w 56"/>
                  <a:gd name="T9" fmla="*/ 8 h 24"/>
                  <a:gd name="T10" fmla="*/ 40 w 56"/>
                  <a:gd name="T11" fmla="*/ 8 h 24"/>
                  <a:gd name="T12" fmla="*/ 32 w 56"/>
                  <a:gd name="T13" fmla="*/ 8 h 24"/>
                  <a:gd name="T14" fmla="*/ 40 w 56"/>
                  <a:gd name="T15" fmla="*/ 8 h 24"/>
                  <a:gd name="T16" fmla="*/ 24 w 56"/>
                  <a:gd name="T17" fmla="*/ 16 h 24"/>
                  <a:gd name="T18" fmla="*/ 16 w 56"/>
                  <a:gd name="T19" fmla="*/ 16 h 24"/>
                  <a:gd name="T20" fmla="*/ 24 w 56"/>
                  <a:gd name="T21" fmla="*/ 16 h 24"/>
                  <a:gd name="T22" fmla="*/ 8 w 56"/>
                  <a:gd name="T23" fmla="*/ 24 h 24"/>
                  <a:gd name="T24" fmla="*/ 0 w 56"/>
                  <a:gd name="T25" fmla="*/ 24 h 24"/>
                  <a:gd name="T26" fmla="*/ 0 w 56"/>
                  <a:gd name="T27" fmla="*/ 16 h 24"/>
                  <a:gd name="T28" fmla="*/ 8 w 56"/>
                  <a:gd name="T29" fmla="*/ 16 h 24"/>
                  <a:gd name="T30" fmla="*/ 16 w 56"/>
                  <a:gd name="T31" fmla="*/ 16 h 24"/>
                  <a:gd name="T32" fmla="*/ 16 w 56"/>
                  <a:gd name="T33" fmla="*/ 16 h 24"/>
                  <a:gd name="T34" fmla="*/ 16 w 56"/>
                  <a:gd name="T35" fmla="*/ 16 h 24"/>
                  <a:gd name="T36" fmla="*/ 16 w 56"/>
                  <a:gd name="T37" fmla="*/ 24 h 24"/>
                  <a:gd name="T38" fmla="*/ 16 w 56"/>
                  <a:gd name="T39" fmla="*/ 24 h 24"/>
                  <a:gd name="T40" fmla="*/ 8 w 56"/>
                  <a:gd name="T41" fmla="*/ 24 h 24"/>
                  <a:gd name="T42" fmla="*/ 8 w 56"/>
                  <a:gd name="T43" fmla="*/ 24 h 24"/>
                  <a:gd name="T44" fmla="*/ 0 w 56"/>
                  <a:gd name="T45" fmla="*/ 24 h 24"/>
                  <a:gd name="T46" fmla="*/ 8 w 56"/>
                  <a:gd name="T47" fmla="*/ 16 h 24"/>
                  <a:gd name="T48" fmla="*/ 8 w 56"/>
                  <a:gd name="T49" fmla="*/ 16 h 24"/>
                  <a:gd name="T50" fmla="*/ 16 w 56"/>
                  <a:gd name="T51" fmla="*/ 8 h 24"/>
                  <a:gd name="T52" fmla="*/ 24 w 56"/>
                  <a:gd name="T53" fmla="*/ 8 h 24"/>
                  <a:gd name="T54" fmla="*/ 24 w 56"/>
                  <a:gd name="T55" fmla="*/ 8 h 24"/>
                  <a:gd name="T56" fmla="*/ 32 w 56"/>
                  <a:gd name="T57" fmla="*/ 0 h 24"/>
                  <a:gd name="T58" fmla="*/ 40 w 56"/>
                  <a:gd name="T59" fmla="*/ 0 h 24"/>
                  <a:gd name="T60" fmla="*/ 40 w 56"/>
                  <a:gd name="T61" fmla="*/ 0 h 24"/>
                  <a:gd name="T62" fmla="*/ 40 w 56"/>
                  <a:gd name="T63" fmla="*/ 0 h 24"/>
                  <a:gd name="T64" fmla="*/ 48 w 56"/>
                  <a:gd name="T65" fmla="*/ 0 h 24"/>
                  <a:gd name="T66" fmla="*/ 48 w 56"/>
                  <a:gd name="T67" fmla="*/ 0 h 24"/>
                  <a:gd name="T68" fmla="*/ 56 w 56"/>
                  <a:gd name="T69" fmla="*/ 0 h 24"/>
                  <a:gd name="T70" fmla="*/ 56 w 56"/>
                  <a:gd name="T7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24">
                    <a:moveTo>
                      <a:pt x="56" y="8"/>
                    </a:move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84" name="Freeform 148"/>
              <p:cNvSpPr>
                <a:spLocks/>
              </p:cNvSpPr>
              <p:nvPr/>
            </p:nvSpPr>
            <p:spPr bwMode="auto">
              <a:xfrm>
                <a:off x="2586" y="3995"/>
                <a:ext cx="33" cy="22"/>
              </a:xfrm>
              <a:custGeom>
                <a:avLst/>
                <a:gdLst>
                  <a:gd name="T0" fmla="*/ 32 w 48"/>
                  <a:gd name="T1" fmla="*/ 0 h 40"/>
                  <a:gd name="T2" fmla="*/ 32 w 48"/>
                  <a:gd name="T3" fmla="*/ 0 h 40"/>
                  <a:gd name="T4" fmla="*/ 24 w 48"/>
                  <a:gd name="T5" fmla="*/ 0 h 40"/>
                  <a:gd name="T6" fmla="*/ 32 w 48"/>
                  <a:gd name="T7" fmla="*/ 0 h 40"/>
                  <a:gd name="T8" fmla="*/ 32 w 48"/>
                  <a:gd name="T9" fmla="*/ 0 h 40"/>
                  <a:gd name="T10" fmla="*/ 32 w 48"/>
                  <a:gd name="T11" fmla="*/ 0 h 40"/>
                  <a:gd name="T12" fmla="*/ 40 w 48"/>
                  <a:gd name="T13" fmla="*/ 0 h 40"/>
                  <a:gd name="T14" fmla="*/ 40 w 48"/>
                  <a:gd name="T15" fmla="*/ 8 h 40"/>
                  <a:gd name="T16" fmla="*/ 40 w 48"/>
                  <a:gd name="T17" fmla="*/ 8 h 40"/>
                  <a:gd name="T18" fmla="*/ 40 w 48"/>
                  <a:gd name="T19" fmla="*/ 8 h 40"/>
                  <a:gd name="T20" fmla="*/ 40 w 48"/>
                  <a:gd name="T21" fmla="*/ 8 h 40"/>
                  <a:gd name="T22" fmla="*/ 48 w 48"/>
                  <a:gd name="T23" fmla="*/ 16 h 40"/>
                  <a:gd name="T24" fmla="*/ 48 w 48"/>
                  <a:gd name="T25" fmla="*/ 16 h 40"/>
                  <a:gd name="T26" fmla="*/ 48 w 48"/>
                  <a:gd name="T27" fmla="*/ 16 h 40"/>
                  <a:gd name="T28" fmla="*/ 48 w 48"/>
                  <a:gd name="T29" fmla="*/ 16 h 40"/>
                  <a:gd name="T30" fmla="*/ 48 w 48"/>
                  <a:gd name="T31" fmla="*/ 24 h 40"/>
                  <a:gd name="T32" fmla="*/ 40 w 48"/>
                  <a:gd name="T33" fmla="*/ 40 h 40"/>
                  <a:gd name="T34" fmla="*/ 16 w 48"/>
                  <a:gd name="T35" fmla="*/ 40 h 40"/>
                  <a:gd name="T36" fmla="*/ 8 w 48"/>
                  <a:gd name="T37" fmla="*/ 32 h 40"/>
                  <a:gd name="T38" fmla="*/ 0 w 48"/>
                  <a:gd name="T39" fmla="*/ 24 h 40"/>
                  <a:gd name="T40" fmla="*/ 0 w 48"/>
                  <a:gd name="T41" fmla="*/ 8 h 40"/>
                  <a:gd name="T42" fmla="*/ 0 w 48"/>
                  <a:gd name="T43" fmla="*/ 8 h 40"/>
                  <a:gd name="T44" fmla="*/ 0 w 48"/>
                  <a:gd name="T45" fmla="*/ 8 h 40"/>
                  <a:gd name="T46" fmla="*/ 0 w 48"/>
                  <a:gd name="T47" fmla="*/ 8 h 40"/>
                  <a:gd name="T48" fmla="*/ 0 w 48"/>
                  <a:gd name="T49" fmla="*/ 8 h 40"/>
                  <a:gd name="T50" fmla="*/ 0 w 48"/>
                  <a:gd name="T51" fmla="*/ 0 h 40"/>
                  <a:gd name="T52" fmla="*/ 8 w 48"/>
                  <a:gd name="T53" fmla="*/ 0 h 40"/>
                  <a:gd name="T54" fmla="*/ 8 w 48"/>
                  <a:gd name="T55" fmla="*/ 0 h 40"/>
                  <a:gd name="T56" fmla="*/ 8 w 48"/>
                  <a:gd name="T57" fmla="*/ 0 h 40"/>
                  <a:gd name="T58" fmla="*/ 8 w 48"/>
                  <a:gd name="T59" fmla="*/ 0 h 40"/>
                  <a:gd name="T60" fmla="*/ 16 w 48"/>
                  <a:gd name="T61" fmla="*/ 8 h 40"/>
                  <a:gd name="T62" fmla="*/ 8 w 48"/>
                  <a:gd name="T63" fmla="*/ 8 h 40"/>
                  <a:gd name="T64" fmla="*/ 8 w 48"/>
                  <a:gd name="T65" fmla="*/ 8 h 40"/>
                  <a:gd name="T66" fmla="*/ 8 w 48"/>
                  <a:gd name="T67" fmla="*/ 8 h 40"/>
                  <a:gd name="T68" fmla="*/ 8 w 48"/>
                  <a:gd name="T69" fmla="*/ 8 h 40"/>
                  <a:gd name="T70" fmla="*/ 8 w 48"/>
                  <a:gd name="T71" fmla="*/ 0 h 40"/>
                  <a:gd name="T72" fmla="*/ 8 w 48"/>
                  <a:gd name="T73" fmla="*/ 8 h 40"/>
                  <a:gd name="T74" fmla="*/ 8 w 48"/>
                  <a:gd name="T75" fmla="*/ 8 h 40"/>
                  <a:gd name="T76" fmla="*/ 8 w 48"/>
                  <a:gd name="T77" fmla="*/ 8 h 40"/>
                  <a:gd name="T78" fmla="*/ 8 w 48"/>
                  <a:gd name="T79" fmla="*/ 8 h 40"/>
                  <a:gd name="T80" fmla="*/ 8 w 48"/>
                  <a:gd name="T81" fmla="*/ 8 h 40"/>
                  <a:gd name="T82" fmla="*/ 8 w 48"/>
                  <a:gd name="T83" fmla="*/ 16 h 40"/>
                  <a:gd name="T84" fmla="*/ 16 w 48"/>
                  <a:gd name="T85" fmla="*/ 24 h 40"/>
                  <a:gd name="T86" fmla="*/ 16 w 48"/>
                  <a:gd name="T87" fmla="*/ 32 h 40"/>
                  <a:gd name="T88" fmla="*/ 40 w 48"/>
                  <a:gd name="T89" fmla="*/ 24 h 40"/>
                  <a:gd name="T90" fmla="*/ 40 w 48"/>
                  <a:gd name="T91" fmla="*/ 24 h 40"/>
                  <a:gd name="T92" fmla="*/ 40 w 48"/>
                  <a:gd name="T93" fmla="*/ 16 h 40"/>
                  <a:gd name="T94" fmla="*/ 40 w 48"/>
                  <a:gd name="T95" fmla="*/ 16 h 40"/>
                  <a:gd name="T96" fmla="*/ 40 w 48"/>
                  <a:gd name="T97" fmla="*/ 16 h 40"/>
                  <a:gd name="T98" fmla="*/ 40 w 48"/>
                  <a:gd name="T99" fmla="*/ 16 h 40"/>
                  <a:gd name="T100" fmla="*/ 40 w 48"/>
                  <a:gd name="T101" fmla="*/ 16 h 40"/>
                  <a:gd name="T102" fmla="*/ 40 w 48"/>
                  <a:gd name="T103" fmla="*/ 16 h 40"/>
                  <a:gd name="T104" fmla="*/ 40 w 48"/>
                  <a:gd name="T105" fmla="*/ 16 h 40"/>
                  <a:gd name="T106" fmla="*/ 32 w 48"/>
                  <a:gd name="T107" fmla="*/ 16 h 40"/>
                  <a:gd name="T108" fmla="*/ 32 w 48"/>
                  <a:gd name="T109" fmla="*/ 0 h 40"/>
                  <a:gd name="T110" fmla="*/ 32 w 48"/>
                  <a:gd name="T111" fmla="*/ 8 h 40"/>
                  <a:gd name="T112" fmla="*/ 32 w 48"/>
                  <a:gd name="T113" fmla="*/ 8 h 40"/>
                  <a:gd name="T114" fmla="*/ 32 w 48"/>
                  <a:gd name="T115" fmla="*/ 8 h 40"/>
                  <a:gd name="T116" fmla="*/ 24 w 48"/>
                  <a:gd name="T117" fmla="*/ 0 h 40"/>
                  <a:gd name="T118" fmla="*/ 24 w 48"/>
                  <a:gd name="T119" fmla="*/ 0 h 40"/>
                  <a:gd name="T120" fmla="*/ 24 w 48"/>
                  <a:gd name="T12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" h="40">
                    <a:moveTo>
                      <a:pt x="32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85" name="Freeform 149"/>
              <p:cNvSpPr>
                <a:spLocks/>
              </p:cNvSpPr>
              <p:nvPr/>
            </p:nvSpPr>
            <p:spPr bwMode="auto">
              <a:xfrm>
                <a:off x="2597" y="3995"/>
                <a:ext cx="5" cy="4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0 h 8"/>
                  <a:gd name="T8" fmla="*/ 0 w 8"/>
                  <a:gd name="T9" fmla="*/ 0 h 8"/>
                  <a:gd name="T10" fmla="*/ 0 w 8"/>
                  <a:gd name="T11" fmla="*/ 0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  <a:gd name="T18" fmla="*/ 0 w 8"/>
                  <a:gd name="T19" fmla="*/ 0 h 8"/>
                  <a:gd name="T20" fmla="*/ 0 w 8"/>
                  <a:gd name="T21" fmla="*/ 0 h 8"/>
                  <a:gd name="T22" fmla="*/ 0 w 8"/>
                  <a:gd name="T23" fmla="*/ 0 h 8"/>
                  <a:gd name="T24" fmla="*/ 0 w 8"/>
                  <a:gd name="T25" fmla="*/ 0 h 8"/>
                  <a:gd name="T26" fmla="*/ 8 w 8"/>
                  <a:gd name="T27" fmla="*/ 0 h 8"/>
                  <a:gd name="T28" fmla="*/ 8 w 8"/>
                  <a:gd name="T29" fmla="*/ 0 h 8"/>
                  <a:gd name="T30" fmla="*/ 8 w 8"/>
                  <a:gd name="T31" fmla="*/ 0 h 8"/>
                  <a:gd name="T32" fmla="*/ 8 w 8"/>
                  <a:gd name="T33" fmla="*/ 0 h 8"/>
                  <a:gd name="T34" fmla="*/ 8 w 8"/>
                  <a:gd name="T35" fmla="*/ 0 h 8"/>
                  <a:gd name="T36" fmla="*/ 8 w 8"/>
                  <a:gd name="T37" fmla="*/ 8 h 8"/>
                  <a:gd name="T38" fmla="*/ 8 w 8"/>
                  <a:gd name="T39" fmla="*/ 8 h 8"/>
                  <a:gd name="T40" fmla="*/ 8 w 8"/>
                  <a:gd name="T41" fmla="*/ 8 h 8"/>
                  <a:gd name="T42" fmla="*/ 8 w 8"/>
                  <a:gd name="T43" fmla="*/ 8 h 8"/>
                  <a:gd name="T44" fmla="*/ 8 w 8"/>
                  <a:gd name="T45" fmla="*/ 8 h 8"/>
                  <a:gd name="T46" fmla="*/ 0 w 8"/>
                  <a:gd name="T47" fmla="*/ 8 h 8"/>
                  <a:gd name="T48" fmla="*/ 0 w 8"/>
                  <a:gd name="T49" fmla="*/ 8 h 8"/>
                  <a:gd name="T50" fmla="*/ 0 w 8"/>
                  <a:gd name="T51" fmla="*/ 8 h 8"/>
                  <a:gd name="T52" fmla="*/ 0 w 8"/>
                  <a:gd name="T53" fmla="*/ 8 h 8"/>
                  <a:gd name="T54" fmla="*/ 0 w 8"/>
                  <a:gd name="T55" fmla="*/ 8 h 8"/>
                  <a:gd name="T56" fmla="*/ 0 w 8"/>
                  <a:gd name="T57" fmla="*/ 8 h 8"/>
                  <a:gd name="T58" fmla="*/ 0 w 8"/>
                  <a:gd name="T59" fmla="*/ 8 h 8"/>
                  <a:gd name="T60" fmla="*/ 0 w 8"/>
                  <a:gd name="T61" fmla="*/ 8 h 8"/>
                  <a:gd name="T62" fmla="*/ 0 w 8"/>
                  <a:gd name="T63" fmla="*/ 8 h 8"/>
                  <a:gd name="T64" fmla="*/ 0 w 8"/>
                  <a:gd name="T65" fmla="*/ 8 h 8"/>
                  <a:gd name="T66" fmla="*/ 0 w 8"/>
                  <a:gd name="T67" fmla="*/ 8 h 8"/>
                  <a:gd name="T68" fmla="*/ 0 w 8"/>
                  <a:gd name="T69" fmla="*/ 8 h 8"/>
                  <a:gd name="T70" fmla="*/ 0 w 8"/>
                  <a:gd name="T71" fmla="*/ 8 h 8"/>
                  <a:gd name="T72" fmla="*/ 0 w 8"/>
                  <a:gd name="T7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86" name="Freeform 150"/>
              <p:cNvSpPr>
                <a:spLocks/>
              </p:cNvSpPr>
              <p:nvPr/>
            </p:nvSpPr>
            <p:spPr bwMode="auto">
              <a:xfrm>
                <a:off x="2540" y="4012"/>
                <a:ext cx="74" cy="23"/>
              </a:xfrm>
              <a:custGeom>
                <a:avLst/>
                <a:gdLst>
                  <a:gd name="T0" fmla="*/ 8 w 104"/>
                  <a:gd name="T1" fmla="*/ 8 h 40"/>
                  <a:gd name="T2" fmla="*/ 16 w 104"/>
                  <a:gd name="T3" fmla="*/ 16 h 40"/>
                  <a:gd name="T4" fmla="*/ 16 w 104"/>
                  <a:gd name="T5" fmla="*/ 16 h 40"/>
                  <a:gd name="T6" fmla="*/ 16 w 104"/>
                  <a:gd name="T7" fmla="*/ 24 h 40"/>
                  <a:gd name="T8" fmla="*/ 48 w 104"/>
                  <a:gd name="T9" fmla="*/ 32 h 40"/>
                  <a:gd name="T10" fmla="*/ 48 w 104"/>
                  <a:gd name="T11" fmla="*/ 32 h 40"/>
                  <a:gd name="T12" fmla="*/ 64 w 104"/>
                  <a:gd name="T13" fmla="*/ 32 h 40"/>
                  <a:gd name="T14" fmla="*/ 72 w 104"/>
                  <a:gd name="T15" fmla="*/ 32 h 40"/>
                  <a:gd name="T16" fmla="*/ 80 w 104"/>
                  <a:gd name="T17" fmla="*/ 32 h 40"/>
                  <a:gd name="T18" fmla="*/ 88 w 104"/>
                  <a:gd name="T19" fmla="*/ 32 h 40"/>
                  <a:gd name="T20" fmla="*/ 96 w 104"/>
                  <a:gd name="T21" fmla="*/ 24 h 40"/>
                  <a:gd name="T22" fmla="*/ 96 w 104"/>
                  <a:gd name="T23" fmla="*/ 24 h 40"/>
                  <a:gd name="T24" fmla="*/ 96 w 104"/>
                  <a:gd name="T25" fmla="*/ 24 h 40"/>
                  <a:gd name="T26" fmla="*/ 96 w 104"/>
                  <a:gd name="T27" fmla="*/ 16 h 40"/>
                  <a:gd name="T28" fmla="*/ 96 w 104"/>
                  <a:gd name="T29" fmla="*/ 16 h 40"/>
                  <a:gd name="T30" fmla="*/ 96 w 104"/>
                  <a:gd name="T31" fmla="*/ 24 h 40"/>
                  <a:gd name="T32" fmla="*/ 80 w 104"/>
                  <a:gd name="T33" fmla="*/ 24 h 40"/>
                  <a:gd name="T34" fmla="*/ 72 w 104"/>
                  <a:gd name="T35" fmla="*/ 24 h 40"/>
                  <a:gd name="T36" fmla="*/ 64 w 104"/>
                  <a:gd name="T37" fmla="*/ 24 h 40"/>
                  <a:gd name="T38" fmla="*/ 32 w 104"/>
                  <a:gd name="T39" fmla="*/ 16 h 40"/>
                  <a:gd name="T40" fmla="*/ 16 w 104"/>
                  <a:gd name="T41" fmla="*/ 16 h 40"/>
                  <a:gd name="T42" fmla="*/ 0 w 104"/>
                  <a:gd name="T43" fmla="*/ 8 h 40"/>
                  <a:gd name="T44" fmla="*/ 0 w 104"/>
                  <a:gd name="T45" fmla="*/ 8 h 40"/>
                  <a:gd name="T46" fmla="*/ 8 w 104"/>
                  <a:gd name="T47" fmla="*/ 8 h 40"/>
                  <a:gd name="T48" fmla="*/ 0 w 104"/>
                  <a:gd name="T49" fmla="*/ 0 h 40"/>
                  <a:gd name="T50" fmla="*/ 0 w 104"/>
                  <a:gd name="T51" fmla="*/ 0 h 40"/>
                  <a:gd name="T52" fmla="*/ 16 w 104"/>
                  <a:gd name="T53" fmla="*/ 8 h 40"/>
                  <a:gd name="T54" fmla="*/ 32 w 104"/>
                  <a:gd name="T55" fmla="*/ 8 h 40"/>
                  <a:gd name="T56" fmla="*/ 48 w 104"/>
                  <a:gd name="T57" fmla="*/ 16 h 40"/>
                  <a:gd name="T58" fmla="*/ 72 w 104"/>
                  <a:gd name="T59" fmla="*/ 16 h 40"/>
                  <a:gd name="T60" fmla="*/ 80 w 104"/>
                  <a:gd name="T61" fmla="*/ 16 h 40"/>
                  <a:gd name="T62" fmla="*/ 88 w 104"/>
                  <a:gd name="T63" fmla="*/ 16 h 40"/>
                  <a:gd name="T64" fmla="*/ 104 w 104"/>
                  <a:gd name="T65" fmla="*/ 16 h 40"/>
                  <a:gd name="T66" fmla="*/ 104 w 104"/>
                  <a:gd name="T67" fmla="*/ 16 h 40"/>
                  <a:gd name="T68" fmla="*/ 104 w 104"/>
                  <a:gd name="T69" fmla="*/ 32 h 40"/>
                  <a:gd name="T70" fmla="*/ 104 w 104"/>
                  <a:gd name="T71" fmla="*/ 32 h 40"/>
                  <a:gd name="T72" fmla="*/ 104 w 104"/>
                  <a:gd name="T73" fmla="*/ 32 h 40"/>
                  <a:gd name="T74" fmla="*/ 88 w 104"/>
                  <a:gd name="T75" fmla="*/ 40 h 40"/>
                  <a:gd name="T76" fmla="*/ 80 w 104"/>
                  <a:gd name="T77" fmla="*/ 40 h 40"/>
                  <a:gd name="T78" fmla="*/ 72 w 104"/>
                  <a:gd name="T79" fmla="*/ 40 h 40"/>
                  <a:gd name="T80" fmla="*/ 72 w 104"/>
                  <a:gd name="T81" fmla="*/ 40 h 40"/>
                  <a:gd name="T82" fmla="*/ 48 w 104"/>
                  <a:gd name="T83" fmla="*/ 40 h 40"/>
                  <a:gd name="T84" fmla="*/ 40 w 104"/>
                  <a:gd name="T85" fmla="*/ 40 h 40"/>
                  <a:gd name="T86" fmla="*/ 32 w 104"/>
                  <a:gd name="T87" fmla="*/ 32 h 40"/>
                  <a:gd name="T88" fmla="*/ 8 w 104"/>
                  <a:gd name="T89" fmla="*/ 24 h 40"/>
                  <a:gd name="T90" fmla="*/ 8 w 104"/>
                  <a:gd name="T91" fmla="*/ 24 h 40"/>
                  <a:gd name="T92" fmla="*/ 0 w 104"/>
                  <a:gd name="T93" fmla="*/ 8 h 40"/>
                  <a:gd name="T94" fmla="*/ 0 w 104"/>
                  <a:gd name="T95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4" h="40">
                    <a:moveTo>
                      <a:pt x="8" y="8"/>
                    </a:move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32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87" name="Freeform 151"/>
              <p:cNvSpPr>
                <a:spLocks/>
              </p:cNvSpPr>
              <p:nvPr/>
            </p:nvSpPr>
            <p:spPr bwMode="auto">
              <a:xfrm>
                <a:off x="2540" y="4017"/>
                <a:ext cx="6" cy="0"/>
              </a:xfrm>
              <a:custGeom>
                <a:avLst/>
                <a:gdLst>
                  <a:gd name="T0" fmla="*/ 8 w 8"/>
                  <a:gd name="T1" fmla="*/ 8 w 8"/>
                  <a:gd name="T2" fmla="*/ 8 w 8"/>
                  <a:gd name="T3" fmla="*/ 0 w 8"/>
                  <a:gd name="T4" fmla="*/ 0 w 8"/>
                  <a:gd name="T5" fmla="*/ 0 w 8"/>
                  <a:gd name="T6" fmla="*/ 8 w 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88" name="Freeform 152"/>
              <p:cNvSpPr>
                <a:spLocks/>
              </p:cNvSpPr>
              <p:nvPr/>
            </p:nvSpPr>
            <p:spPr bwMode="auto">
              <a:xfrm>
                <a:off x="2772" y="4017"/>
                <a:ext cx="33" cy="18"/>
              </a:xfrm>
              <a:custGeom>
                <a:avLst/>
                <a:gdLst>
                  <a:gd name="T0" fmla="*/ 0 w 48"/>
                  <a:gd name="T1" fmla="*/ 24 h 32"/>
                  <a:gd name="T2" fmla="*/ 40 w 48"/>
                  <a:gd name="T3" fmla="*/ 0 h 32"/>
                  <a:gd name="T4" fmla="*/ 48 w 48"/>
                  <a:gd name="T5" fmla="*/ 0 h 32"/>
                  <a:gd name="T6" fmla="*/ 48 w 48"/>
                  <a:gd name="T7" fmla="*/ 8 h 32"/>
                  <a:gd name="T8" fmla="*/ 48 w 48"/>
                  <a:gd name="T9" fmla="*/ 8 h 32"/>
                  <a:gd name="T10" fmla="*/ 8 w 48"/>
                  <a:gd name="T11" fmla="*/ 32 h 32"/>
                  <a:gd name="T12" fmla="*/ 0 w 48"/>
                  <a:gd name="T1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2">
                    <a:moveTo>
                      <a:pt x="0" y="24"/>
                    </a:moveTo>
                    <a:lnTo>
                      <a:pt x="40" y="0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8" y="3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89" name="Rectangle 153"/>
              <p:cNvSpPr>
                <a:spLocks noChangeArrowheads="1"/>
              </p:cNvSpPr>
              <p:nvPr/>
            </p:nvSpPr>
            <p:spPr bwMode="auto">
              <a:xfrm>
                <a:off x="2800" y="4012"/>
                <a:ext cx="5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90" name="Rectangle 154"/>
              <p:cNvSpPr>
                <a:spLocks noChangeArrowheads="1"/>
              </p:cNvSpPr>
              <p:nvPr/>
            </p:nvSpPr>
            <p:spPr bwMode="auto">
              <a:xfrm>
                <a:off x="2800" y="4012"/>
                <a:ext cx="11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91" name="Rectangle 155"/>
              <p:cNvSpPr>
                <a:spLocks noChangeArrowheads="1"/>
              </p:cNvSpPr>
              <p:nvPr/>
            </p:nvSpPr>
            <p:spPr bwMode="auto">
              <a:xfrm>
                <a:off x="2805" y="4008"/>
                <a:ext cx="6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92" name="Freeform 156"/>
              <p:cNvSpPr>
                <a:spLocks/>
              </p:cNvSpPr>
              <p:nvPr/>
            </p:nvSpPr>
            <p:spPr bwMode="auto">
              <a:xfrm>
                <a:off x="2772" y="3977"/>
                <a:ext cx="73" cy="63"/>
              </a:xfrm>
              <a:custGeom>
                <a:avLst/>
                <a:gdLst>
                  <a:gd name="T0" fmla="*/ 48 w 104"/>
                  <a:gd name="T1" fmla="*/ 56 h 112"/>
                  <a:gd name="T2" fmla="*/ 56 w 104"/>
                  <a:gd name="T3" fmla="*/ 56 h 112"/>
                  <a:gd name="T4" fmla="*/ 64 w 104"/>
                  <a:gd name="T5" fmla="*/ 64 h 112"/>
                  <a:gd name="T6" fmla="*/ 56 w 104"/>
                  <a:gd name="T7" fmla="*/ 56 h 112"/>
                  <a:gd name="T8" fmla="*/ 96 w 104"/>
                  <a:gd name="T9" fmla="*/ 16 h 112"/>
                  <a:gd name="T10" fmla="*/ 104 w 104"/>
                  <a:gd name="T11" fmla="*/ 16 h 112"/>
                  <a:gd name="T12" fmla="*/ 96 w 104"/>
                  <a:gd name="T13" fmla="*/ 16 h 112"/>
                  <a:gd name="T14" fmla="*/ 96 w 104"/>
                  <a:gd name="T15" fmla="*/ 8 h 112"/>
                  <a:gd name="T16" fmla="*/ 96 w 104"/>
                  <a:gd name="T17" fmla="*/ 8 h 112"/>
                  <a:gd name="T18" fmla="*/ 104 w 104"/>
                  <a:gd name="T19" fmla="*/ 16 h 112"/>
                  <a:gd name="T20" fmla="*/ 8 w 104"/>
                  <a:gd name="T21" fmla="*/ 96 h 112"/>
                  <a:gd name="T22" fmla="*/ 0 w 104"/>
                  <a:gd name="T23" fmla="*/ 88 h 112"/>
                  <a:gd name="T24" fmla="*/ 8 w 104"/>
                  <a:gd name="T25" fmla="*/ 88 h 112"/>
                  <a:gd name="T26" fmla="*/ 8 w 104"/>
                  <a:gd name="T27" fmla="*/ 96 h 112"/>
                  <a:gd name="T28" fmla="*/ 8 w 104"/>
                  <a:gd name="T29" fmla="*/ 104 h 112"/>
                  <a:gd name="T30" fmla="*/ 0 w 104"/>
                  <a:gd name="T31" fmla="*/ 112 h 112"/>
                  <a:gd name="T32" fmla="*/ 0 w 104"/>
                  <a:gd name="T33" fmla="*/ 96 h 112"/>
                  <a:gd name="T34" fmla="*/ 0 w 104"/>
                  <a:gd name="T35" fmla="*/ 88 h 112"/>
                  <a:gd name="T36" fmla="*/ 0 w 104"/>
                  <a:gd name="T37" fmla="*/ 88 h 112"/>
                  <a:gd name="T38" fmla="*/ 0 w 104"/>
                  <a:gd name="T39" fmla="*/ 88 h 112"/>
                  <a:gd name="T40" fmla="*/ 96 w 104"/>
                  <a:gd name="T41" fmla="*/ 8 h 112"/>
                  <a:gd name="T42" fmla="*/ 104 w 104"/>
                  <a:gd name="T43" fmla="*/ 0 h 112"/>
                  <a:gd name="T44" fmla="*/ 104 w 104"/>
                  <a:gd name="T45" fmla="*/ 8 h 112"/>
                  <a:gd name="T46" fmla="*/ 104 w 104"/>
                  <a:gd name="T47" fmla="*/ 16 h 112"/>
                  <a:gd name="T48" fmla="*/ 104 w 104"/>
                  <a:gd name="T49" fmla="*/ 24 h 112"/>
                  <a:gd name="T50" fmla="*/ 104 w 104"/>
                  <a:gd name="T51" fmla="*/ 24 h 112"/>
                  <a:gd name="T52" fmla="*/ 64 w 104"/>
                  <a:gd name="T53" fmla="*/ 64 h 112"/>
                  <a:gd name="T54" fmla="*/ 64 w 104"/>
                  <a:gd name="T55" fmla="*/ 64 h 112"/>
                  <a:gd name="T56" fmla="*/ 56 w 104"/>
                  <a:gd name="T57" fmla="*/ 64 h 112"/>
                  <a:gd name="T58" fmla="*/ 48 w 104"/>
                  <a:gd name="T59" fmla="*/ 64 h 112"/>
                  <a:gd name="T60" fmla="*/ 48 w 104"/>
                  <a:gd name="T6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" h="112">
                    <a:moveTo>
                      <a:pt x="48" y="56"/>
                    </a:moveTo>
                    <a:lnTo>
                      <a:pt x="56" y="56"/>
                    </a:lnTo>
                    <a:lnTo>
                      <a:pt x="64" y="64"/>
                    </a:lnTo>
                    <a:lnTo>
                      <a:pt x="56" y="5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96" y="16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8" y="96"/>
                    </a:lnTo>
                    <a:lnTo>
                      <a:pt x="0" y="88"/>
                    </a:lnTo>
                    <a:lnTo>
                      <a:pt x="8" y="88"/>
                    </a:lnTo>
                    <a:lnTo>
                      <a:pt x="8" y="96"/>
                    </a:lnTo>
                    <a:lnTo>
                      <a:pt x="8" y="104"/>
                    </a:lnTo>
                    <a:lnTo>
                      <a:pt x="0" y="112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96" y="8"/>
                    </a:lnTo>
                    <a:lnTo>
                      <a:pt x="104" y="0"/>
                    </a:lnTo>
                    <a:lnTo>
                      <a:pt x="104" y="8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56" y="64"/>
                    </a:lnTo>
                    <a:lnTo>
                      <a:pt x="48" y="64"/>
                    </a:lnTo>
                    <a:lnTo>
                      <a:pt x="48" y="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93" name="Freeform 157"/>
              <p:cNvSpPr>
                <a:spLocks/>
              </p:cNvSpPr>
              <p:nvPr/>
            </p:nvSpPr>
            <p:spPr bwMode="auto">
              <a:xfrm>
                <a:off x="2540" y="4008"/>
                <a:ext cx="74" cy="27"/>
              </a:xfrm>
              <a:custGeom>
                <a:avLst/>
                <a:gdLst>
                  <a:gd name="T0" fmla="*/ 8 w 104"/>
                  <a:gd name="T1" fmla="*/ 16 h 48"/>
                  <a:gd name="T2" fmla="*/ 8 w 104"/>
                  <a:gd name="T3" fmla="*/ 16 h 48"/>
                  <a:gd name="T4" fmla="*/ 8 w 104"/>
                  <a:gd name="T5" fmla="*/ 24 h 48"/>
                  <a:gd name="T6" fmla="*/ 16 w 104"/>
                  <a:gd name="T7" fmla="*/ 24 h 48"/>
                  <a:gd name="T8" fmla="*/ 40 w 104"/>
                  <a:gd name="T9" fmla="*/ 32 h 48"/>
                  <a:gd name="T10" fmla="*/ 48 w 104"/>
                  <a:gd name="T11" fmla="*/ 32 h 48"/>
                  <a:gd name="T12" fmla="*/ 64 w 104"/>
                  <a:gd name="T13" fmla="*/ 40 h 48"/>
                  <a:gd name="T14" fmla="*/ 72 w 104"/>
                  <a:gd name="T15" fmla="*/ 40 h 48"/>
                  <a:gd name="T16" fmla="*/ 80 w 104"/>
                  <a:gd name="T17" fmla="*/ 40 h 48"/>
                  <a:gd name="T18" fmla="*/ 88 w 104"/>
                  <a:gd name="T19" fmla="*/ 40 h 48"/>
                  <a:gd name="T20" fmla="*/ 88 w 104"/>
                  <a:gd name="T21" fmla="*/ 32 h 48"/>
                  <a:gd name="T22" fmla="*/ 88 w 104"/>
                  <a:gd name="T23" fmla="*/ 32 h 48"/>
                  <a:gd name="T24" fmla="*/ 96 w 104"/>
                  <a:gd name="T25" fmla="*/ 32 h 48"/>
                  <a:gd name="T26" fmla="*/ 96 w 104"/>
                  <a:gd name="T27" fmla="*/ 24 h 48"/>
                  <a:gd name="T28" fmla="*/ 96 w 104"/>
                  <a:gd name="T29" fmla="*/ 32 h 48"/>
                  <a:gd name="T30" fmla="*/ 88 w 104"/>
                  <a:gd name="T31" fmla="*/ 32 h 48"/>
                  <a:gd name="T32" fmla="*/ 72 w 104"/>
                  <a:gd name="T33" fmla="*/ 32 h 48"/>
                  <a:gd name="T34" fmla="*/ 72 w 104"/>
                  <a:gd name="T35" fmla="*/ 32 h 48"/>
                  <a:gd name="T36" fmla="*/ 72 w 104"/>
                  <a:gd name="T37" fmla="*/ 32 h 48"/>
                  <a:gd name="T38" fmla="*/ 64 w 104"/>
                  <a:gd name="T39" fmla="*/ 32 h 48"/>
                  <a:gd name="T40" fmla="*/ 56 w 104"/>
                  <a:gd name="T41" fmla="*/ 32 h 48"/>
                  <a:gd name="T42" fmla="*/ 56 w 104"/>
                  <a:gd name="T43" fmla="*/ 32 h 48"/>
                  <a:gd name="T44" fmla="*/ 40 w 104"/>
                  <a:gd name="T45" fmla="*/ 24 h 48"/>
                  <a:gd name="T46" fmla="*/ 32 w 104"/>
                  <a:gd name="T47" fmla="*/ 24 h 48"/>
                  <a:gd name="T48" fmla="*/ 32 w 104"/>
                  <a:gd name="T49" fmla="*/ 16 h 48"/>
                  <a:gd name="T50" fmla="*/ 24 w 104"/>
                  <a:gd name="T51" fmla="*/ 16 h 48"/>
                  <a:gd name="T52" fmla="*/ 24 w 104"/>
                  <a:gd name="T53" fmla="*/ 16 h 48"/>
                  <a:gd name="T54" fmla="*/ 24 w 104"/>
                  <a:gd name="T55" fmla="*/ 16 h 48"/>
                  <a:gd name="T56" fmla="*/ 16 w 104"/>
                  <a:gd name="T57" fmla="*/ 8 h 48"/>
                  <a:gd name="T58" fmla="*/ 16 w 104"/>
                  <a:gd name="T59" fmla="*/ 8 h 48"/>
                  <a:gd name="T60" fmla="*/ 8 w 104"/>
                  <a:gd name="T61" fmla="*/ 0 h 48"/>
                  <a:gd name="T62" fmla="*/ 24 w 104"/>
                  <a:gd name="T63" fmla="*/ 0 h 48"/>
                  <a:gd name="T64" fmla="*/ 32 w 104"/>
                  <a:gd name="T65" fmla="*/ 8 h 48"/>
                  <a:gd name="T66" fmla="*/ 24 w 104"/>
                  <a:gd name="T67" fmla="*/ 8 h 48"/>
                  <a:gd name="T68" fmla="*/ 24 w 104"/>
                  <a:gd name="T69" fmla="*/ 8 h 48"/>
                  <a:gd name="T70" fmla="*/ 32 w 104"/>
                  <a:gd name="T71" fmla="*/ 8 h 48"/>
                  <a:gd name="T72" fmla="*/ 40 w 104"/>
                  <a:gd name="T73" fmla="*/ 16 h 48"/>
                  <a:gd name="T74" fmla="*/ 32 w 104"/>
                  <a:gd name="T75" fmla="*/ 16 h 48"/>
                  <a:gd name="T76" fmla="*/ 48 w 104"/>
                  <a:gd name="T77" fmla="*/ 16 h 48"/>
                  <a:gd name="T78" fmla="*/ 64 w 104"/>
                  <a:gd name="T79" fmla="*/ 24 h 48"/>
                  <a:gd name="T80" fmla="*/ 56 w 104"/>
                  <a:gd name="T81" fmla="*/ 24 h 48"/>
                  <a:gd name="T82" fmla="*/ 64 w 104"/>
                  <a:gd name="T83" fmla="*/ 24 h 48"/>
                  <a:gd name="T84" fmla="*/ 72 w 104"/>
                  <a:gd name="T85" fmla="*/ 24 h 48"/>
                  <a:gd name="T86" fmla="*/ 72 w 104"/>
                  <a:gd name="T87" fmla="*/ 24 h 48"/>
                  <a:gd name="T88" fmla="*/ 80 w 104"/>
                  <a:gd name="T89" fmla="*/ 24 h 48"/>
                  <a:gd name="T90" fmla="*/ 88 w 104"/>
                  <a:gd name="T91" fmla="*/ 24 h 48"/>
                  <a:gd name="T92" fmla="*/ 104 w 104"/>
                  <a:gd name="T93" fmla="*/ 24 h 48"/>
                  <a:gd name="T94" fmla="*/ 104 w 104"/>
                  <a:gd name="T95" fmla="*/ 32 h 48"/>
                  <a:gd name="T96" fmla="*/ 96 w 104"/>
                  <a:gd name="T97" fmla="*/ 40 h 48"/>
                  <a:gd name="T98" fmla="*/ 96 w 104"/>
                  <a:gd name="T99" fmla="*/ 32 h 48"/>
                  <a:gd name="T100" fmla="*/ 96 w 104"/>
                  <a:gd name="T101" fmla="*/ 32 h 48"/>
                  <a:gd name="T102" fmla="*/ 96 w 104"/>
                  <a:gd name="T103" fmla="*/ 40 h 48"/>
                  <a:gd name="T104" fmla="*/ 80 w 104"/>
                  <a:gd name="T105" fmla="*/ 48 h 48"/>
                  <a:gd name="T106" fmla="*/ 72 w 104"/>
                  <a:gd name="T107" fmla="*/ 48 h 48"/>
                  <a:gd name="T108" fmla="*/ 64 w 104"/>
                  <a:gd name="T109" fmla="*/ 48 h 48"/>
                  <a:gd name="T110" fmla="*/ 48 w 104"/>
                  <a:gd name="T111" fmla="*/ 40 h 48"/>
                  <a:gd name="T112" fmla="*/ 32 w 104"/>
                  <a:gd name="T113" fmla="*/ 40 h 48"/>
                  <a:gd name="T114" fmla="*/ 16 w 104"/>
                  <a:gd name="T115" fmla="*/ 32 h 48"/>
                  <a:gd name="T116" fmla="*/ 8 w 104"/>
                  <a:gd name="T117" fmla="*/ 24 h 48"/>
                  <a:gd name="T118" fmla="*/ 0 w 104"/>
                  <a:gd name="T119" fmla="*/ 24 h 48"/>
                  <a:gd name="T120" fmla="*/ 0 w 104"/>
                  <a:gd name="T121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4" h="48">
                    <a:moveTo>
                      <a:pt x="8" y="8"/>
                    </a:move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94" name="Freeform 158"/>
              <p:cNvSpPr>
                <a:spLocks/>
              </p:cNvSpPr>
              <p:nvPr/>
            </p:nvSpPr>
            <p:spPr bwMode="auto">
              <a:xfrm>
                <a:off x="2540" y="4008"/>
                <a:ext cx="11" cy="9"/>
              </a:xfrm>
              <a:custGeom>
                <a:avLst/>
                <a:gdLst>
                  <a:gd name="T0" fmla="*/ 16 w 16"/>
                  <a:gd name="T1" fmla="*/ 0 h 16"/>
                  <a:gd name="T2" fmla="*/ 16 w 16"/>
                  <a:gd name="T3" fmla="*/ 8 h 16"/>
                  <a:gd name="T4" fmla="*/ 16 w 16"/>
                  <a:gd name="T5" fmla="*/ 8 h 16"/>
                  <a:gd name="T6" fmla="*/ 16 w 16"/>
                  <a:gd name="T7" fmla="*/ 8 h 16"/>
                  <a:gd name="T8" fmla="*/ 16 w 16"/>
                  <a:gd name="T9" fmla="*/ 8 h 16"/>
                  <a:gd name="T10" fmla="*/ 8 w 16"/>
                  <a:gd name="T11" fmla="*/ 16 h 16"/>
                  <a:gd name="T12" fmla="*/ 8 w 16"/>
                  <a:gd name="T13" fmla="*/ 16 h 16"/>
                  <a:gd name="T14" fmla="*/ 0 w 16"/>
                  <a:gd name="T15" fmla="*/ 16 h 16"/>
                  <a:gd name="T16" fmla="*/ 0 w 16"/>
                  <a:gd name="T17" fmla="*/ 16 h 16"/>
                  <a:gd name="T18" fmla="*/ 0 w 16"/>
                  <a:gd name="T19" fmla="*/ 16 h 16"/>
                  <a:gd name="T20" fmla="*/ 0 w 16"/>
                  <a:gd name="T21" fmla="*/ 16 h 16"/>
                  <a:gd name="T22" fmla="*/ 0 w 16"/>
                  <a:gd name="T23" fmla="*/ 16 h 16"/>
                  <a:gd name="T24" fmla="*/ 0 w 16"/>
                  <a:gd name="T25" fmla="*/ 16 h 16"/>
                  <a:gd name="T26" fmla="*/ 0 w 16"/>
                  <a:gd name="T27" fmla="*/ 16 h 16"/>
                  <a:gd name="T28" fmla="*/ 0 w 16"/>
                  <a:gd name="T29" fmla="*/ 16 h 16"/>
                  <a:gd name="T30" fmla="*/ 0 w 16"/>
                  <a:gd name="T31" fmla="*/ 16 h 16"/>
                  <a:gd name="T32" fmla="*/ 0 w 16"/>
                  <a:gd name="T33" fmla="*/ 16 h 16"/>
                  <a:gd name="T34" fmla="*/ 8 w 16"/>
                  <a:gd name="T35" fmla="*/ 8 h 16"/>
                  <a:gd name="T36" fmla="*/ 0 w 16"/>
                  <a:gd name="T37" fmla="*/ 8 h 16"/>
                  <a:gd name="T38" fmla="*/ 0 w 16"/>
                  <a:gd name="T39" fmla="*/ 8 h 16"/>
                  <a:gd name="T40" fmla="*/ 0 w 16"/>
                  <a:gd name="T41" fmla="*/ 8 h 16"/>
                  <a:gd name="T42" fmla="*/ 0 w 16"/>
                  <a:gd name="T43" fmla="*/ 8 h 16"/>
                  <a:gd name="T44" fmla="*/ 0 w 16"/>
                  <a:gd name="T45" fmla="*/ 8 h 16"/>
                  <a:gd name="T46" fmla="*/ 0 w 16"/>
                  <a:gd name="T47" fmla="*/ 8 h 16"/>
                  <a:gd name="T48" fmla="*/ 0 w 16"/>
                  <a:gd name="T49" fmla="*/ 8 h 16"/>
                  <a:gd name="T50" fmla="*/ 0 w 16"/>
                  <a:gd name="T51" fmla="*/ 8 h 16"/>
                  <a:gd name="T52" fmla="*/ 0 w 16"/>
                  <a:gd name="T53" fmla="*/ 8 h 16"/>
                  <a:gd name="T54" fmla="*/ 0 w 16"/>
                  <a:gd name="T55" fmla="*/ 8 h 16"/>
                  <a:gd name="T56" fmla="*/ 0 w 16"/>
                  <a:gd name="T57" fmla="*/ 8 h 16"/>
                  <a:gd name="T58" fmla="*/ 8 w 16"/>
                  <a:gd name="T59" fmla="*/ 8 h 16"/>
                  <a:gd name="T60" fmla="*/ 8 w 16"/>
                  <a:gd name="T61" fmla="*/ 8 h 16"/>
                  <a:gd name="T62" fmla="*/ 8 w 16"/>
                  <a:gd name="T63" fmla="*/ 8 h 16"/>
                  <a:gd name="T64" fmla="*/ 8 w 16"/>
                  <a:gd name="T65" fmla="*/ 8 h 16"/>
                  <a:gd name="T66" fmla="*/ 8 w 16"/>
                  <a:gd name="T67" fmla="*/ 8 h 16"/>
                  <a:gd name="T68" fmla="*/ 8 w 16"/>
                  <a:gd name="T69" fmla="*/ 8 h 16"/>
                  <a:gd name="T70" fmla="*/ 8 w 16"/>
                  <a:gd name="T71" fmla="*/ 0 h 16"/>
                  <a:gd name="T72" fmla="*/ 16 w 16"/>
                  <a:gd name="T7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95" name="Freeform 159"/>
              <p:cNvSpPr>
                <a:spLocks/>
              </p:cNvSpPr>
              <p:nvPr/>
            </p:nvSpPr>
            <p:spPr bwMode="auto">
              <a:xfrm>
                <a:off x="2744" y="3932"/>
                <a:ext cx="11" cy="9"/>
              </a:xfrm>
              <a:custGeom>
                <a:avLst/>
                <a:gdLst>
                  <a:gd name="T0" fmla="*/ 16 w 16"/>
                  <a:gd name="T1" fmla="*/ 8 h 16"/>
                  <a:gd name="T2" fmla="*/ 0 w 16"/>
                  <a:gd name="T3" fmla="*/ 16 h 16"/>
                  <a:gd name="T4" fmla="*/ 0 w 16"/>
                  <a:gd name="T5" fmla="*/ 8 h 16"/>
                  <a:gd name="T6" fmla="*/ 0 w 16"/>
                  <a:gd name="T7" fmla="*/ 8 h 16"/>
                  <a:gd name="T8" fmla="*/ 16 w 16"/>
                  <a:gd name="T9" fmla="*/ 0 h 16"/>
                  <a:gd name="T10" fmla="*/ 16 w 16"/>
                  <a:gd name="T11" fmla="*/ 8 h 16"/>
                  <a:gd name="T12" fmla="*/ 16 w 16"/>
                  <a:gd name="T13" fmla="*/ 0 h 16"/>
                  <a:gd name="T14" fmla="*/ 16 w 16"/>
                  <a:gd name="T15" fmla="*/ 8 h 16"/>
                  <a:gd name="T16" fmla="*/ 0 w 16"/>
                  <a:gd name="T17" fmla="*/ 16 h 16"/>
                  <a:gd name="T18" fmla="*/ 0 w 16"/>
                  <a:gd name="T19" fmla="*/ 16 h 16"/>
                  <a:gd name="T20" fmla="*/ 0 w 16"/>
                  <a:gd name="T21" fmla="*/ 8 h 16"/>
                  <a:gd name="T22" fmla="*/ 16 w 16"/>
                  <a:gd name="T23" fmla="*/ 0 h 16"/>
                  <a:gd name="T24" fmla="*/ 16 w 16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6">
                    <a:moveTo>
                      <a:pt x="16" y="8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96" name="Freeform 160"/>
              <p:cNvSpPr>
                <a:spLocks/>
              </p:cNvSpPr>
              <p:nvPr/>
            </p:nvSpPr>
            <p:spPr bwMode="auto">
              <a:xfrm>
                <a:off x="2744" y="3937"/>
                <a:ext cx="5" cy="8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16 h 16"/>
                  <a:gd name="T4" fmla="*/ 0 w 8"/>
                  <a:gd name="T5" fmla="*/ 16 h 16"/>
                  <a:gd name="T6" fmla="*/ 0 w 8"/>
                  <a:gd name="T7" fmla="*/ 16 h 16"/>
                  <a:gd name="T8" fmla="*/ 0 w 8"/>
                  <a:gd name="T9" fmla="*/ 0 h 16"/>
                  <a:gd name="T10" fmla="*/ 8 w 8"/>
                  <a:gd name="T11" fmla="*/ 0 h 16"/>
                  <a:gd name="T12" fmla="*/ 0 w 8"/>
                  <a:gd name="T13" fmla="*/ 0 h 16"/>
                  <a:gd name="T14" fmla="*/ 8 w 8"/>
                  <a:gd name="T15" fmla="*/ 0 h 16"/>
                  <a:gd name="T16" fmla="*/ 8 w 8"/>
                  <a:gd name="T17" fmla="*/ 16 h 16"/>
                  <a:gd name="T18" fmla="*/ 8 w 8"/>
                  <a:gd name="T19" fmla="*/ 16 h 16"/>
                  <a:gd name="T20" fmla="*/ 0 w 8"/>
                  <a:gd name="T21" fmla="*/ 16 h 16"/>
                  <a:gd name="T22" fmla="*/ 0 w 8"/>
                  <a:gd name="T23" fmla="*/ 0 h 16"/>
                  <a:gd name="T24" fmla="*/ 8 w 8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97" name="Freeform 161"/>
              <p:cNvSpPr>
                <a:spLocks/>
              </p:cNvSpPr>
              <p:nvPr/>
            </p:nvSpPr>
            <p:spPr bwMode="auto">
              <a:xfrm>
                <a:off x="2749" y="3932"/>
                <a:ext cx="90" cy="18"/>
              </a:xfrm>
              <a:custGeom>
                <a:avLst/>
                <a:gdLst>
                  <a:gd name="T0" fmla="*/ 0 w 128"/>
                  <a:gd name="T1" fmla="*/ 8 h 32"/>
                  <a:gd name="T2" fmla="*/ 16 w 128"/>
                  <a:gd name="T3" fmla="*/ 0 h 32"/>
                  <a:gd name="T4" fmla="*/ 16 w 128"/>
                  <a:gd name="T5" fmla="*/ 0 h 32"/>
                  <a:gd name="T6" fmla="*/ 16 w 128"/>
                  <a:gd name="T7" fmla="*/ 0 h 32"/>
                  <a:gd name="T8" fmla="*/ 112 w 128"/>
                  <a:gd name="T9" fmla="*/ 16 h 32"/>
                  <a:gd name="T10" fmla="*/ 128 w 128"/>
                  <a:gd name="T11" fmla="*/ 16 h 32"/>
                  <a:gd name="T12" fmla="*/ 112 w 128"/>
                  <a:gd name="T13" fmla="*/ 24 h 32"/>
                  <a:gd name="T14" fmla="*/ 96 w 128"/>
                  <a:gd name="T15" fmla="*/ 32 h 32"/>
                  <a:gd name="T16" fmla="*/ 96 w 128"/>
                  <a:gd name="T17" fmla="*/ 32 h 32"/>
                  <a:gd name="T18" fmla="*/ 96 w 128"/>
                  <a:gd name="T19" fmla="*/ 32 h 32"/>
                  <a:gd name="T20" fmla="*/ 96 w 128"/>
                  <a:gd name="T21" fmla="*/ 24 h 32"/>
                  <a:gd name="T22" fmla="*/ 112 w 128"/>
                  <a:gd name="T23" fmla="*/ 16 h 32"/>
                  <a:gd name="T24" fmla="*/ 112 w 128"/>
                  <a:gd name="T25" fmla="*/ 24 h 32"/>
                  <a:gd name="T26" fmla="*/ 112 w 128"/>
                  <a:gd name="T27" fmla="*/ 24 h 32"/>
                  <a:gd name="T28" fmla="*/ 16 w 128"/>
                  <a:gd name="T29" fmla="*/ 8 h 32"/>
                  <a:gd name="T30" fmla="*/ 16 w 128"/>
                  <a:gd name="T31" fmla="*/ 0 h 32"/>
                  <a:gd name="T32" fmla="*/ 16 w 128"/>
                  <a:gd name="T33" fmla="*/ 8 h 32"/>
                  <a:gd name="T34" fmla="*/ 0 w 128"/>
                  <a:gd name="T35" fmla="*/ 16 h 32"/>
                  <a:gd name="T36" fmla="*/ 0 w 128"/>
                  <a:gd name="T37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32">
                    <a:moveTo>
                      <a:pt x="0" y="8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12" y="16"/>
                    </a:lnTo>
                    <a:lnTo>
                      <a:pt x="128" y="16"/>
                    </a:lnTo>
                    <a:lnTo>
                      <a:pt x="112" y="24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24"/>
                    </a:lnTo>
                    <a:lnTo>
                      <a:pt x="112" y="16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98" name="Freeform 162"/>
              <p:cNvSpPr>
                <a:spLocks/>
              </p:cNvSpPr>
              <p:nvPr/>
            </p:nvSpPr>
            <p:spPr bwMode="auto">
              <a:xfrm>
                <a:off x="2737" y="3937"/>
                <a:ext cx="80" cy="13"/>
              </a:xfrm>
              <a:custGeom>
                <a:avLst/>
                <a:gdLst>
                  <a:gd name="T0" fmla="*/ 112 w 112"/>
                  <a:gd name="T1" fmla="*/ 24 h 24"/>
                  <a:gd name="T2" fmla="*/ 16 w 112"/>
                  <a:gd name="T3" fmla="*/ 8 h 24"/>
                  <a:gd name="T4" fmla="*/ 0 w 112"/>
                  <a:gd name="T5" fmla="*/ 8 h 24"/>
                  <a:gd name="T6" fmla="*/ 16 w 112"/>
                  <a:gd name="T7" fmla="*/ 0 h 24"/>
                  <a:gd name="T8" fmla="*/ 16 w 112"/>
                  <a:gd name="T9" fmla="*/ 0 h 24"/>
                  <a:gd name="T10" fmla="*/ 112 w 112"/>
                  <a:gd name="T11" fmla="*/ 16 h 24"/>
                  <a:gd name="T12" fmla="*/ 112 w 11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24">
                    <a:moveTo>
                      <a:pt x="112" y="24"/>
                    </a:moveTo>
                    <a:lnTo>
                      <a:pt x="16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12" y="16"/>
                    </a:lnTo>
                    <a:lnTo>
                      <a:pt x="112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99" name="Freeform 163"/>
              <p:cNvSpPr>
                <a:spLocks/>
              </p:cNvSpPr>
              <p:nvPr/>
            </p:nvSpPr>
            <p:spPr bwMode="auto">
              <a:xfrm>
                <a:off x="2749" y="3937"/>
                <a:ext cx="73" cy="22"/>
              </a:xfrm>
              <a:custGeom>
                <a:avLst/>
                <a:gdLst>
                  <a:gd name="T0" fmla="*/ 0 w 104"/>
                  <a:gd name="T1" fmla="*/ 0 h 40"/>
                  <a:gd name="T2" fmla="*/ 96 w 104"/>
                  <a:gd name="T3" fmla="*/ 16 h 40"/>
                  <a:gd name="T4" fmla="*/ 104 w 104"/>
                  <a:gd name="T5" fmla="*/ 16 h 40"/>
                  <a:gd name="T6" fmla="*/ 104 w 104"/>
                  <a:gd name="T7" fmla="*/ 16 h 40"/>
                  <a:gd name="T8" fmla="*/ 104 w 104"/>
                  <a:gd name="T9" fmla="*/ 32 h 40"/>
                  <a:gd name="T10" fmla="*/ 104 w 104"/>
                  <a:gd name="T11" fmla="*/ 40 h 40"/>
                  <a:gd name="T12" fmla="*/ 96 w 104"/>
                  <a:gd name="T13" fmla="*/ 40 h 40"/>
                  <a:gd name="T14" fmla="*/ 0 w 104"/>
                  <a:gd name="T15" fmla="*/ 24 h 40"/>
                  <a:gd name="T16" fmla="*/ 0 w 104"/>
                  <a:gd name="T17" fmla="*/ 24 h 40"/>
                  <a:gd name="T18" fmla="*/ 0 w 104"/>
                  <a:gd name="T19" fmla="*/ 16 h 40"/>
                  <a:gd name="T20" fmla="*/ 0 w 104"/>
                  <a:gd name="T21" fmla="*/ 16 h 40"/>
                  <a:gd name="T22" fmla="*/ 96 w 104"/>
                  <a:gd name="T23" fmla="*/ 32 h 40"/>
                  <a:gd name="T24" fmla="*/ 96 w 104"/>
                  <a:gd name="T25" fmla="*/ 40 h 40"/>
                  <a:gd name="T26" fmla="*/ 96 w 104"/>
                  <a:gd name="T27" fmla="*/ 32 h 40"/>
                  <a:gd name="T28" fmla="*/ 96 w 104"/>
                  <a:gd name="T29" fmla="*/ 16 h 40"/>
                  <a:gd name="T30" fmla="*/ 104 w 104"/>
                  <a:gd name="T31" fmla="*/ 16 h 40"/>
                  <a:gd name="T32" fmla="*/ 96 w 104"/>
                  <a:gd name="T33" fmla="*/ 24 h 40"/>
                  <a:gd name="T34" fmla="*/ 0 w 104"/>
                  <a:gd name="T35" fmla="*/ 8 h 40"/>
                  <a:gd name="T36" fmla="*/ 0 w 104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" h="40">
                    <a:moveTo>
                      <a:pt x="0" y="0"/>
                    </a:move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96" y="4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96" y="32"/>
                    </a:lnTo>
                    <a:lnTo>
                      <a:pt x="96" y="40"/>
                    </a:lnTo>
                    <a:lnTo>
                      <a:pt x="96" y="32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96" y="2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1300" name="Group 164"/>
              <p:cNvGrpSpPr>
                <a:grpSpLocks/>
              </p:cNvGrpSpPr>
              <p:nvPr/>
            </p:nvGrpSpPr>
            <p:grpSpPr bwMode="auto">
              <a:xfrm>
                <a:off x="2416" y="3749"/>
                <a:ext cx="514" cy="335"/>
                <a:chOff x="2374" y="2509"/>
                <a:chExt cx="728" cy="600"/>
              </a:xfrm>
            </p:grpSpPr>
            <p:sp>
              <p:nvSpPr>
                <p:cNvPr id="91301" name="Freeform 165"/>
                <p:cNvSpPr>
                  <a:spLocks/>
                </p:cNvSpPr>
                <p:nvPr/>
              </p:nvSpPr>
              <p:spPr bwMode="auto">
                <a:xfrm>
                  <a:off x="2846" y="2845"/>
                  <a:ext cx="8" cy="16"/>
                </a:xfrm>
                <a:custGeom>
                  <a:avLst/>
                  <a:gdLst>
                    <a:gd name="T0" fmla="*/ 0 w 8"/>
                    <a:gd name="T1" fmla="*/ 16 h 16"/>
                    <a:gd name="T2" fmla="*/ 0 w 8"/>
                    <a:gd name="T3" fmla="*/ 0 h 16"/>
                    <a:gd name="T4" fmla="*/ 0 w 8"/>
                    <a:gd name="T5" fmla="*/ 0 h 16"/>
                    <a:gd name="T6" fmla="*/ 0 w 8"/>
                    <a:gd name="T7" fmla="*/ 0 h 16"/>
                    <a:gd name="T8" fmla="*/ 8 w 8"/>
                    <a:gd name="T9" fmla="*/ 0 h 16"/>
                    <a:gd name="T10" fmla="*/ 8 w 8"/>
                    <a:gd name="T11" fmla="*/ 16 h 16"/>
                    <a:gd name="T12" fmla="*/ 0 w 8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6">
                      <a:moveTo>
                        <a:pt x="0" y="1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02" name="Freeform 166"/>
                <p:cNvSpPr>
                  <a:spLocks/>
                </p:cNvSpPr>
                <p:nvPr/>
              </p:nvSpPr>
              <p:spPr bwMode="auto">
                <a:xfrm>
                  <a:off x="2942" y="2853"/>
                  <a:ext cx="16" cy="16"/>
                </a:xfrm>
                <a:custGeom>
                  <a:avLst/>
                  <a:gdLst>
                    <a:gd name="T0" fmla="*/ 16 w 16"/>
                    <a:gd name="T1" fmla="*/ 8 h 16"/>
                    <a:gd name="T2" fmla="*/ 0 w 16"/>
                    <a:gd name="T3" fmla="*/ 16 h 16"/>
                    <a:gd name="T4" fmla="*/ 0 w 16"/>
                    <a:gd name="T5" fmla="*/ 8 h 16"/>
                    <a:gd name="T6" fmla="*/ 0 w 16"/>
                    <a:gd name="T7" fmla="*/ 8 h 16"/>
                    <a:gd name="T8" fmla="*/ 0 w 16"/>
                    <a:gd name="T9" fmla="*/ 8 h 16"/>
                    <a:gd name="T10" fmla="*/ 16 w 16"/>
                    <a:gd name="T11" fmla="*/ 0 h 16"/>
                    <a:gd name="T12" fmla="*/ 16 w 16"/>
                    <a:gd name="T13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8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03" name="Rectangle 167"/>
                <p:cNvSpPr>
                  <a:spLocks noChangeArrowheads="1"/>
                </p:cNvSpPr>
                <p:nvPr/>
              </p:nvSpPr>
              <p:spPr bwMode="auto">
                <a:xfrm>
                  <a:off x="2942" y="2861"/>
                  <a:ext cx="8" cy="2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04" name="Rectangle 168"/>
                <p:cNvSpPr>
                  <a:spLocks noChangeArrowheads="1"/>
                </p:cNvSpPr>
                <p:nvPr/>
              </p:nvSpPr>
              <p:spPr bwMode="auto">
                <a:xfrm>
                  <a:off x="2942" y="2877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05" name="Rectangle 169"/>
                <p:cNvSpPr>
                  <a:spLocks noChangeArrowheads="1"/>
                </p:cNvSpPr>
                <p:nvPr/>
              </p:nvSpPr>
              <p:spPr bwMode="auto">
                <a:xfrm>
                  <a:off x="2950" y="2861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06" name="Rectangle 170"/>
                <p:cNvSpPr>
                  <a:spLocks noChangeArrowheads="1"/>
                </p:cNvSpPr>
                <p:nvPr/>
              </p:nvSpPr>
              <p:spPr bwMode="auto">
                <a:xfrm>
                  <a:off x="2950" y="2861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07" name="Freeform 171"/>
                <p:cNvSpPr>
                  <a:spLocks/>
                </p:cNvSpPr>
                <p:nvPr/>
              </p:nvSpPr>
              <p:spPr bwMode="auto">
                <a:xfrm>
                  <a:off x="2958" y="2845"/>
                  <a:ext cx="8" cy="16"/>
                </a:xfrm>
                <a:custGeom>
                  <a:avLst/>
                  <a:gdLst>
                    <a:gd name="T0" fmla="*/ 0 w 8"/>
                    <a:gd name="T1" fmla="*/ 16 h 16"/>
                    <a:gd name="T2" fmla="*/ 0 w 8"/>
                    <a:gd name="T3" fmla="*/ 8 h 16"/>
                    <a:gd name="T4" fmla="*/ 0 w 8"/>
                    <a:gd name="T5" fmla="*/ 8 h 16"/>
                    <a:gd name="T6" fmla="*/ 8 w 8"/>
                    <a:gd name="T7" fmla="*/ 0 h 16"/>
                    <a:gd name="T8" fmla="*/ 8 w 8"/>
                    <a:gd name="T9" fmla="*/ 8 h 16"/>
                    <a:gd name="T10" fmla="*/ 8 w 8"/>
                    <a:gd name="T11" fmla="*/ 16 h 16"/>
                    <a:gd name="T12" fmla="*/ 0 w 8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6">
                      <a:moveTo>
                        <a:pt x="0" y="16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08" name="Freeform 172"/>
                <p:cNvSpPr>
                  <a:spLocks/>
                </p:cNvSpPr>
                <p:nvPr/>
              </p:nvSpPr>
              <p:spPr bwMode="auto">
                <a:xfrm>
                  <a:off x="2966" y="2861"/>
                  <a:ext cx="8" cy="8"/>
                </a:xfrm>
                <a:custGeom>
                  <a:avLst/>
                  <a:gdLst>
                    <a:gd name="T0" fmla="*/ 8 w 8"/>
                    <a:gd name="T1" fmla="*/ 8 h 8"/>
                    <a:gd name="T2" fmla="*/ 8 w 8"/>
                    <a:gd name="T3" fmla="*/ 8 h 8"/>
                    <a:gd name="T4" fmla="*/ 0 w 8"/>
                    <a:gd name="T5" fmla="*/ 0 h 8"/>
                    <a:gd name="T6" fmla="*/ 0 w 8"/>
                    <a:gd name="T7" fmla="*/ 0 h 8"/>
                    <a:gd name="T8" fmla="*/ 8 w 8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09" name="Freeform 173"/>
                <p:cNvSpPr>
                  <a:spLocks/>
                </p:cNvSpPr>
                <p:nvPr/>
              </p:nvSpPr>
              <p:spPr bwMode="auto">
                <a:xfrm>
                  <a:off x="2958" y="2861"/>
                  <a:ext cx="16" cy="16"/>
                </a:xfrm>
                <a:custGeom>
                  <a:avLst/>
                  <a:gdLst>
                    <a:gd name="T0" fmla="*/ 16 w 16"/>
                    <a:gd name="T1" fmla="*/ 8 h 16"/>
                    <a:gd name="T2" fmla="*/ 8 w 16"/>
                    <a:gd name="T3" fmla="*/ 0 h 16"/>
                    <a:gd name="T4" fmla="*/ 0 w 16"/>
                    <a:gd name="T5" fmla="*/ 8 h 16"/>
                    <a:gd name="T6" fmla="*/ 0 w 16"/>
                    <a:gd name="T7" fmla="*/ 8 h 16"/>
                    <a:gd name="T8" fmla="*/ 0 w 16"/>
                    <a:gd name="T9" fmla="*/ 8 h 16"/>
                    <a:gd name="T10" fmla="*/ 8 w 16"/>
                    <a:gd name="T11" fmla="*/ 16 h 16"/>
                    <a:gd name="T12" fmla="*/ 16 w 16"/>
                    <a:gd name="T13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8"/>
                      </a:move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16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10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58" y="2877"/>
                  <a:ext cx="8" cy="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11" name="Rectangle 175"/>
                <p:cNvSpPr>
                  <a:spLocks noChangeArrowheads="1"/>
                </p:cNvSpPr>
                <p:nvPr/>
              </p:nvSpPr>
              <p:spPr bwMode="auto">
                <a:xfrm>
                  <a:off x="2958" y="2869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12" name="Freeform 176"/>
                <p:cNvSpPr>
                  <a:spLocks/>
                </p:cNvSpPr>
                <p:nvPr/>
              </p:nvSpPr>
              <p:spPr bwMode="auto">
                <a:xfrm>
                  <a:off x="2614" y="2821"/>
                  <a:ext cx="48" cy="24"/>
                </a:xfrm>
                <a:custGeom>
                  <a:avLst/>
                  <a:gdLst>
                    <a:gd name="T0" fmla="*/ 0 w 48"/>
                    <a:gd name="T1" fmla="*/ 8 h 24"/>
                    <a:gd name="T2" fmla="*/ 16 w 48"/>
                    <a:gd name="T3" fmla="*/ 8 h 24"/>
                    <a:gd name="T4" fmla="*/ 24 w 48"/>
                    <a:gd name="T5" fmla="*/ 8 h 24"/>
                    <a:gd name="T6" fmla="*/ 24 w 48"/>
                    <a:gd name="T7" fmla="*/ 8 h 24"/>
                    <a:gd name="T8" fmla="*/ 32 w 48"/>
                    <a:gd name="T9" fmla="*/ 16 h 24"/>
                    <a:gd name="T10" fmla="*/ 24 w 48"/>
                    <a:gd name="T11" fmla="*/ 24 h 24"/>
                    <a:gd name="T12" fmla="*/ 24 w 48"/>
                    <a:gd name="T13" fmla="*/ 16 h 24"/>
                    <a:gd name="T14" fmla="*/ 40 w 48"/>
                    <a:gd name="T15" fmla="*/ 8 h 24"/>
                    <a:gd name="T16" fmla="*/ 48 w 48"/>
                    <a:gd name="T17" fmla="*/ 0 h 24"/>
                    <a:gd name="T18" fmla="*/ 48 w 48"/>
                    <a:gd name="T19" fmla="*/ 8 h 24"/>
                    <a:gd name="T20" fmla="*/ 40 w 48"/>
                    <a:gd name="T21" fmla="*/ 16 h 24"/>
                    <a:gd name="T22" fmla="*/ 24 w 48"/>
                    <a:gd name="T23" fmla="*/ 24 h 24"/>
                    <a:gd name="T24" fmla="*/ 24 w 48"/>
                    <a:gd name="T25" fmla="*/ 24 h 24"/>
                    <a:gd name="T26" fmla="*/ 24 w 48"/>
                    <a:gd name="T27" fmla="*/ 24 h 24"/>
                    <a:gd name="T28" fmla="*/ 16 w 48"/>
                    <a:gd name="T29" fmla="*/ 16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0 w 48"/>
                    <a:gd name="T35" fmla="*/ 16 h 24"/>
                    <a:gd name="T36" fmla="*/ 0 w 48"/>
                    <a:gd name="T3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8" h="24">
                      <a:moveTo>
                        <a:pt x="0" y="8"/>
                      </a:move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24" y="16"/>
                      </a:lnTo>
                      <a:lnTo>
                        <a:pt x="40" y="8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13" name="Rectangle 177"/>
                <p:cNvSpPr>
                  <a:spLocks noChangeArrowheads="1"/>
                </p:cNvSpPr>
                <p:nvPr/>
              </p:nvSpPr>
              <p:spPr bwMode="auto">
                <a:xfrm>
                  <a:off x="2654" y="2829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14" name="Rectangle 178"/>
                <p:cNvSpPr>
                  <a:spLocks noChangeArrowheads="1"/>
                </p:cNvSpPr>
                <p:nvPr/>
              </p:nvSpPr>
              <p:spPr bwMode="auto">
                <a:xfrm>
                  <a:off x="2654" y="2837"/>
                  <a:ext cx="5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15" name="Rectangle 179"/>
                <p:cNvSpPr>
                  <a:spLocks noChangeArrowheads="1"/>
                </p:cNvSpPr>
                <p:nvPr/>
              </p:nvSpPr>
              <p:spPr bwMode="auto">
                <a:xfrm>
                  <a:off x="2702" y="2837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16" name="Rectangle 180"/>
                <p:cNvSpPr>
                  <a:spLocks noChangeArrowheads="1"/>
                </p:cNvSpPr>
                <p:nvPr/>
              </p:nvSpPr>
              <p:spPr bwMode="auto">
                <a:xfrm>
                  <a:off x="2702" y="2845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17" name="Freeform 181"/>
                <p:cNvSpPr>
                  <a:spLocks/>
                </p:cNvSpPr>
                <p:nvPr/>
              </p:nvSpPr>
              <p:spPr bwMode="auto">
                <a:xfrm>
                  <a:off x="2726" y="2845"/>
                  <a:ext cx="32" cy="16"/>
                </a:xfrm>
                <a:custGeom>
                  <a:avLst/>
                  <a:gdLst>
                    <a:gd name="T0" fmla="*/ 8 w 32"/>
                    <a:gd name="T1" fmla="*/ 0 h 16"/>
                    <a:gd name="T2" fmla="*/ 8 w 32"/>
                    <a:gd name="T3" fmla="*/ 8 h 16"/>
                    <a:gd name="T4" fmla="*/ 0 w 32"/>
                    <a:gd name="T5" fmla="*/ 16 h 16"/>
                    <a:gd name="T6" fmla="*/ 0 w 32"/>
                    <a:gd name="T7" fmla="*/ 8 h 16"/>
                    <a:gd name="T8" fmla="*/ 24 w 32"/>
                    <a:gd name="T9" fmla="*/ 0 h 16"/>
                    <a:gd name="T10" fmla="*/ 32 w 32"/>
                    <a:gd name="T11" fmla="*/ 0 h 16"/>
                    <a:gd name="T12" fmla="*/ 32 w 32"/>
                    <a:gd name="T13" fmla="*/ 0 h 16"/>
                    <a:gd name="T14" fmla="*/ 24 w 32"/>
                    <a:gd name="T15" fmla="*/ 8 h 16"/>
                    <a:gd name="T16" fmla="*/ 0 w 32"/>
                    <a:gd name="T17" fmla="*/ 16 h 16"/>
                    <a:gd name="T18" fmla="*/ 0 w 32"/>
                    <a:gd name="T19" fmla="*/ 16 h 16"/>
                    <a:gd name="T20" fmla="*/ 0 w 32"/>
                    <a:gd name="T21" fmla="*/ 8 h 16"/>
                    <a:gd name="T22" fmla="*/ 0 w 32"/>
                    <a:gd name="T23" fmla="*/ 0 h 16"/>
                    <a:gd name="T24" fmla="*/ 8 w 32"/>
                    <a:gd name="T2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16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18" name="Rectangle 182"/>
                <p:cNvSpPr>
                  <a:spLocks noChangeArrowheads="1"/>
                </p:cNvSpPr>
                <p:nvPr/>
              </p:nvSpPr>
              <p:spPr bwMode="auto">
                <a:xfrm>
                  <a:off x="2750" y="2845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19" name="Rectangle 183"/>
                <p:cNvSpPr>
                  <a:spLocks noChangeArrowheads="1"/>
                </p:cNvSpPr>
                <p:nvPr/>
              </p:nvSpPr>
              <p:spPr bwMode="auto">
                <a:xfrm>
                  <a:off x="2750" y="2853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20" name="Freeform 184"/>
                <p:cNvSpPr>
                  <a:spLocks/>
                </p:cNvSpPr>
                <p:nvPr/>
              </p:nvSpPr>
              <p:spPr bwMode="auto">
                <a:xfrm>
                  <a:off x="2774" y="2853"/>
                  <a:ext cx="32" cy="16"/>
                </a:xfrm>
                <a:custGeom>
                  <a:avLst/>
                  <a:gdLst>
                    <a:gd name="T0" fmla="*/ 8 w 32"/>
                    <a:gd name="T1" fmla="*/ 0 h 16"/>
                    <a:gd name="T2" fmla="*/ 8 w 32"/>
                    <a:gd name="T3" fmla="*/ 8 h 16"/>
                    <a:gd name="T4" fmla="*/ 0 w 32"/>
                    <a:gd name="T5" fmla="*/ 16 h 16"/>
                    <a:gd name="T6" fmla="*/ 0 w 32"/>
                    <a:gd name="T7" fmla="*/ 8 h 16"/>
                    <a:gd name="T8" fmla="*/ 24 w 32"/>
                    <a:gd name="T9" fmla="*/ 0 h 16"/>
                    <a:gd name="T10" fmla="*/ 32 w 32"/>
                    <a:gd name="T11" fmla="*/ 0 h 16"/>
                    <a:gd name="T12" fmla="*/ 32 w 32"/>
                    <a:gd name="T13" fmla="*/ 0 h 16"/>
                    <a:gd name="T14" fmla="*/ 24 w 32"/>
                    <a:gd name="T15" fmla="*/ 8 h 16"/>
                    <a:gd name="T16" fmla="*/ 0 w 32"/>
                    <a:gd name="T17" fmla="*/ 16 h 16"/>
                    <a:gd name="T18" fmla="*/ 0 w 32"/>
                    <a:gd name="T19" fmla="*/ 16 h 16"/>
                    <a:gd name="T20" fmla="*/ 0 w 32"/>
                    <a:gd name="T21" fmla="*/ 8 h 16"/>
                    <a:gd name="T22" fmla="*/ 0 w 32"/>
                    <a:gd name="T23" fmla="*/ 0 h 16"/>
                    <a:gd name="T24" fmla="*/ 8 w 32"/>
                    <a:gd name="T2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16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21" name="Rectangle 185"/>
                <p:cNvSpPr>
                  <a:spLocks noChangeArrowheads="1"/>
                </p:cNvSpPr>
                <p:nvPr/>
              </p:nvSpPr>
              <p:spPr bwMode="auto">
                <a:xfrm>
                  <a:off x="2798" y="2853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22" name="Rectangle 186"/>
                <p:cNvSpPr>
                  <a:spLocks noChangeArrowheads="1"/>
                </p:cNvSpPr>
                <p:nvPr/>
              </p:nvSpPr>
              <p:spPr bwMode="auto">
                <a:xfrm>
                  <a:off x="2798" y="2861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23" name="Freeform 187"/>
                <p:cNvSpPr>
                  <a:spLocks/>
                </p:cNvSpPr>
                <p:nvPr/>
              </p:nvSpPr>
              <p:spPr bwMode="auto">
                <a:xfrm>
                  <a:off x="2822" y="2861"/>
                  <a:ext cx="32" cy="16"/>
                </a:xfrm>
                <a:custGeom>
                  <a:avLst/>
                  <a:gdLst>
                    <a:gd name="T0" fmla="*/ 8 w 32"/>
                    <a:gd name="T1" fmla="*/ 0 h 16"/>
                    <a:gd name="T2" fmla="*/ 8 w 32"/>
                    <a:gd name="T3" fmla="*/ 8 h 16"/>
                    <a:gd name="T4" fmla="*/ 0 w 32"/>
                    <a:gd name="T5" fmla="*/ 16 h 16"/>
                    <a:gd name="T6" fmla="*/ 0 w 32"/>
                    <a:gd name="T7" fmla="*/ 8 h 16"/>
                    <a:gd name="T8" fmla="*/ 24 w 32"/>
                    <a:gd name="T9" fmla="*/ 0 h 16"/>
                    <a:gd name="T10" fmla="*/ 32 w 32"/>
                    <a:gd name="T11" fmla="*/ 0 h 16"/>
                    <a:gd name="T12" fmla="*/ 32 w 32"/>
                    <a:gd name="T13" fmla="*/ 0 h 16"/>
                    <a:gd name="T14" fmla="*/ 24 w 32"/>
                    <a:gd name="T15" fmla="*/ 8 h 16"/>
                    <a:gd name="T16" fmla="*/ 0 w 32"/>
                    <a:gd name="T17" fmla="*/ 16 h 16"/>
                    <a:gd name="T18" fmla="*/ 0 w 32"/>
                    <a:gd name="T19" fmla="*/ 16 h 16"/>
                    <a:gd name="T20" fmla="*/ 0 w 32"/>
                    <a:gd name="T21" fmla="*/ 8 h 16"/>
                    <a:gd name="T22" fmla="*/ 0 w 32"/>
                    <a:gd name="T23" fmla="*/ 0 h 16"/>
                    <a:gd name="T24" fmla="*/ 8 w 32"/>
                    <a:gd name="T2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16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24" name="Rectangle 188"/>
                <p:cNvSpPr>
                  <a:spLocks noChangeArrowheads="1"/>
                </p:cNvSpPr>
                <p:nvPr/>
              </p:nvSpPr>
              <p:spPr bwMode="auto">
                <a:xfrm>
                  <a:off x="2846" y="2861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25" name="Rectangle 189"/>
                <p:cNvSpPr>
                  <a:spLocks noChangeArrowheads="1"/>
                </p:cNvSpPr>
                <p:nvPr/>
              </p:nvSpPr>
              <p:spPr bwMode="auto">
                <a:xfrm>
                  <a:off x="2846" y="2869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26" name="Rectangle 190"/>
                <p:cNvSpPr>
                  <a:spLocks noChangeArrowheads="1"/>
                </p:cNvSpPr>
                <p:nvPr/>
              </p:nvSpPr>
              <p:spPr bwMode="auto">
                <a:xfrm>
                  <a:off x="2870" y="2869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27" name="Rectangle 191"/>
                <p:cNvSpPr>
                  <a:spLocks noChangeArrowheads="1"/>
                </p:cNvSpPr>
                <p:nvPr/>
              </p:nvSpPr>
              <p:spPr bwMode="auto">
                <a:xfrm>
                  <a:off x="2870" y="2877"/>
                  <a:ext cx="64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28" name="Rectangle 192"/>
                <p:cNvSpPr>
                  <a:spLocks noChangeArrowheads="1"/>
                </p:cNvSpPr>
                <p:nvPr/>
              </p:nvSpPr>
              <p:spPr bwMode="auto">
                <a:xfrm>
                  <a:off x="2926" y="2877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29" name="Rectangle 193"/>
                <p:cNvSpPr>
                  <a:spLocks noChangeArrowheads="1"/>
                </p:cNvSpPr>
                <p:nvPr/>
              </p:nvSpPr>
              <p:spPr bwMode="auto">
                <a:xfrm>
                  <a:off x="2926" y="2885"/>
                  <a:ext cx="4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30" name="Freeform 194"/>
                <p:cNvSpPr>
                  <a:spLocks/>
                </p:cNvSpPr>
                <p:nvPr/>
              </p:nvSpPr>
              <p:spPr bwMode="auto">
                <a:xfrm>
                  <a:off x="2486" y="2829"/>
                  <a:ext cx="488" cy="152"/>
                </a:xfrm>
                <a:custGeom>
                  <a:avLst/>
                  <a:gdLst>
                    <a:gd name="T0" fmla="*/ 488 w 488"/>
                    <a:gd name="T1" fmla="*/ 64 h 152"/>
                    <a:gd name="T2" fmla="*/ 488 w 488"/>
                    <a:gd name="T3" fmla="*/ 72 h 152"/>
                    <a:gd name="T4" fmla="*/ 376 w 488"/>
                    <a:gd name="T5" fmla="*/ 152 h 152"/>
                    <a:gd name="T6" fmla="*/ 8 w 488"/>
                    <a:gd name="T7" fmla="*/ 72 h 152"/>
                    <a:gd name="T8" fmla="*/ 8 w 488"/>
                    <a:gd name="T9" fmla="*/ 64 h 152"/>
                    <a:gd name="T10" fmla="*/ 16 w 488"/>
                    <a:gd name="T11" fmla="*/ 56 h 152"/>
                    <a:gd name="T12" fmla="*/ 48 w 488"/>
                    <a:gd name="T13" fmla="*/ 48 h 152"/>
                    <a:gd name="T14" fmla="*/ 48 w 488"/>
                    <a:gd name="T15" fmla="*/ 48 h 152"/>
                    <a:gd name="T16" fmla="*/ 48 w 488"/>
                    <a:gd name="T17" fmla="*/ 40 h 152"/>
                    <a:gd name="T18" fmla="*/ 72 w 488"/>
                    <a:gd name="T19" fmla="*/ 32 h 152"/>
                    <a:gd name="T20" fmla="*/ 72 w 488"/>
                    <a:gd name="T21" fmla="*/ 32 h 152"/>
                    <a:gd name="T22" fmla="*/ 72 w 488"/>
                    <a:gd name="T23" fmla="*/ 24 h 152"/>
                    <a:gd name="T24" fmla="*/ 96 w 488"/>
                    <a:gd name="T25" fmla="*/ 16 h 152"/>
                    <a:gd name="T26" fmla="*/ 96 w 488"/>
                    <a:gd name="T27" fmla="*/ 16 h 152"/>
                    <a:gd name="T28" fmla="*/ 120 w 488"/>
                    <a:gd name="T29" fmla="*/ 16 h 152"/>
                    <a:gd name="T30" fmla="*/ 120 w 488"/>
                    <a:gd name="T31" fmla="*/ 0 h 152"/>
                    <a:gd name="T32" fmla="*/ 120 w 488"/>
                    <a:gd name="T33" fmla="*/ 0 h 152"/>
                    <a:gd name="T34" fmla="*/ 128 w 488"/>
                    <a:gd name="T35" fmla="*/ 8 h 152"/>
                    <a:gd name="T36" fmla="*/ 128 w 488"/>
                    <a:gd name="T37" fmla="*/ 8 h 152"/>
                    <a:gd name="T38" fmla="*/ 120 w 488"/>
                    <a:gd name="T39" fmla="*/ 0 h 152"/>
                    <a:gd name="T40" fmla="*/ 120 w 488"/>
                    <a:gd name="T41" fmla="*/ 16 h 152"/>
                    <a:gd name="T42" fmla="*/ 112 w 488"/>
                    <a:gd name="T43" fmla="*/ 16 h 152"/>
                    <a:gd name="T44" fmla="*/ 96 w 488"/>
                    <a:gd name="T45" fmla="*/ 24 h 152"/>
                    <a:gd name="T46" fmla="*/ 72 w 488"/>
                    <a:gd name="T47" fmla="*/ 32 h 152"/>
                    <a:gd name="T48" fmla="*/ 80 w 488"/>
                    <a:gd name="T49" fmla="*/ 24 h 152"/>
                    <a:gd name="T50" fmla="*/ 80 w 488"/>
                    <a:gd name="T51" fmla="*/ 40 h 152"/>
                    <a:gd name="T52" fmla="*/ 48 w 488"/>
                    <a:gd name="T53" fmla="*/ 48 h 152"/>
                    <a:gd name="T54" fmla="*/ 56 w 488"/>
                    <a:gd name="T55" fmla="*/ 40 h 152"/>
                    <a:gd name="T56" fmla="*/ 56 w 488"/>
                    <a:gd name="T57" fmla="*/ 56 h 152"/>
                    <a:gd name="T58" fmla="*/ 16 w 488"/>
                    <a:gd name="T59" fmla="*/ 64 h 152"/>
                    <a:gd name="T60" fmla="*/ 24 w 488"/>
                    <a:gd name="T61" fmla="*/ 64 h 152"/>
                    <a:gd name="T62" fmla="*/ 8 w 488"/>
                    <a:gd name="T63" fmla="*/ 64 h 152"/>
                    <a:gd name="T64" fmla="*/ 376 w 488"/>
                    <a:gd name="T65" fmla="*/ 144 h 152"/>
                    <a:gd name="T66" fmla="*/ 376 w 488"/>
                    <a:gd name="T67" fmla="*/ 144 h 152"/>
                    <a:gd name="T68" fmla="*/ 488 w 488"/>
                    <a:gd name="T69" fmla="*/ 72 h 152"/>
                    <a:gd name="T70" fmla="*/ 480 w 488"/>
                    <a:gd name="T71" fmla="*/ 56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88" h="152">
                      <a:moveTo>
                        <a:pt x="488" y="56"/>
                      </a:moveTo>
                      <a:lnTo>
                        <a:pt x="488" y="64"/>
                      </a:lnTo>
                      <a:lnTo>
                        <a:pt x="488" y="72"/>
                      </a:lnTo>
                      <a:lnTo>
                        <a:pt x="488" y="72"/>
                      </a:lnTo>
                      <a:lnTo>
                        <a:pt x="384" y="152"/>
                      </a:lnTo>
                      <a:lnTo>
                        <a:pt x="376" y="152"/>
                      </a:lnTo>
                      <a:lnTo>
                        <a:pt x="376" y="152"/>
                      </a:lnTo>
                      <a:lnTo>
                        <a:pt x="8" y="72"/>
                      </a:lnTo>
                      <a:lnTo>
                        <a:pt x="0" y="72"/>
                      </a:lnTo>
                      <a:lnTo>
                        <a:pt x="8" y="64"/>
                      </a:lnTo>
                      <a:lnTo>
                        <a:pt x="16" y="56"/>
                      </a:lnTo>
                      <a:lnTo>
                        <a:pt x="16" y="56"/>
                      </a:lnTo>
                      <a:lnTo>
                        <a:pt x="16" y="56"/>
                      </a:lnTo>
                      <a:lnTo>
                        <a:pt x="48" y="48"/>
                      </a:lnTo>
                      <a:lnTo>
                        <a:pt x="56" y="48"/>
                      </a:lnTo>
                      <a:lnTo>
                        <a:pt x="48" y="48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72" y="32"/>
                      </a:lnTo>
                      <a:lnTo>
                        <a:pt x="80" y="32"/>
                      </a:lnTo>
                      <a:lnTo>
                        <a:pt x="72" y="32"/>
                      </a:lnTo>
                      <a:lnTo>
                        <a:pt x="72" y="24"/>
                      </a:lnTo>
                      <a:lnTo>
                        <a:pt x="72" y="24"/>
                      </a:lnTo>
                      <a:lnTo>
                        <a:pt x="72" y="24"/>
                      </a:lnTo>
                      <a:lnTo>
                        <a:pt x="96" y="16"/>
                      </a:lnTo>
                      <a:lnTo>
                        <a:pt x="96" y="24"/>
                      </a:lnTo>
                      <a:lnTo>
                        <a:pt x="96" y="16"/>
                      </a:lnTo>
                      <a:lnTo>
                        <a:pt x="112" y="8"/>
                      </a:lnTo>
                      <a:lnTo>
                        <a:pt x="120" y="16"/>
                      </a:lnTo>
                      <a:lnTo>
                        <a:pt x="112" y="8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8" y="0"/>
                      </a:lnTo>
                      <a:lnTo>
                        <a:pt x="128" y="8"/>
                      </a:lnTo>
                      <a:lnTo>
                        <a:pt x="128" y="8"/>
                      </a:lnTo>
                      <a:lnTo>
                        <a:pt x="128" y="8"/>
                      </a:lnTo>
                      <a:lnTo>
                        <a:pt x="120" y="8"/>
                      </a:lnTo>
                      <a:lnTo>
                        <a:pt x="120" y="0"/>
                      </a:lnTo>
                      <a:lnTo>
                        <a:pt x="128" y="8"/>
                      </a:lnTo>
                      <a:lnTo>
                        <a:pt x="120" y="16"/>
                      </a:lnTo>
                      <a:lnTo>
                        <a:pt x="128" y="8"/>
                      </a:lnTo>
                      <a:lnTo>
                        <a:pt x="112" y="16"/>
                      </a:lnTo>
                      <a:lnTo>
                        <a:pt x="96" y="24"/>
                      </a:lnTo>
                      <a:lnTo>
                        <a:pt x="96" y="24"/>
                      </a:lnTo>
                      <a:lnTo>
                        <a:pt x="96" y="24"/>
                      </a:lnTo>
                      <a:lnTo>
                        <a:pt x="72" y="32"/>
                      </a:lnTo>
                      <a:lnTo>
                        <a:pt x="72" y="24"/>
                      </a:lnTo>
                      <a:lnTo>
                        <a:pt x="80" y="24"/>
                      </a:lnTo>
                      <a:lnTo>
                        <a:pt x="80" y="32"/>
                      </a:lnTo>
                      <a:lnTo>
                        <a:pt x="80" y="40"/>
                      </a:lnTo>
                      <a:lnTo>
                        <a:pt x="72" y="40"/>
                      </a:lnTo>
                      <a:lnTo>
                        <a:pt x="48" y="48"/>
                      </a:lnTo>
                      <a:lnTo>
                        <a:pt x="48" y="40"/>
                      </a:lnTo>
                      <a:lnTo>
                        <a:pt x="56" y="40"/>
                      </a:lnTo>
                      <a:lnTo>
                        <a:pt x="56" y="48"/>
                      </a:lnTo>
                      <a:lnTo>
                        <a:pt x="56" y="56"/>
                      </a:lnTo>
                      <a:lnTo>
                        <a:pt x="48" y="56"/>
                      </a:lnTo>
                      <a:lnTo>
                        <a:pt x="16" y="64"/>
                      </a:lnTo>
                      <a:lnTo>
                        <a:pt x="16" y="56"/>
                      </a:lnTo>
                      <a:lnTo>
                        <a:pt x="24" y="64"/>
                      </a:lnTo>
                      <a:lnTo>
                        <a:pt x="16" y="72"/>
                      </a:lnTo>
                      <a:lnTo>
                        <a:pt x="8" y="64"/>
                      </a:lnTo>
                      <a:lnTo>
                        <a:pt x="8" y="64"/>
                      </a:lnTo>
                      <a:lnTo>
                        <a:pt x="376" y="144"/>
                      </a:lnTo>
                      <a:lnTo>
                        <a:pt x="376" y="152"/>
                      </a:lnTo>
                      <a:lnTo>
                        <a:pt x="376" y="144"/>
                      </a:lnTo>
                      <a:lnTo>
                        <a:pt x="480" y="64"/>
                      </a:lnTo>
                      <a:lnTo>
                        <a:pt x="488" y="72"/>
                      </a:lnTo>
                      <a:lnTo>
                        <a:pt x="480" y="64"/>
                      </a:lnTo>
                      <a:lnTo>
                        <a:pt x="480" y="56"/>
                      </a:lnTo>
                      <a:lnTo>
                        <a:pt x="488" y="5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31" name="Freeform 195"/>
                <p:cNvSpPr>
                  <a:spLocks/>
                </p:cNvSpPr>
                <p:nvPr/>
              </p:nvSpPr>
              <p:spPr bwMode="auto">
                <a:xfrm>
                  <a:off x="2918" y="2877"/>
                  <a:ext cx="56" cy="32"/>
                </a:xfrm>
                <a:custGeom>
                  <a:avLst/>
                  <a:gdLst>
                    <a:gd name="T0" fmla="*/ 32 w 56"/>
                    <a:gd name="T1" fmla="*/ 16 h 32"/>
                    <a:gd name="T2" fmla="*/ 16 w 56"/>
                    <a:gd name="T3" fmla="*/ 8 h 32"/>
                    <a:gd name="T4" fmla="*/ 16 w 56"/>
                    <a:gd name="T5" fmla="*/ 8 h 32"/>
                    <a:gd name="T6" fmla="*/ 16 w 56"/>
                    <a:gd name="T7" fmla="*/ 8 h 32"/>
                    <a:gd name="T8" fmla="*/ 0 w 56"/>
                    <a:gd name="T9" fmla="*/ 16 h 32"/>
                    <a:gd name="T10" fmla="*/ 8 w 56"/>
                    <a:gd name="T11" fmla="*/ 8 h 32"/>
                    <a:gd name="T12" fmla="*/ 8 w 56"/>
                    <a:gd name="T13" fmla="*/ 8 h 32"/>
                    <a:gd name="T14" fmla="*/ 8 w 56"/>
                    <a:gd name="T15" fmla="*/ 16 h 32"/>
                    <a:gd name="T16" fmla="*/ 0 w 56"/>
                    <a:gd name="T17" fmla="*/ 16 h 32"/>
                    <a:gd name="T18" fmla="*/ 0 w 56"/>
                    <a:gd name="T19" fmla="*/ 16 h 32"/>
                    <a:gd name="T20" fmla="*/ 16 w 56"/>
                    <a:gd name="T21" fmla="*/ 16 h 32"/>
                    <a:gd name="T22" fmla="*/ 16 w 56"/>
                    <a:gd name="T23" fmla="*/ 16 h 32"/>
                    <a:gd name="T24" fmla="*/ 16 w 56"/>
                    <a:gd name="T25" fmla="*/ 16 h 32"/>
                    <a:gd name="T26" fmla="*/ 32 w 56"/>
                    <a:gd name="T27" fmla="*/ 24 h 32"/>
                    <a:gd name="T28" fmla="*/ 32 w 56"/>
                    <a:gd name="T29" fmla="*/ 24 h 32"/>
                    <a:gd name="T30" fmla="*/ 32 w 56"/>
                    <a:gd name="T31" fmla="*/ 24 h 32"/>
                    <a:gd name="T32" fmla="*/ 40 w 56"/>
                    <a:gd name="T33" fmla="*/ 16 h 32"/>
                    <a:gd name="T34" fmla="*/ 40 w 56"/>
                    <a:gd name="T35" fmla="*/ 16 h 32"/>
                    <a:gd name="T36" fmla="*/ 40 w 56"/>
                    <a:gd name="T37" fmla="*/ 16 h 32"/>
                    <a:gd name="T38" fmla="*/ 48 w 56"/>
                    <a:gd name="T39" fmla="*/ 8 h 32"/>
                    <a:gd name="T40" fmla="*/ 48 w 56"/>
                    <a:gd name="T41" fmla="*/ 16 h 32"/>
                    <a:gd name="T42" fmla="*/ 48 w 56"/>
                    <a:gd name="T43" fmla="*/ 16 h 32"/>
                    <a:gd name="T44" fmla="*/ 32 w 56"/>
                    <a:gd name="T45" fmla="*/ 16 h 32"/>
                    <a:gd name="T46" fmla="*/ 32 w 56"/>
                    <a:gd name="T47" fmla="*/ 16 h 32"/>
                    <a:gd name="T48" fmla="*/ 32 w 56"/>
                    <a:gd name="T49" fmla="*/ 8 h 32"/>
                    <a:gd name="T50" fmla="*/ 32 w 56"/>
                    <a:gd name="T51" fmla="*/ 8 h 32"/>
                    <a:gd name="T52" fmla="*/ 48 w 56"/>
                    <a:gd name="T53" fmla="*/ 8 h 32"/>
                    <a:gd name="T54" fmla="*/ 48 w 56"/>
                    <a:gd name="T55" fmla="*/ 8 h 32"/>
                    <a:gd name="T56" fmla="*/ 56 w 56"/>
                    <a:gd name="T57" fmla="*/ 16 h 32"/>
                    <a:gd name="T58" fmla="*/ 48 w 56"/>
                    <a:gd name="T59" fmla="*/ 24 h 32"/>
                    <a:gd name="T60" fmla="*/ 48 w 56"/>
                    <a:gd name="T61" fmla="*/ 24 h 32"/>
                    <a:gd name="T62" fmla="*/ 48 w 56"/>
                    <a:gd name="T63" fmla="*/ 24 h 32"/>
                    <a:gd name="T64" fmla="*/ 40 w 56"/>
                    <a:gd name="T65" fmla="*/ 32 h 32"/>
                    <a:gd name="T66" fmla="*/ 40 w 56"/>
                    <a:gd name="T67" fmla="*/ 32 h 32"/>
                    <a:gd name="T68" fmla="*/ 32 w 56"/>
                    <a:gd name="T69" fmla="*/ 32 h 32"/>
                    <a:gd name="T70" fmla="*/ 16 w 56"/>
                    <a:gd name="T71" fmla="*/ 24 h 32"/>
                    <a:gd name="T72" fmla="*/ 16 w 56"/>
                    <a:gd name="T73" fmla="*/ 24 h 32"/>
                    <a:gd name="T74" fmla="*/ 16 w 56"/>
                    <a:gd name="T75" fmla="*/ 24 h 32"/>
                    <a:gd name="T76" fmla="*/ 0 w 56"/>
                    <a:gd name="T77" fmla="*/ 24 h 32"/>
                    <a:gd name="T78" fmla="*/ 0 w 56"/>
                    <a:gd name="T79" fmla="*/ 24 h 32"/>
                    <a:gd name="T80" fmla="*/ 0 w 56"/>
                    <a:gd name="T81" fmla="*/ 16 h 32"/>
                    <a:gd name="T82" fmla="*/ 0 w 56"/>
                    <a:gd name="T83" fmla="*/ 8 h 32"/>
                    <a:gd name="T84" fmla="*/ 0 w 56"/>
                    <a:gd name="T85" fmla="*/ 8 h 32"/>
                    <a:gd name="T86" fmla="*/ 0 w 56"/>
                    <a:gd name="T87" fmla="*/ 8 h 32"/>
                    <a:gd name="T88" fmla="*/ 16 w 56"/>
                    <a:gd name="T89" fmla="*/ 0 h 32"/>
                    <a:gd name="T90" fmla="*/ 16 w 56"/>
                    <a:gd name="T91" fmla="*/ 0 h 32"/>
                    <a:gd name="T92" fmla="*/ 16 w 56"/>
                    <a:gd name="T93" fmla="*/ 0 h 32"/>
                    <a:gd name="T94" fmla="*/ 32 w 56"/>
                    <a:gd name="T95" fmla="*/ 8 h 32"/>
                    <a:gd name="T96" fmla="*/ 32 w 56"/>
                    <a:gd name="T97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32">
                      <a:moveTo>
                        <a:pt x="32" y="16"/>
                      </a:move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32"/>
                      </a:lnTo>
                      <a:lnTo>
                        <a:pt x="40" y="32"/>
                      </a:lnTo>
                      <a:lnTo>
                        <a:pt x="32" y="32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32" name="Freeform 196"/>
                <p:cNvSpPr>
                  <a:spLocks/>
                </p:cNvSpPr>
                <p:nvPr/>
              </p:nvSpPr>
              <p:spPr bwMode="auto">
                <a:xfrm>
                  <a:off x="2950" y="2885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33" name="Freeform 197"/>
                <p:cNvSpPr>
                  <a:spLocks/>
                </p:cNvSpPr>
                <p:nvPr/>
              </p:nvSpPr>
              <p:spPr bwMode="auto">
                <a:xfrm>
                  <a:off x="2886" y="2877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34" name="Freeform 198"/>
                <p:cNvSpPr>
                  <a:spLocks/>
                </p:cNvSpPr>
                <p:nvPr/>
              </p:nvSpPr>
              <p:spPr bwMode="auto">
                <a:xfrm>
                  <a:off x="2894" y="289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35" name="Freeform 199"/>
                <p:cNvSpPr>
                  <a:spLocks/>
                </p:cNvSpPr>
                <p:nvPr/>
              </p:nvSpPr>
              <p:spPr bwMode="auto">
                <a:xfrm>
                  <a:off x="2862" y="2869"/>
                  <a:ext cx="40" cy="24"/>
                </a:xfrm>
                <a:custGeom>
                  <a:avLst/>
                  <a:gdLst>
                    <a:gd name="T0" fmla="*/ 32 w 40"/>
                    <a:gd name="T1" fmla="*/ 0 h 24"/>
                    <a:gd name="T2" fmla="*/ 40 w 40"/>
                    <a:gd name="T3" fmla="*/ 8 h 24"/>
                    <a:gd name="T4" fmla="*/ 32 w 40"/>
                    <a:gd name="T5" fmla="*/ 16 h 24"/>
                    <a:gd name="T6" fmla="*/ 32 w 40"/>
                    <a:gd name="T7" fmla="*/ 16 h 24"/>
                    <a:gd name="T8" fmla="*/ 24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8 w 40"/>
                    <a:gd name="T39" fmla="*/ 0 h 24"/>
                    <a:gd name="T40" fmla="*/ 8 w 40"/>
                    <a:gd name="T41" fmla="*/ 0 h 24"/>
                    <a:gd name="T42" fmla="*/ 8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8 w 40"/>
                    <a:gd name="T53" fmla="*/ 8 h 24"/>
                    <a:gd name="T54" fmla="*/ 8 w 40"/>
                    <a:gd name="T55" fmla="*/ 8 h 24"/>
                    <a:gd name="T56" fmla="*/ 16 w 40"/>
                    <a:gd name="T57" fmla="*/ 8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8 h 24"/>
                    <a:gd name="T66" fmla="*/ 8 w 40"/>
                    <a:gd name="T67" fmla="*/ 8 h 24"/>
                    <a:gd name="T68" fmla="*/ 8 w 40"/>
                    <a:gd name="T69" fmla="*/ 8 h 24"/>
                    <a:gd name="T70" fmla="*/ 16 w 40"/>
                    <a:gd name="T71" fmla="*/ 16 h 24"/>
                    <a:gd name="T72" fmla="*/ 16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8 h 24"/>
                    <a:gd name="T90" fmla="*/ 32 w 40"/>
                    <a:gd name="T91" fmla="*/ 8 h 24"/>
                    <a:gd name="T92" fmla="*/ 32 w 40"/>
                    <a:gd name="T93" fmla="*/ 16 h 24"/>
                    <a:gd name="T94" fmla="*/ 24 w 40"/>
                    <a:gd name="T95" fmla="*/ 8 h 24"/>
                    <a:gd name="T96" fmla="*/ 32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32" y="0"/>
                      </a:move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36" name="Freeform 200"/>
                <p:cNvSpPr>
                  <a:spLocks/>
                </p:cNvSpPr>
                <p:nvPr/>
              </p:nvSpPr>
              <p:spPr bwMode="auto">
                <a:xfrm>
                  <a:off x="2886" y="2869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37" name="Freeform 201"/>
                <p:cNvSpPr>
                  <a:spLocks/>
                </p:cNvSpPr>
                <p:nvPr/>
              </p:nvSpPr>
              <p:spPr bwMode="auto">
                <a:xfrm>
                  <a:off x="2830" y="2869"/>
                  <a:ext cx="48" cy="16"/>
                </a:xfrm>
                <a:custGeom>
                  <a:avLst/>
                  <a:gdLst>
                    <a:gd name="T0" fmla="*/ 32 w 48"/>
                    <a:gd name="T1" fmla="*/ 0 h 16"/>
                    <a:gd name="T2" fmla="*/ 40 w 48"/>
                    <a:gd name="T3" fmla="*/ 0 h 16"/>
                    <a:gd name="T4" fmla="*/ 48 w 48"/>
                    <a:gd name="T5" fmla="*/ 8 h 16"/>
                    <a:gd name="T6" fmla="*/ 48 w 48"/>
                    <a:gd name="T7" fmla="*/ 8 h 16"/>
                    <a:gd name="T8" fmla="*/ 40 w 48"/>
                    <a:gd name="T9" fmla="*/ 16 h 16"/>
                    <a:gd name="T10" fmla="*/ 32 w 48"/>
                    <a:gd name="T11" fmla="*/ 16 h 16"/>
                    <a:gd name="T12" fmla="*/ 32 w 48"/>
                    <a:gd name="T13" fmla="*/ 16 h 16"/>
                    <a:gd name="T14" fmla="*/ 24 w 48"/>
                    <a:gd name="T15" fmla="*/ 16 h 16"/>
                    <a:gd name="T16" fmla="*/ 24 w 48"/>
                    <a:gd name="T17" fmla="*/ 16 h 16"/>
                    <a:gd name="T18" fmla="*/ 24 w 48"/>
                    <a:gd name="T19" fmla="*/ 16 h 16"/>
                    <a:gd name="T20" fmla="*/ 16 w 48"/>
                    <a:gd name="T21" fmla="*/ 16 h 16"/>
                    <a:gd name="T22" fmla="*/ 16 w 48"/>
                    <a:gd name="T23" fmla="*/ 16 h 16"/>
                    <a:gd name="T24" fmla="*/ 16 w 48"/>
                    <a:gd name="T25" fmla="*/ 16 h 16"/>
                    <a:gd name="T26" fmla="*/ 0 w 48"/>
                    <a:gd name="T27" fmla="*/ 16 h 16"/>
                    <a:gd name="T28" fmla="*/ 0 w 48"/>
                    <a:gd name="T29" fmla="*/ 8 h 16"/>
                    <a:gd name="T30" fmla="*/ 0 w 48"/>
                    <a:gd name="T31" fmla="*/ 8 h 16"/>
                    <a:gd name="T32" fmla="*/ 8 w 48"/>
                    <a:gd name="T33" fmla="*/ 0 h 16"/>
                    <a:gd name="T34" fmla="*/ 8 w 48"/>
                    <a:gd name="T35" fmla="*/ 0 h 16"/>
                    <a:gd name="T36" fmla="*/ 8 w 48"/>
                    <a:gd name="T37" fmla="*/ 0 h 16"/>
                    <a:gd name="T38" fmla="*/ 16 w 48"/>
                    <a:gd name="T39" fmla="*/ 0 h 16"/>
                    <a:gd name="T40" fmla="*/ 16 w 48"/>
                    <a:gd name="T41" fmla="*/ 0 h 16"/>
                    <a:gd name="T42" fmla="*/ 16 w 48"/>
                    <a:gd name="T43" fmla="*/ 0 h 16"/>
                    <a:gd name="T44" fmla="*/ 32 w 48"/>
                    <a:gd name="T45" fmla="*/ 0 h 16"/>
                    <a:gd name="T46" fmla="*/ 32 w 48"/>
                    <a:gd name="T47" fmla="*/ 0 h 16"/>
                    <a:gd name="T48" fmla="*/ 32 w 48"/>
                    <a:gd name="T49" fmla="*/ 8 h 16"/>
                    <a:gd name="T50" fmla="*/ 32 w 48"/>
                    <a:gd name="T51" fmla="*/ 8 h 16"/>
                    <a:gd name="T52" fmla="*/ 16 w 48"/>
                    <a:gd name="T53" fmla="*/ 8 h 16"/>
                    <a:gd name="T54" fmla="*/ 16 w 48"/>
                    <a:gd name="T55" fmla="*/ 8 h 16"/>
                    <a:gd name="T56" fmla="*/ 16 w 48"/>
                    <a:gd name="T57" fmla="*/ 8 h 16"/>
                    <a:gd name="T58" fmla="*/ 8 w 48"/>
                    <a:gd name="T59" fmla="*/ 8 h 16"/>
                    <a:gd name="T60" fmla="*/ 8 w 48"/>
                    <a:gd name="T61" fmla="*/ 8 h 16"/>
                    <a:gd name="T62" fmla="*/ 16 w 48"/>
                    <a:gd name="T63" fmla="*/ 8 h 16"/>
                    <a:gd name="T64" fmla="*/ 8 w 48"/>
                    <a:gd name="T65" fmla="*/ 16 h 16"/>
                    <a:gd name="T66" fmla="*/ 8 w 48"/>
                    <a:gd name="T67" fmla="*/ 16 h 16"/>
                    <a:gd name="T68" fmla="*/ 0 w 48"/>
                    <a:gd name="T69" fmla="*/ 8 h 16"/>
                    <a:gd name="T70" fmla="*/ 16 w 48"/>
                    <a:gd name="T71" fmla="*/ 8 h 16"/>
                    <a:gd name="T72" fmla="*/ 16 w 48"/>
                    <a:gd name="T73" fmla="*/ 8 h 16"/>
                    <a:gd name="T74" fmla="*/ 16 w 48"/>
                    <a:gd name="T75" fmla="*/ 8 h 16"/>
                    <a:gd name="T76" fmla="*/ 24 w 48"/>
                    <a:gd name="T77" fmla="*/ 8 h 16"/>
                    <a:gd name="T78" fmla="*/ 24 w 48"/>
                    <a:gd name="T79" fmla="*/ 8 h 16"/>
                    <a:gd name="T80" fmla="*/ 24 w 48"/>
                    <a:gd name="T81" fmla="*/ 8 h 16"/>
                    <a:gd name="T82" fmla="*/ 32 w 48"/>
                    <a:gd name="T83" fmla="*/ 8 h 16"/>
                    <a:gd name="T84" fmla="*/ 32 w 48"/>
                    <a:gd name="T85" fmla="*/ 8 h 16"/>
                    <a:gd name="T86" fmla="*/ 32 w 48"/>
                    <a:gd name="T87" fmla="*/ 8 h 16"/>
                    <a:gd name="T88" fmla="*/ 40 w 48"/>
                    <a:gd name="T89" fmla="*/ 0 h 16"/>
                    <a:gd name="T90" fmla="*/ 40 w 48"/>
                    <a:gd name="T91" fmla="*/ 0 h 16"/>
                    <a:gd name="T92" fmla="*/ 40 w 48"/>
                    <a:gd name="T93" fmla="*/ 8 h 16"/>
                    <a:gd name="T94" fmla="*/ 32 w 48"/>
                    <a:gd name="T95" fmla="*/ 8 h 16"/>
                    <a:gd name="T96" fmla="*/ 32 w 48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16">
                      <a:moveTo>
                        <a:pt x="32" y="0"/>
                      </a:move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38" name="Freeform 202"/>
                <p:cNvSpPr>
                  <a:spLocks/>
                </p:cNvSpPr>
                <p:nvPr/>
              </p:nvSpPr>
              <p:spPr bwMode="auto">
                <a:xfrm>
                  <a:off x="2862" y="286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39" name="Freeform 203"/>
                <p:cNvSpPr>
                  <a:spLocks/>
                </p:cNvSpPr>
                <p:nvPr/>
              </p:nvSpPr>
              <p:spPr bwMode="auto">
                <a:xfrm>
                  <a:off x="2814" y="2861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16 w 40"/>
                    <a:gd name="T3" fmla="*/ 16 h 24"/>
                    <a:gd name="T4" fmla="*/ 16 w 40"/>
                    <a:gd name="T5" fmla="*/ 16 h 24"/>
                    <a:gd name="T6" fmla="*/ 16 w 40"/>
                    <a:gd name="T7" fmla="*/ 16 h 24"/>
                    <a:gd name="T8" fmla="*/ 24 w 40"/>
                    <a:gd name="T9" fmla="*/ 8 h 24"/>
                    <a:gd name="T10" fmla="*/ 24 w 40"/>
                    <a:gd name="T11" fmla="*/ 8 h 24"/>
                    <a:gd name="T12" fmla="*/ 24 w 40"/>
                    <a:gd name="T13" fmla="*/ 8 h 24"/>
                    <a:gd name="T14" fmla="*/ 32 w 40"/>
                    <a:gd name="T15" fmla="*/ 0 h 24"/>
                    <a:gd name="T16" fmla="*/ 32 w 40"/>
                    <a:gd name="T17" fmla="*/ 8 h 24"/>
                    <a:gd name="T18" fmla="*/ 32 w 40"/>
                    <a:gd name="T19" fmla="*/ 8 h 24"/>
                    <a:gd name="T20" fmla="*/ 24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8 w 40"/>
                    <a:gd name="T27" fmla="*/ 8 h 24"/>
                    <a:gd name="T28" fmla="*/ 16 w 40"/>
                    <a:gd name="T29" fmla="*/ 8 h 24"/>
                    <a:gd name="T30" fmla="*/ 16 w 40"/>
                    <a:gd name="T31" fmla="*/ 8 h 24"/>
                    <a:gd name="T32" fmla="*/ 8 w 40"/>
                    <a:gd name="T33" fmla="*/ 16 h 24"/>
                    <a:gd name="T34" fmla="*/ 8 w 40"/>
                    <a:gd name="T35" fmla="*/ 16 h 24"/>
                    <a:gd name="T36" fmla="*/ 8 w 40"/>
                    <a:gd name="T37" fmla="*/ 16 h 24"/>
                    <a:gd name="T38" fmla="*/ 8 w 40"/>
                    <a:gd name="T39" fmla="*/ 16 h 24"/>
                    <a:gd name="T40" fmla="*/ 8 w 40"/>
                    <a:gd name="T41" fmla="*/ 8 h 24"/>
                    <a:gd name="T42" fmla="*/ 8 w 40"/>
                    <a:gd name="T43" fmla="*/ 8 h 24"/>
                    <a:gd name="T44" fmla="*/ 16 w 40"/>
                    <a:gd name="T45" fmla="*/ 16 h 24"/>
                    <a:gd name="T46" fmla="*/ 16 w 40"/>
                    <a:gd name="T47" fmla="*/ 16 h 24"/>
                    <a:gd name="T48" fmla="*/ 8 w 40"/>
                    <a:gd name="T49" fmla="*/ 24 h 24"/>
                    <a:gd name="T50" fmla="*/ 8 w 40"/>
                    <a:gd name="T51" fmla="*/ 24 h 24"/>
                    <a:gd name="T52" fmla="*/ 0 w 40"/>
                    <a:gd name="T53" fmla="*/ 16 h 24"/>
                    <a:gd name="T54" fmla="*/ 0 w 40"/>
                    <a:gd name="T55" fmla="*/ 16 h 24"/>
                    <a:gd name="T56" fmla="*/ 0 w 40"/>
                    <a:gd name="T57" fmla="*/ 8 h 24"/>
                    <a:gd name="T58" fmla="*/ 0 w 40"/>
                    <a:gd name="T59" fmla="*/ 8 h 24"/>
                    <a:gd name="T60" fmla="*/ 0 w 40"/>
                    <a:gd name="T61" fmla="*/ 8 h 24"/>
                    <a:gd name="T62" fmla="*/ 0 w 40"/>
                    <a:gd name="T63" fmla="*/ 8 h 24"/>
                    <a:gd name="T64" fmla="*/ 8 w 40"/>
                    <a:gd name="T65" fmla="*/ 0 h 24"/>
                    <a:gd name="T66" fmla="*/ 8 w 40"/>
                    <a:gd name="T67" fmla="*/ 0 h 24"/>
                    <a:gd name="T68" fmla="*/ 8 w 40"/>
                    <a:gd name="T69" fmla="*/ 0 h 24"/>
                    <a:gd name="T70" fmla="*/ 24 w 40"/>
                    <a:gd name="T71" fmla="*/ 0 h 24"/>
                    <a:gd name="T72" fmla="*/ 24 w 40"/>
                    <a:gd name="T73" fmla="*/ 0 h 24"/>
                    <a:gd name="T74" fmla="*/ 24 w 40"/>
                    <a:gd name="T75" fmla="*/ 0 h 24"/>
                    <a:gd name="T76" fmla="*/ 32 w 40"/>
                    <a:gd name="T77" fmla="*/ 0 h 24"/>
                    <a:gd name="T78" fmla="*/ 32 w 40"/>
                    <a:gd name="T79" fmla="*/ 0 h 24"/>
                    <a:gd name="T80" fmla="*/ 40 w 40"/>
                    <a:gd name="T81" fmla="*/ 8 h 24"/>
                    <a:gd name="T82" fmla="*/ 32 w 40"/>
                    <a:gd name="T83" fmla="*/ 16 h 24"/>
                    <a:gd name="T84" fmla="*/ 32 w 40"/>
                    <a:gd name="T85" fmla="*/ 16 h 24"/>
                    <a:gd name="T86" fmla="*/ 32 w 40"/>
                    <a:gd name="T87" fmla="*/ 16 h 24"/>
                    <a:gd name="T88" fmla="*/ 24 w 40"/>
                    <a:gd name="T89" fmla="*/ 24 h 24"/>
                    <a:gd name="T90" fmla="*/ 24 w 40"/>
                    <a:gd name="T91" fmla="*/ 24 h 24"/>
                    <a:gd name="T92" fmla="*/ 16 w 40"/>
                    <a:gd name="T93" fmla="*/ 24 h 24"/>
                    <a:gd name="T94" fmla="*/ 8 w 40"/>
                    <a:gd name="T95" fmla="*/ 24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40" name="Freeform 204"/>
                <p:cNvSpPr>
                  <a:spLocks/>
                </p:cNvSpPr>
                <p:nvPr/>
              </p:nvSpPr>
              <p:spPr bwMode="auto">
                <a:xfrm>
                  <a:off x="2822" y="287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41" name="Freeform 205"/>
                <p:cNvSpPr>
                  <a:spLocks/>
                </p:cNvSpPr>
                <p:nvPr/>
              </p:nvSpPr>
              <p:spPr bwMode="auto">
                <a:xfrm>
                  <a:off x="2790" y="2861"/>
                  <a:ext cx="40" cy="16"/>
                </a:xfrm>
                <a:custGeom>
                  <a:avLst/>
                  <a:gdLst>
                    <a:gd name="T0" fmla="*/ 0 w 40"/>
                    <a:gd name="T1" fmla="*/ 0 h 16"/>
                    <a:gd name="T2" fmla="*/ 8 w 40"/>
                    <a:gd name="T3" fmla="*/ 0 h 16"/>
                    <a:gd name="T4" fmla="*/ 8 w 40"/>
                    <a:gd name="T5" fmla="*/ 0 h 16"/>
                    <a:gd name="T6" fmla="*/ 8 w 40"/>
                    <a:gd name="T7" fmla="*/ 0 h 16"/>
                    <a:gd name="T8" fmla="*/ 24 w 40"/>
                    <a:gd name="T9" fmla="*/ 0 h 16"/>
                    <a:gd name="T10" fmla="*/ 24 w 40"/>
                    <a:gd name="T11" fmla="*/ 0 h 16"/>
                    <a:gd name="T12" fmla="*/ 24 w 40"/>
                    <a:gd name="T13" fmla="*/ 0 h 16"/>
                    <a:gd name="T14" fmla="*/ 32 w 40"/>
                    <a:gd name="T15" fmla="*/ 0 h 16"/>
                    <a:gd name="T16" fmla="*/ 40 w 40"/>
                    <a:gd name="T17" fmla="*/ 8 h 16"/>
                    <a:gd name="T18" fmla="*/ 40 w 40"/>
                    <a:gd name="T19" fmla="*/ 8 h 16"/>
                    <a:gd name="T20" fmla="*/ 32 w 40"/>
                    <a:gd name="T21" fmla="*/ 16 h 16"/>
                    <a:gd name="T22" fmla="*/ 24 w 40"/>
                    <a:gd name="T23" fmla="*/ 16 h 16"/>
                    <a:gd name="T24" fmla="*/ 24 w 40"/>
                    <a:gd name="T25" fmla="*/ 16 h 16"/>
                    <a:gd name="T26" fmla="*/ 16 w 40"/>
                    <a:gd name="T27" fmla="*/ 16 h 16"/>
                    <a:gd name="T28" fmla="*/ 16 w 40"/>
                    <a:gd name="T29" fmla="*/ 16 h 16"/>
                    <a:gd name="T30" fmla="*/ 16 w 40"/>
                    <a:gd name="T31" fmla="*/ 16 h 16"/>
                    <a:gd name="T32" fmla="*/ 8 w 40"/>
                    <a:gd name="T33" fmla="*/ 16 h 16"/>
                    <a:gd name="T34" fmla="*/ 8 w 40"/>
                    <a:gd name="T35" fmla="*/ 16 h 16"/>
                    <a:gd name="T36" fmla="*/ 8 w 40"/>
                    <a:gd name="T37" fmla="*/ 16 h 16"/>
                    <a:gd name="T38" fmla="*/ 0 w 40"/>
                    <a:gd name="T39" fmla="*/ 16 h 16"/>
                    <a:gd name="T40" fmla="*/ 0 w 40"/>
                    <a:gd name="T41" fmla="*/ 8 h 16"/>
                    <a:gd name="T42" fmla="*/ 0 w 40"/>
                    <a:gd name="T43" fmla="*/ 8 h 16"/>
                    <a:gd name="T44" fmla="*/ 0 w 40"/>
                    <a:gd name="T45" fmla="*/ 0 h 16"/>
                    <a:gd name="T46" fmla="*/ 0 w 40"/>
                    <a:gd name="T47" fmla="*/ 0 h 16"/>
                    <a:gd name="T48" fmla="*/ 8 w 40"/>
                    <a:gd name="T49" fmla="*/ 0 h 16"/>
                    <a:gd name="T50" fmla="*/ 8 w 40"/>
                    <a:gd name="T51" fmla="*/ 0 h 16"/>
                    <a:gd name="T52" fmla="*/ 8 w 40"/>
                    <a:gd name="T53" fmla="*/ 8 h 16"/>
                    <a:gd name="T54" fmla="*/ 8 w 40"/>
                    <a:gd name="T55" fmla="*/ 8 h 16"/>
                    <a:gd name="T56" fmla="*/ 0 w 40"/>
                    <a:gd name="T57" fmla="*/ 8 h 16"/>
                    <a:gd name="T58" fmla="*/ 8 w 40"/>
                    <a:gd name="T59" fmla="*/ 8 h 16"/>
                    <a:gd name="T60" fmla="*/ 8 w 40"/>
                    <a:gd name="T61" fmla="*/ 8 h 16"/>
                    <a:gd name="T62" fmla="*/ 8 w 40"/>
                    <a:gd name="T63" fmla="*/ 8 h 16"/>
                    <a:gd name="T64" fmla="*/ 16 w 40"/>
                    <a:gd name="T65" fmla="*/ 8 h 16"/>
                    <a:gd name="T66" fmla="*/ 16 w 40"/>
                    <a:gd name="T67" fmla="*/ 8 h 16"/>
                    <a:gd name="T68" fmla="*/ 16 w 40"/>
                    <a:gd name="T69" fmla="*/ 8 h 16"/>
                    <a:gd name="T70" fmla="*/ 24 w 40"/>
                    <a:gd name="T71" fmla="*/ 8 h 16"/>
                    <a:gd name="T72" fmla="*/ 24 w 40"/>
                    <a:gd name="T73" fmla="*/ 8 h 16"/>
                    <a:gd name="T74" fmla="*/ 24 w 40"/>
                    <a:gd name="T75" fmla="*/ 8 h 16"/>
                    <a:gd name="T76" fmla="*/ 32 w 40"/>
                    <a:gd name="T77" fmla="*/ 0 h 16"/>
                    <a:gd name="T78" fmla="*/ 32 w 40"/>
                    <a:gd name="T79" fmla="*/ 0 h 16"/>
                    <a:gd name="T80" fmla="*/ 32 w 40"/>
                    <a:gd name="T81" fmla="*/ 8 h 16"/>
                    <a:gd name="T82" fmla="*/ 24 w 40"/>
                    <a:gd name="T83" fmla="*/ 8 h 16"/>
                    <a:gd name="T84" fmla="*/ 24 w 40"/>
                    <a:gd name="T85" fmla="*/ 8 h 16"/>
                    <a:gd name="T86" fmla="*/ 24 w 40"/>
                    <a:gd name="T87" fmla="*/ 8 h 16"/>
                    <a:gd name="T88" fmla="*/ 8 w 40"/>
                    <a:gd name="T89" fmla="*/ 8 h 16"/>
                    <a:gd name="T90" fmla="*/ 8 w 40"/>
                    <a:gd name="T91" fmla="*/ 8 h 16"/>
                    <a:gd name="T92" fmla="*/ 8 w 40"/>
                    <a:gd name="T93" fmla="*/ 8 h 16"/>
                    <a:gd name="T94" fmla="*/ 0 w 40"/>
                    <a:gd name="T95" fmla="*/ 8 h 16"/>
                    <a:gd name="T96" fmla="*/ 0 w 40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42" name="Freeform 206"/>
                <p:cNvSpPr>
                  <a:spLocks/>
                </p:cNvSpPr>
                <p:nvPr/>
              </p:nvSpPr>
              <p:spPr bwMode="auto">
                <a:xfrm>
                  <a:off x="2790" y="286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8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43" name="Freeform 207"/>
                <p:cNvSpPr>
                  <a:spLocks/>
                </p:cNvSpPr>
                <p:nvPr/>
              </p:nvSpPr>
              <p:spPr bwMode="auto">
                <a:xfrm>
                  <a:off x="2766" y="2853"/>
                  <a:ext cx="40" cy="24"/>
                </a:xfrm>
                <a:custGeom>
                  <a:avLst/>
                  <a:gdLst>
                    <a:gd name="T0" fmla="*/ 24 w 40"/>
                    <a:gd name="T1" fmla="*/ 0 h 24"/>
                    <a:gd name="T2" fmla="*/ 32 w 40"/>
                    <a:gd name="T3" fmla="*/ 0 h 24"/>
                    <a:gd name="T4" fmla="*/ 40 w 40"/>
                    <a:gd name="T5" fmla="*/ 8 h 24"/>
                    <a:gd name="T6" fmla="*/ 40 w 40"/>
                    <a:gd name="T7" fmla="*/ 8 h 24"/>
                    <a:gd name="T8" fmla="*/ 32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8 w 40"/>
                    <a:gd name="T39" fmla="*/ 0 h 24"/>
                    <a:gd name="T40" fmla="*/ 8 w 40"/>
                    <a:gd name="T41" fmla="*/ 0 h 24"/>
                    <a:gd name="T42" fmla="*/ 8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8 w 40"/>
                    <a:gd name="T53" fmla="*/ 8 h 24"/>
                    <a:gd name="T54" fmla="*/ 8 w 40"/>
                    <a:gd name="T55" fmla="*/ 8 h 24"/>
                    <a:gd name="T56" fmla="*/ 16 w 40"/>
                    <a:gd name="T57" fmla="*/ 8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8 h 24"/>
                    <a:gd name="T66" fmla="*/ 8 w 40"/>
                    <a:gd name="T67" fmla="*/ 8 h 24"/>
                    <a:gd name="T68" fmla="*/ 8 w 40"/>
                    <a:gd name="T69" fmla="*/ 8 h 24"/>
                    <a:gd name="T70" fmla="*/ 16 w 40"/>
                    <a:gd name="T71" fmla="*/ 16 h 24"/>
                    <a:gd name="T72" fmla="*/ 16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0 h 24"/>
                    <a:gd name="T90" fmla="*/ 32 w 40"/>
                    <a:gd name="T91" fmla="*/ 0 h 24"/>
                    <a:gd name="T92" fmla="*/ 32 w 40"/>
                    <a:gd name="T93" fmla="*/ 8 h 24"/>
                    <a:gd name="T94" fmla="*/ 24 w 40"/>
                    <a:gd name="T95" fmla="*/ 8 h 24"/>
                    <a:gd name="T96" fmla="*/ 24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44" name="Freeform 208"/>
                <p:cNvSpPr>
                  <a:spLocks/>
                </p:cNvSpPr>
                <p:nvPr/>
              </p:nvSpPr>
              <p:spPr bwMode="auto">
                <a:xfrm>
                  <a:off x="2790" y="285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45" name="Freeform 209"/>
                <p:cNvSpPr>
                  <a:spLocks/>
                </p:cNvSpPr>
                <p:nvPr/>
              </p:nvSpPr>
              <p:spPr bwMode="auto">
                <a:xfrm>
                  <a:off x="2742" y="2845"/>
                  <a:ext cx="40" cy="24"/>
                </a:xfrm>
                <a:custGeom>
                  <a:avLst/>
                  <a:gdLst>
                    <a:gd name="T0" fmla="*/ 24 w 40"/>
                    <a:gd name="T1" fmla="*/ 8 h 24"/>
                    <a:gd name="T2" fmla="*/ 32 w 40"/>
                    <a:gd name="T3" fmla="*/ 8 h 24"/>
                    <a:gd name="T4" fmla="*/ 40 w 40"/>
                    <a:gd name="T5" fmla="*/ 16 h 24"/>
                    <a:gd name="T6" fmla="*/ 40 w 40"/>
                    <a:gd name="T7" fmla="*/ 16 h 24"/>
                    <a:gd name="T8" fmla="*/ 32 w 40"/>
                    <a:gd name="T9" fmla="*/ 24 h 24"/>
                    <a:gd name="T10" fmla="*/ 24 w 40"/>
                    <a:gd name="T11" fmla="*/ 24 h 24"/>
                    <a:gd name="T12" fmla="*/ 24 w 40"/>
                    <a:gd name="T13" fmla="*/ 24 h 24"/>
                    <a:gd name="T14" fmla="*/ 16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24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8 h 24"/>
                    <a:gd name="T34" fmla="*/ 0 w 40"/>
                    <a:gd name="T35" fmla="*/ 8 h 24"/>
                    <a:gd name="T36" fmla="*/ 0 w 40"/>
                    <a:gd name="T37" fmla="*/ 8 h 24"/>
                    <a:gd name="T38" fmla="*/ 8 w 40"/>
                    <a:gd name="T39" fmla="*/ 0 h 24"/>
                    <a:gd name="T40" fmla="*/ 8 w 40"/>
                    <a:gd name="T41" fmla="*/ 0 h 24"/>
                    <a:gd name="T42" fmla="*/ 8 w 40"/>
                    <a:gd name="T43" fmla="*/ 0 h 24"/>
                    <a:gd name="T44" fmla="*/ 24 w 40"/>
                    <a:gd name="T45" fmla="*/ 8 h 24"/>
                    <a:gd name="T46" fmla="*/ 24 w 40"/>
                    <a:gd name="T47" fmla="*/ 8 h 24"/>
                    <a:gd name="T48" fmla="*/ 24 w 40"/>
                    <a:gd name="T49" fmla="*/ 16 h 24"/>
                    <a:gd name="T50" fmla="*/ 24 w 40"/>
                    <a:gd name="T51" fmla="*/ 16 h 24"/>
                    <a:gd name="T52" fmla="*/ 8 w 40"/>
                    <a:gd name="T53" fmla="*/ 8 h 24"/>
                    <a:gd name="T54" fmla="*/ 8 w 40"/>
                    <a:gd name="T55" fmla="*/ 8 h 24"/>
                    <a:gd name="T56" fmla="*/ 16 w 40"/>
                    <a:gd name="T57" fmla="*/ 8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16 h 24"/>
                    <a:gd name="T66" fmla="*/ 8 w 40"/>
                    <a:gd name="T67" fmla="*/ 16 h 24"/>
                    <a:gd name="T68" fmla="*/ 0 w 40"/>
                    <a:gd name="T69" fmla="*/ 16 h 24"/>
                    <a:gd name="T70" fmla="*/ 8 w 40"/>
                    <a:gd name="T71" fmla="*/ 16 h 24"/>
                    <a:gd name="T72" fmla="*/ 8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16 h 24"/>
                    <a:gd name="T84" fmla="*/ 24 w 40"/>
                    <a:gd name="T85" fmla="*/ 16 h 24"/>
                    <a:gd name="T86" fmla="*/ 24 w 40"/>
                    <a:gd name="T87" fmla="*/ 16 h 24"/>
                    <a:gd name="T88" fmla="*/ 32 w 40"/>
                    <a:gd name="T89" fmla="*/ 8 h 24"/>
                    <a:gd name="T90" fmla="*/ 32 w 40"/>
                    <a:gd name="T91" fmla="*/ 8 h 24"/>
                    <a:gd name="T92" fmla="*/ 32 w 40"/>
                    <a:gd name="T93" fmla="*/ 16 h 24"/>
                    <a:gd name="T94" fmla="*/ 24 w 40"/>
                    <a:gd name="T95" fmla="*/ 16 h 24"/>
                    <a:gd name="T96" fmla="*/ 24 w 40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8"/>
                      </a:move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46" name="Freeform 210"/>
                <p:cNvSpPr>
                  <a:spLocks/>
                </p:cNvSpPr>
                <p:nvPr/>
              </p:nvSpPr>
              <p:spPr bwMode="auto">
                <a:xfrm>
                  <a:off x="2766" y="285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47" name="Freeform 211"/>
                <p:cNvSpPr>
                  <a:spLocks/>
                </p:cNvSpPr>
                <p:nvPr/>
              </p:nvSpPr>
              <p:spPr bwMode="auto">
                <a:xfrm>
                  <a:off x="2718" y="2845"/>
                  <a:ext cx="40" cy="24"/>
                </a:xfrm>
                <a:custGeom>
                  <a:avLst/>
                  <a:gdLst>
                    <a:gd name="T0" fmla="*/ 24 w 40"/>
                    <a:gd name="T1" fmla="*/ 0 h 24"/>
                    <a:gd name="T2" fmla="*/ 32 w 40"/>
                    <a:gd name="T3" fmla="*/ 0 h 24"/>
                    <a:gd name="T4" fmla="*/ 40 w 40"/>
                    <a:gd name="T5" fmla="*/ 8 h 24"/>
                    <a:gd name="T6" fmla="*/ 40 w 40"/>
                    <a:gd name="T7" fmla="*/ 8 h 24"/>
                    <a:gd name="T8" fmla="*/ 32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16 h 24"/>
                    <a:gd name="T22" fmla="*/ 8 w 40"/>
                    <a:gd name="T23" fmla="*/ 16 h 24"/>
                    <a:gd name="T24" fmla="*/ 8 w 40"/>
                    <a:gd name="T25" fmla="*/ 16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16 w 40"/>
                    <a:gd name="T39" fmla="*/ 0 h 24"/>
                    <a:gd name="T40" fmla="*/ 16 w 40"/>
                    <a:gd name="T41" fmla="*/ 0 h 24"/>
                    <a:gd name="T42" fmla="*/ 16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16 w 40"/>
                    <a:gd name="T53" fmla="*/ 8 h 24"/>
                    <a:gd name="T54" fmla="*/ 16 w 40"/>
                    <a:gd name="T55" fmla="*/ 8 h 24"/>
                    <a:gd name="T56" fmla="*/ 16 w 40"/>
                    <a:gd name="T57" fmla="*/ 8 h 24"/>
                    <a:gd name="T58" fmla="*/ 0 w 40"/>
                    <a:gd name="T59" fmla="*/ 16 h 24"/>
                    <a:gd name="T60" fmla="*/ 0 w 40"/>
                    <a:gd name="T61" fmla="*/ 16 h 24"/>
                    <a:gd name="T62" fmla="*/ 0 w 40"/>
                    <a:gd name="T63" fmla="*/ 8 h 24"/>
                    <a:gd name="T64" fmla="*/ 0 w 40"/>
                    <a:gd name="T65" fmla="*/ 8 h 24"/>
                    <a:gd name="T66" fmla="*/ 0 w 40"/>
                    <a:gd name="T67" fmla="*/ 8 h 24"/>
                    <a:gd name="T68" fmla="*/ 0 w 40"/>
                    <a:gd name="T69" fmla="*/ 8 h 24"/>
                    <a:gd name="T70" fmla="*/ 8 w 40"/>
                    <a:gd name="T71" fmla="*/ 8 h 24"/>
                    <a:gd name="T72" fmla="*/ 8 w 40"/>
                    <a:gd name="T73" fmla="*/ 8 h 24"/>
                    <a:gd name="T74" fmla="*/ 16 w 40"/>
                    <a:gd name="T75" fmla="*/ 8 h 24"/>
                    <a:gd name="T76" fmla="*/ 24 w 40"/>
                    <a:gd name="T77" fmla="*/ 16 h 24"/>
                    <a:gd name="T78" fmla="*/ 24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0 h 24"/>
                    <a:gd name="T90" fmla="*/ 32 w 40"/>
                    <a:gd name="T91" fmla="*/ 0 h 24"/>
                    <a:gd name="T92" fmla="*/ 32 w 40"/>
                    <a:gd name="T93" fmla="*/ 8 h 24"/>
                    <a:gd name="T94" fmla="*/ 24 w 40"/>
                    <a:gd name="T95" fmla="*/ 8 h 24"/>
                    <a:gd name="T96" fmla="*/ 24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48" name="Freeform 212"/>
                <p:cNvSpPr>
                  <a:spLocks/>
                </p:cNvSpPr>
                <p:nvPr/>
              </p:nvSpPr>
              <p:spPr bwMode="auto">
                <a:xfrm>
                  <a:off x="2742" y="284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49" name="Freeform 213"/>
                <p:cNvSpPr>
                  <a:spLocks/>
                </p:cNvSpPr>
                <p:nvPr/>
              </p:nvSpPr>
              <p:spPr bwMode="auto">
                <a:xfrm>
                  <a:off x="2694" y="2837"/>
                  <a:ext cx="32" cy="24"/>
                </a:xfrm>
                <a:custGeom>
                  <a:avLst/>
                  <a:gdLst>
                    <a:gd name="T0" fmla="*/ 24 w 32"/>
                    <a:gd name="T1" fmla="*/ 8 h 24"/>
                    <a:gd name="T2" fmla="*/ 32 w 32"/>
                    <a:gd name="T3" fmla="*/ 8 h 24"/>
                    <a:gd name="T4" fmla="*/ 32 w 32"/>
                    <a:gd name="T5" fmla="*/ 16 h 24"/>
                    <a:gd name="T6" fmla="*/ 32 w 32"/>
                    <a:gd name="T7" fmla="*/ 16 h 24"/>
                    <a:gd name="T8" fmla="*/ 24 w 32"/>
                    <a:gd name="T9" fmla="*/ 16 h 24"/>
                    <a:gd name="T10" fmla="*/ 32 w 32"/>
                    <a:gd name="T11" fmla="*/ 16 h 24"/>
                    <a:gd name="T12" fmla="*/ 32 w 32"/>
                    <a:gd name="T13" fmla="*/ 16 h 24"/>
                    <a:gd name="T14" fmla="*/ 24 w 32"/>
                    <a:gd name="T15" fmla="*/ 24 h 24"/>
                    <a:gd name="T16" fmla="*/ 16 w 32"/>
                    <a:gd name="T17" fmla="*/ 24 h 24"/>
                    <a:gd name="T18" fmla="*/ 16 w 32"/>
                    <a:gd name="T19" fmla="*/ 24 h 24"/>
                    <a:gd name="T20" fmla="*/ 8 w 32"/>
                    <a:gd name="T21" fmla="*/ 24 h 24"/>
                    <a:gd name="T22" fmla="*/ 8 w 32"/>
                    <a:gd name="T23" fmla="*/ 24 h 24"/>
                    <a:gd name="T24" fmla="*/ 8 w 32"/>
                    <a:gd name="T25" fmla="*/ 24 h 24"/>
                    <a:gd name="T26" fmla="*/ 0 w 32"/>
                    <a:gd name="T27" fmla="*/ 24 h 24"/>
                    <a:gd name="T28" fmla="*/ 0 w 32"/>
                    <a:gd name="T29" fmla="*/ 16 h 24"/>
                    <a:gd name="T30" fmla="*/ 0 w 32"/>
                    <a:gd name="T31" fmla="*/ 16 h 24"/>
                    <a:gd name="T32" fmla="*/ 8 w 32"/>
                    <a:gd name="T33" fmla="*/ 8 h 24"/>
                    <a:gd name="T34" fmla="*/ 8 w 32"/>
                    <a:gd name="T35" fmla="*/ 8 h 24"/>
                    <a:gd name="T36" fmla="*/ 8 w 32"/>
                    <a:gd name="T37" fmla="*/ 8 h 24"/>
                    <a:gd name="T38" fmla="*/ 16 w 32"/>
                    <a:gd name="T39" fmla="*/ 0 h 24"/>
                    <a:gd name="T40" fmla="*/ 24 w 32"/>
                    <a:gd name="T41" fmla="*/ 0 h 24"/>
                    <a:gd name="T42" fmla="*/ 24 w 32"/>
                    <a:gd name="T43" fmla="*/ 0 h 24"/>
                    <a:gd name="T44" fmla="*/ 32 w 32"/>
                    <a:gd name="T45" fmla="*/ 8 h 24"/>
                    <a:gd name="T46" fmla="*/ 32 w 32"/>
                    <a:gd name="T47" fmla="*/ 8 h 24"/>
                    <a:gd name="T48" fmla="*/ 24 w 32"/>
                    <a:gd name="T49" fmla="*/ 16 h 24"/>
                    <a:gd name="T50" fmla="*/ 24 w 32"/>
                    <a:gd name="T51" fmla="*/ 16 h 24"/>
                    <a:gd name="T52" fmla="*/ 16 w 32"/>
                    <a:gd name="T53" fmla="*/ 8 h 24"/>
                    <a:gd name="T54" fmla="*/ 16 w 32"/>
                    <a:gd name="T55" fmla="*/ 8 h 24"/>
                    <a:gd name="T56" fmla="*/ 24 w 32"/>
                    <a:gd name="T57" fmla="*/ 8 h 24"/>
                    <a:gd name="T58" fmla="*/ 16 w 32"/>
                    <a:gd name="T59" fmla="*/ 16 h 24"/>
                    <a:gd name="T60" fmla="*/ 16 w 32"/>
                    <a:gd name="T61" fmla="*/ 16 h 24"/>
                    <a:gd name="T62" fmla="*/ 16 w 32"/>
                    <a:gd name="T63" fmla="*/ 16 h 24"/>
                    <a:gd name="T64" fmla="*/ 8 w 32"/>
                    <a:gd name="T65" fmla="*/ 24 h 24"/>
                    <a:gd name="T66" fmla="*/ 8 w 32"/>
                    <a:gd name="T67" fmla="*/ 24 h 24"/>
                    <a:gd name="T68" fmla="*/ 0 w 32"/>
                    <a:gd name="T69" fmla="*/ 16 h 24"/>
                    <a:gd name="T70" fmla="*/ 8 w 32"/>
                    <a:gd name="T71" fmla="*/ 16 h 24"/>
                    <a:gd name="T72" fmla="*/ 8 w 32"/>
                    <a:gd name="T73" fmla="*/ 16 h 24"/>
                    <a:gd name="T74" fmla="*/ 8 w 32"/>
                    <a:gd name="T75" fmla="*/ 16 h 24"/>
                    <a:gd name="T76" fmla="*/ 16 w 32"/>
                    <a:gd name="T77" fmla="*/ 16 h 24"/>
                    <a:gd name="T78" fmla="*/ 16 w 32"/>
                    <a:gd name="T79" fmla="*/ 16 h 24"/>
                    <a:gd name="T80" fmla="*/ 16 w 32"/>
                    <a:gd name="T81" fmla="*/ 16 h 24"/>
                    <a:gd name="T82" fmla="*/ 24 w 32"/>
                    <a:gd name="T83" fmla="*/ 8 h 24"/>
                    <a:gd name="T84" fmla="*/ 24 w 32"/>
                    <a:gd name="T85" fmla="*/ 8 h 24"/>
                    <a:gd name="T86" fmla="*/ 24 w 32"/>
                    <a:gd name="T87" fmla="*/ 8 h 24"/>
                    <a:gd name="T88" fmla="*/ 32 w 32"/>
                    <a:gd name="T89" fmla="*/ 8 h 24"/>
                    <a:gd name="T90" fmla="*/ 32 w 32"/>
                    <a:gd name="T91" fmla="*/ 8 h 24"/>
                    <a:gd name="T92" fmla="*/ 32 w 32"/>
                    <a:gd name="T93" fmla="*/ 16 h 24"/>
                    <a:gd name="T94" fmla="*/ 24 w 32"/>
                    <a:gd name="T95" fmla="*/ 16 h 24"/>
                    <a:gd name="T96" fmla="*/ 24 w 32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" h="24">
                      <a:moveTo>
                        <a:pt x="24" y="8"/>
                      </a:move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50" name="Freeform 214"/>
                <p:cNvSpPr>
                  <a:spLocks/>
                </p:cNvSpPr>
                <p:nvPr/>
              </p:nvSpPr>
              <p:spPr bwMode="auto">
                <a:xfrm>
                  <a:off x="2718" y="2845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51" name="Freeform 215"/>
                <p:cNvSpPr>
                  <a:spLocks/>
                </p:cNvSpPr>
                <p:nvPr/>
              </p:nvSpPr>
              <p:spPr bwMode="auto">
                <a:xfrm>
                  <a:off x="2670" y="2837"/>
                  <a:ext cx="40" cy="16"/>
                </a:xfrm>
                <a:custGeom>
                  <a:avLst/>
                  <a:gdLst>
                    <a:gd name="T0" fmla="*/ 24 w 40"/>
                    <a:gd name="T1" fmla="*/ 0 h 16"/>
                    <a:gd name="T2" fmla="*/ 32 w 40"/>
                    <a:gd name="T3" fmla="*/ 0 h 16"/>
                    <a:gd name="T4" fmla="*/ 40 w 40"/>
                    <a:gd name="T5" fmla="*/ 8 h 16"/>
                    <a:gd name="T6" fmla="*/ 40 w 40"/>
                    <a:gd name="T7" fmla="*/ 8 h 16"/>
                    <a:gd name="T8" fmla="*/ 32 w 40"/>
                    <a:gd name="T9" fmla="*/ 16 h 16"/>
                    <a:gd name="T10" fmla="*/ 24 w 40"/>
                    <a:gd name="T11" fmla="*/ 16 h 16"/>
                    <a:gd name="T12" fmla="*/ 24 w 40"/>
                    <a:gd name="T13" fmla="*/ 16 h 16"/>
                    <a:gd name="T14" fmla="*/ 16 w 40"/>
                    <a:gd name="T15" fmla="*/ 16 h 16"/>
                    <a:gd name="T16" fmla="*/ 16 w 40"/>
                    <a:gd name="T17" fmla="*/ 16 h 16"/>
                    <a:gd name="T18" fmla="*/ 16 w 40"/>
                    <a:gd name="T19" fmla="*/ 16 h 16"/>
                    <a:gd name="T20" fmla="*/ 8 w 40"/>
                    <a:gd name="T21" fmla="*/ 16 h 16"/>
                    <a:gd name="T22" fmla="*/ 8 w 40"/>
                    <a:gd name="T23" fmla="*/ 16 h 16"/>
                    <a:gd name="T24" fmla="*/ 8 w 40"/>
                    <a:gd name="T25" fmla="*/ 16 h 16"/>
                    <a:gd name="T26" fmla="*/ 0 w 40"/>
                    <a:gd name="T27" fmla="*/ 16 h 16"/>
                    <a:gd name="T28" fmla="*/ 0 w 40"/>
                    <a:gd name="T29" fmla="*/ 8 h 16"/>
                    <a:gd name="T30" fmla="*/ 0 w 40"/>
                    <a:gd name="T31" fmla="*/ 8 h 16"/>
                    <a:gd name="T32" fmla="*/ 8 w 40"/>
                    <a:gd name="T33" fmla="*/ 0 h 16"/>
                    <a:gd name="T34" fmla="*/ 8 w 40"/>
                    <a:gd name="T35" fmla="*/ 0 h 16"/>
                    <a:gd name="T36" fmla="*/ 8 w 40"/>
                    <a:gd name="T37" fmla="*/ 0 h 16"/>
                    <a:gd name="T38" fmla="*/ 16 w 40"/>
                    <a:gd name="T39" fmla="*/ 0 h 16"/>
                    <a:gd name="T40" fmla="*/ 16 w 40"/>
                    <a:gd name="T41" fmla="*/ 0 h 16"/>
                    <a:gd name="T42" fmla="*/ 16 w 40"/>
                    <a:gd name="T43" fmla="*/ 0 h 16"/>
                    <a:gd name="T44" fmla="*/ 24 w 40"/>
                    <a:gd name="T45" fmla="*/ 0 h 16"/>
                    <a:gd name="T46" fmla="*/ 24 w 40"/>
                    <a:gd name="T47" fmla="*/ 0 h 16"/>
                    <a:gd name="T48" fmla="*/ 24 w 40"/>
                    <a:gd name="T49" fmla="*/ 8 h 16"/>
                    <a:gd name="T50" fmla="*/ 24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8 w 40"/>
                    <a:gd name="T59" fmla="*/ 8 h 16"/>
                    <a:gd name="T60" fmla="*/ 8 w 40"/>
                    <a:gd name="T61" fmla="*/ 8 h 16"/>
                    <a:gd name="T62" fmla="*/ 16 w 40"/>
                    <a:gd name="T63" fmla="*/ 8 h 16"/>
                    <a:gd name="T64" fmla="*/ 8 w 40"/>
                    <a:gd name="T65" fmla="*/ 16 h 16"/>
                    <a:gd name="T66" fmla="*/ 8 w 40"/>
                    <a:gd name="T67" fmla="*/ 16 h 16"/>
                    <a:gd name="T68" fmla="*/ 0 w 40"/>
                    <a:gd name="T69" fmla="*/ 8 h 16"/>
                    <a:gd name="T70" fmla="*/ 8 w 40"/>
                    <a:gd name="T71" fmla="*/ 8 h 16"/>
                    <a:gd name="T72" fmla="*/ 8 w 40"/>
                    <a:gd name="T73" fmla="*/ 8 h 16"/>
                    <a:gd name="T74" fmla="*/ 8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24 w 40"/>
                    <a:gd name="T83" fmla="*/ 8 h 16"/>
                    <a:gd name="T84" fmla="*/ 24 w 40"/>
                    <a:gd name="T85" fmla="*/ 8 h 16"/>
                    <a:gd name="T86" fmla="*/ 24 w 40"/>
                    <a:gd name="T87" fmla="*/ 8 h 16"/>
                    <a:gd name="T88" fmla="*/ 32 w 40"/>
                    <a:gd name="T89" fmla="*/ 0 h 16"/>
                    <a:gd name="T90" fmla="*/ 32 w 40"/>
                    <a:gd name="T91" fmla="*/ 0 h 16"/>
                    <a:gd name="T92" fmla="*/ 32 w 40"/>
                    <a:gd name="T93" fmla="*/ 8 h 16"/>
                    <a:gd name="T94" fmla="*/ 24 w 40"/>
                    <a:gd name="T95" fmla="*/ 8 h 16"/>
                    <a:gd name="T96" fmla="*/ 24 w 40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52" name="Freeform 216"/>
                <p:cNvSpPr>
                  <a:spLocks/>
                </p:cNvSpPr>
                <p:nvPr/>
              </p:nvSpPr>
              <p:spPr bwMode="auto">
                <a:xfrm>
                  <a:off x="2694" y="2837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53" name="Freeform 217"/>
                <p:cNvSpPr>
                  <a:spLocks/>
                </p:cNvSpPr>
                <p:nvPr/>
              </p:nvSpPr>
              <p:spPr bwMode="auto">
                <a:xfrm>
                  <a:off x="2646" y="2829"/>
                  <a:ext cx="32" cy="24"/>
                </a:xfrm>
                <a:custGeom>
                  <a:avLst/>
                  <a:gdLst>
                    <a:gd name="T0" fmla="*/ 24 w 32"/>
                    <a:gd name="T1" fmla="*/ 8 h 24"/>
                    <a:gd name="T2" fmla="*/ 32 w 32"/>
                    <a:gd name="T3" fmla="*/ 8 h 24"/>
                    <a:gd name="T4" fmla="*/ 32 w 32"/>
                    <a:gd name="T5" fmla="*/ 16 h 24"/>
                    <a:gd name="T6" fmla="*/ 32 w 32"/>
                    <a:gd name="T7" fmla="*/ 16 h 24"/>
                    <a:gd name="T8" fmla="*/ 24 w 32"/>
                    <a:gd name="T9" fmla="*/ 16 h 24"/>
                    <a:gd name="T10" fmla="*/ 32 w 32"/>
                    <a:gd name="T11" fmla="*/ 16 h 24"/>
                    <a:gd name="T12" fmla="*/ 32 w 32"/>
                    <a:gd name="T13" fmla="*/ 16 h 24"/>
                    <a:gd name="T14" fmla="*/ 24 w 32"/>
                    <a:gd name="T15" fmla="*/ 24 h 24"/>
                    <a:gd name="T16" fmla="*/ 16 w 32"/>
                    <a:gd name="T17" fmla="*/ 24 h 24"/>
                    <a:gd name="T18" fmla="*/ 16 w 32"/>
                    <a:gd name="T19" fmla="*/ 24 h 24"/>
                    <a:gd name="T20" fmla="*/ 8 w 32"/>
                    <a:gd name="T21" fmla="*/ 24 h 24"/>
                    <a:gd name="T22" fmla="*/ 8 w 32"/>
                    <a:gd name="T23" fmla="*/ 24 h 24"/>
                    <a:gd name="T24" fmla="*/ 8 w 32"/>
                    <a:gd name="T25" fmla="*/ 24 h 24"/>
                    <a:gd name="T26" fmla="*/ 0 w 32"/>
                    <a:gd name="T27" fmla="*/ 16 h 24"/>
                    <a:gd name="T28" fmla="*/ 0 w 32"/>
                    <a:gd name="T29" fmla="*/ 8 h 24"/>
                    <a:gd name="T30" fmla="*/ 0 w 32"/>
                    <a:gd name="T31" fmla="*/ 8 h 24"/>
                    <a:gd name="T32" fmla="*/ 8 w 32"/>
                    <a:gd name="T33" fmla="*/ 8 h 24"/>
                    <a:gd name="T34" fmla="*/ 8 w 32"/>
                    <a:gd name="T35" fmla="*/ 8 h 24"/>
                    <a:gd name="T36" fmla="*/ 8 w 32"/>
                    <a:gd name="T37" fmla="*/ 8 h 24"/>
                    <a:gd name="T38" fmla="*/ 16 w 32"/>
                    <a:gd name="T39" fmla="*/ 0 h 24"/>
                    <a:gd name="T40" fmla="*/ 24 w 32"/>
                    <a:gd name="T41" fmla="*/ 0 h 24"/>
                    <a:gd name="T42" fmla="*/ 24 w 32"/>
                    <a:gd name="T43" fmla="*/ 0 h 24"/>
                    <a:gd name="T44" fmla="*/ 32 w 32"/>
                    <a:gd name="T45" fmla="*/ 8 h 24"/>
                    <a:gd name="T46" fmla="*/ 32 w 32"/>
                    <a:gd name="T47" fmla="*/ 8 h 24"/>
                    <a:gd name="T48" fmla="*/ 24 w 32"/>
                    <a:gd name="T49" fmla="*/ 16 h 24"/>
                    <a:gd name="T50" fmla="*/ 24 w 32"/>
                    <a:gd name="T51" fmla="*/ 16 h 24"/>
                    <a:gd name="T52" fmla="*/ 16 w 32"/>
                    <a:gd name="T53" fmla="*/ 8 h 24"/>
                    <a:gd name="T54" fmla="*/ 16 w 32"/>
                    <a:gd name="T55" fmla="*/ 8 h 24"/>
                    <a:gd name="T56" fmla="*/ 24 w 32"/>
                    <a:gd name="T57" fmla="*/ 8 h 24"/>
                    <a:gd name="T58" fmla="*/ 16 w 32"/>
                    <a:gd name="T59" fmla="*/ 16 h 24"/>
                    <a:gd name="T60" fmla="*/ 16 w 32"/>
                    <a:gd name="T61" fmla="*/ 16 h 24"/>
                    <a:gd name="T62" fmla="*/ 8 w 32"/>
                    <a:gd name="T63" fmla="*/ 16 h 24"/>
                    <a:gd name="T64" fmla="*/ 0 w 32"/>
                    <a:gd name="T65" fmla="*/ 16 h 24"/>
                    <a:gd name="T66" fmla="*/ 0 w 32"/>
                    <a:gd name="T67" fmla="*/ 16 h 24"/>
                    <a:gd name="T68" fmla="*/ 8 w 32"/>
                    <a:gd name="T69" fmla="*/ 8 h 24"/>
                    <a:gd name="T70" fmla="*/ 16 w 32"/>
                    <a:gd name="T71" fmla="*/ 16 h 24"/>
                    <a:gd name="T72" fmla="*/ 16 w 32"/>
                    <a:gd name="T73" fmla="*/ 16 h 24"/>
                    <a:gd name="T74" fmla="*/ 8 w 32"/>
                    <a:gd name="T75" fmla="*/ 16 h 24"/>
                    <a:gd name="T76" fmla="*/ 16 w 32"/>
                    <a:gd name="T77" fmla="*/ 16 h 24"/>
                    <a:gd name="T78" fmla="*/ 16 w 32"/>
                    <a:gd name="T79" fmla="*/ 16 h 24"/>
                    <a:gd name="T80" fmla="*/ 16 w 32"/>
                    <a:gd name="T81" fmla="*/ 16 h 24"/>
                    <a:gd name="T82" fmla="*/ 24 w 32"/>
                    <a:gd name="T83" fmla="*/ 8 h 24"/>
                    <a:gd name="T84" fmla="*/ 24 w 32"/>
                    <a:gd name="T85" fmla="*/ 8 h 24"/>
                    <a:gd name="T86" fmla="*/ 24 w 32"/>
                    <a:gd name="T87" fmla="*/ 8 h 24"/>
                    <a:gd name="T88" fmla="*/ 32 w 32"/>
                    <a:gd name="T89" fmla="*/ 8 h 24"/>
                    <a:gd name="T90" fmla="*/ 32 w 32"/>
                    <a:gd name="T91" fmla="*/ 8 h 24"/>
                    <a:gd name="T92" fmla="*/ 32 w 32"/>
                    <a:gd name="T93" fmla="*/ 16 h 24"/>
                    <a:gd name="T94" fmla="*/ 24 w 32"/>
                    <a:gd name="T95" fmla="*/ 16 h 24"/>
                    <a:gd name="T96" fmla="*/ 24 w 32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" h="24">
                      <a:moveTo>
                        <a:pt x="24" y="8"/>
                      </a:move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54" name="Freeform 218"/>
                <p:cNvSpPr>
                  <a:spLocks/>
                </p:cNvSpPr>
                <p:nvPr/>
              </p:nvSpPr>
              <p:spPr bwMode="auto">
                <a:xfrm>
                  <a:off x="2670" y="283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55" name="Freeform 219"/>
                <p:cNvSpPr>
                  <a:spLocks/>
                </p:cNvSpPr>
                <p:nvPr/>
              </p:nvSpPr>
              <p:spPr bwMode="auto">
                <a:xfrm>
                  <a:off x="2622" y="2829"/>
                  <a:ext cx="40" cy="16"/>
                </a:xfrm>
                <a:custGeom>
                  <a:avLst/>
                  <a:gdLst>
                    <a:gd name="T0" fmla="*/ 24 w 40"/>
                    <a:gd name="T1" fmla="*/ 0 h 16"/>
                    <a:gd name="T2" fmla="*/ 32 w 40"/>
                    <a:gd name="T3" fmla="*/ 0 h 16"/>
                    <a:gd name="T4" fmla="*/ 40 w 40"/>
                    <a:gd name="T5" fmla="*/ 8 h 16"/>
                    <a:gd name="T6" fmla="*/ 40 w 40"/>
                    <a:gd name="T7" fmla="*/ 8 h 16"/>
                    <a:gd name="T8" fmla="*/ 32 w 40"/>
                    <a:gd name="T9" fmla="*/ 16 h 16"/>
                    <a:gd name="T10" fmla="*/ 24 w 40"/>
                    <a:gd name="T11" fmla="*/ 16 h 16"/>
                    <a:gd name="T12" fmla="*/ 24 w 40"/>
                    <a:gd name="T13" fmla="*/ 16 h 16"/>
                    <a:gd name="T14" fmla="*/ 16 w 40"/>
                    <a:gd name="T15" fmla="*/ 16 h 16"/>
                    <a:gd name="T16" fmla="*/ 16 w 40"/>
                    <a:gd name="T17" fmla="*/ 16 h 16"/>
                    <a:gd name="T18" fmla="*/ 16 w 40"/>
                    <a:gd name="T19" fmla="*/ 16 h 16"/>
                    <a:gd name="T20" fmla="*/ 8 w 40"/>
                    <a:gd name="T21" fmla="*/ 16 h 16"/>
                    <a:gd name="T22" fmla="*/ 8 w 40"/>
                    <a:gd name="T23" fmla="*/ 16 h 16"/>
                    <a:gd name="T24" fmla="*/ 8 w 40"/>
                    <a:gd name="T25" fmla="*/ 16 h 16"/>
                    <a:gd name="T26" fmla="*/ 0 w 40"/>
                    <a:gd name="T27" fmla="*/ 16 h 16"/>
                    <a:gd name="T28" fmla="*/ 0 w 40"/>
                    <a:gd name="T29" fmla="*/ 8 h 16"/>
                    <a:gd name="T30" fmla="*/ 0 w 40"/>
                    <a:gd name="T31" fmla="*/ 8 h 16"/>
                    <a:gd name="T32" fmla="*/ 8 w 40"/>
                    <a:gd name="T33" fmla="*/ 0 h 16"/>
                    <a:gd name="T34" fmla="*/ 8 w 40"/>
                    <a:gd name="T35" fmla="*/ 0 h 16"/>
                    <a:gd name="T36" fmla="*/ 8 w 40"/>
                    <a:gd name="T37" fmla="*/ 0 h 16"/>
                    <a:gd name="T38" fmla="*/ 16 w 40"/>
                    <a:gd name="T39" fmla="*/ 0 h 16"/>
                    <a:gd name="T40" fmla="*/ 16 w 40"/>
                    <a:gd name="T41" fmla="*/ 0 h 16"/>
                    <a:gd name="T42" fmla="*/ 16 w 40"/>
                    <a:gd name="T43" fmla="*/ 0 h 16"/>
                    <a:gd name="T44" fmla="*/ 24 w 40"/>
                    <a:gd name="T45" fmla="*/ 0 h 16"/>
                    <a:gd name="T46" fmla="*/ 24 w 40"/>
                    <a:gd name="T47" fmla="*/ 0 h 16"/>
                    <a:gd name="T48" fmla="*/ 24 w 40"/>
                    <a:gd name="T49" fmla="*/ 8 h 16"/>
                    <a:gd name="T50" fmla="*/ 24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8 w 40"/>
                    <a:gd name="T59" fmla="*/ 8 h 16"/>
                    <a:gd name="T60" fmla="*/ 8 w 40"/>
                    <a:gd name="T61" fmla="*/ 8 h 16"/>
                    <a:gd name="T62" fmla="*/ 16 w 40"/>
                    <a:gd name="T63" fmla="*/ 8 h 16"/>
                    <a:gd name="T64" fmla="*/ 8 w 40"/>
                    <a:gd name="T65" fmla="*/ 16 h 16"/>
                    <a:gd name="T66" fmla="*/ 8 w 40"/>
                    <a:gd name="T67" fmla="*/ 16 h 16"/>
                    <a:gd name="T68" fmla="*/ 0 w 40"/>
                    <a:gd name="T69" fmla="*/ 8 h 16"/>
                    <a:gd name="T70" fmla="*/ 8 w 40"/>
                    <a:gd name="T71" fmla="*/ 8 h 16"/>
                    <a:gd name="T72" fmla="*/ 8 w 40"/>
                    <a:gd name="T73" fmla="*/ 8 h 16"/>
                    <a:gd name="T74" fmla="*/ 8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24 w 40"/>
                    <a:gd name="T83" fmla="*/ 8 h 16"/>
                    <a:gd name="T84" fmla="*/ 24 w 40"/>
                    <a:gd name="T85" fmla="*/ 8 h 16"/>
                    <a:gd name="T86" fmla="*/ 24 w 40"/>
                    <a:gd name="T87" fmla="*/ 8 h 16"/>
                    <a:gd name="T88" fmla="*/ 32 w 40"/>
                    <a:gd name="T89" fmla="*/ 0 h 16"/>
                    <a:gd name="T90" fmla="*/ 32 w 40"/>
                    <a:gd name="T91" fmla="*/ 0 h 16"/>
                    <a:gd name="T92" fmla="*/ 32 w 40"/>
                    <a:gd name="T93" fmla="*/ 8 h 16"/>
                    <a:gd name="T94" fmla="*/ 24 w 40"/>
                    <a:gd name="T95" fmla="*/ 8 h 16"/>
                    <a:gd name="T96" fmla="*/ 24 w 40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56" name="Freeform 220"/>
                <p:cNvSpPr>
                  <a:spLocks/>
                </p:cNvSpPr>
                <p:nvPr/>
              </p:nvSpPr>
              <p:spPr bwMode="auto">
                <a:xfrm>
                  <a:off x="2646" y="282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57" name="Freeform 221"/>
                <p:cNvSpPr>
                  <a:spLocks/>
                </p:cNvSpPr>
                <p:nvPr/>
              </p:nvSpPr>
              <p:spPr bwMode="auto">
                <a:xfrm>
                  <a:off x="2606" y="2829"/>
                  <a:ext cx="32" cy="16"/>
                </a:xfrm>
                <a:custGeom>
                  <a:avLst/>
                  <a:gdLst>
                    <a:gd name="T0" fmla="*/ 32 w 32"/>
                    <a:gd name="T1" fmla="*/ 0 h 16"/>
                    <a:gd name="T2" fmla="*/ 32 w 32"/>
                    <a:gd name="T3" fmla="*/ 0 h 16"/>
                    <a:gd name="T4" fmla="*/ 32 w 32"/>
                    <a:gd name="T5" fmla="*/ 0 h 16"/>
                    <a:gd name="T6" fmla="*/ 32 w 32"/>
                    <a:gd name="T7" fmla="*/ 0 h 16"/>
                    <a:gd name="T8" fmla="*/ 32 w 32"/>
                    <a:gd name="T9" fmla="*/ 0 h 16"/>
                    <a:gd name="T10" fmla="*/ 32 w 32"/>
                    <a:gd name="T11" fmla="*/ 8 h 16"/>
                    <a:gd name="T12" fmla="*/ 32 w 32"/>
                    <a:gd name="T13" fmla="*/ 8 h 16"/>
                    <a:gd name="T14" fmla="*/ 24 w 32"/>
                    <a:gd name="T15" fmla="*/ 16 h 16"/>
                    <a:gd name="T16" fmla="*/ 16 w 32"/>
                    <a:gd name="T17" fmla="*/ 16 h 16"/>
                    <a:gd name="T18" fmla="*/ 16 w 32"/>
                    <a:gd name="T19" fmla="*/ 16 h 16"/>
                    <a:gd name="T20" fmla="*/ 8 w 32"/>
                    <a:gd name="T21" fmla="*/ 16 h 16"/>
                    <a:gd name="T22" fmla="*/ 8 w 32"/>
                    <a:gd name="T23" fmla="*/ 16 h 16"/>
                    <a:gd name="T24" fmla="*/ 8 w 32"/>
                    <a:gd name="T25" fmla="*/ 16 h 16"/>
                    <a:gd name="T26" fmla="*/ 0 w 32"/>
                    <a:gd name="T27" fmla="*/ 8 h 16"/>
                    <a:gd name="T28" fmla="*/ 0 w 32"/>
                    <a:gd name="T29" fmla="*/ 8 h 16"/>
                    <a:gd name="T30" fmla="*/ 0 w 32"/>
                    <a:gd name="T31" fmla="*/ 8 h 16"/>
                    <a:gd name="T32" fmla="*/ 0 w 32"/>
                    <a:gd name="T33" fmla="*/ 8 h 16"/>
                    <a:gd name="T34" fmla="*/ 0 w 32"/>
                    <a:gd name="T35" fmla="*/ 0 h 16"/>
                    <a:gd name="T36" fmla="*/ 0 w 32"/>
                    <a:gd name="T37" fmla="*/ 0 h 16"/>
                    <a:gd name="T38" fmla="*/ 8 w 32"/>
                    <a:gd name="T39" fmla="*/ 0 h 16"/>
                    <a:gd name="T40" fmla="*/ 8 w 32"/>
                    <a:gd name="T41" fmla="*/ 0 h 16"/>
                    <a:gd name="T42" fmla="*/ 8 w 32"/>
                    <a:gd name="T43" fmla="*/ 0 h 16"/>
                    <a:gd name="T44" fmla="*/ 24 w 32"/>
                    <a:gd name="T45" fmla="*/ 0 h 16"/>
                    <a:gd name="T46" fmla="*/ 24 w 32"/>
                    <a:gd name="T47" fmla="*/ 0 h 16"/>
                    <a:gd name="T48" fmla="*/ 24 w 32"/>
                    <a:gd name="T49" fmla="*/ 8 h 16"/>
                    <a:gd name="T50" fmla="*/ 24 w 32"/>
                    <a:gd name="T51" fmla="*/ 8 h 16"/>
                    <a:gd name="T52" fmla="*/ 8 w 32"/>
                    <a:gd name="T53" fmla="*/ 8 h 16"/>
                    <a:gd name="T54" fmla="*/ 8 w 32"/>
                    <a:gd name="T55" fmla="*/ 8 h 16"/>
                    <a:gd name="T56" fmla="*/ 8 w 32"/>
                    <a:gd name="T57" fmla="*/ 8 h 16"/>
                    <a:gd name="T58" fmla="*/ 0 w 32"/>
                    <a:gd name="T59" fmla="*/ 8 h 16"/>
                    <a:gd name="T60" fmla="*/ 0 w 32"/>
                    <a:gd name="T61" fmla="*/ 8 h 16"/>
                    <a:gd name="T62" fmla="*/ 8 w 32"/>
                    <a:gd name="T63" fmla="*/ 0 h 16"/>
                    <a:gd name="T64" fmla="*/ 8 w 32"/>
                    <a:gd name="T65" fmla="*/ 0 h 16"/>
                    <a:gd name="T66" fmla="*/ 8 w 32"/>
                    <a:gd name="T67" fmla="*/ 0 h 16"/>
                    <a:gd name="T68" fmla="*/ 8 w 32"/>
                    <a:gd name="T69" fmla="*/ 0 h 16"/>
                    <a:gd name="T70" fmla="*/ 16 w 32"/>
                    <a:gd name="T71" fmla="*/ 8 h 16"/>
                    <a:gd name="T72" fmla="*/ 16 w 32"/>
                    <a:gd name="T73" fmla="*/ 8 h 16"/>
                    <a:gd name="T74" fmla="*/ 8 w 32"/>
                    <a:gd name="T75" fmla="*/ 8 h 16"/>
                    <a:gd name="T76" fmla="*/ 16 w 32"/>
                    <a:gd name="T77" fmla="*/ 8 h 16"/>
                    <a:gd name="T78" fmla="*/ 16 w 32"/>
                    <a:gd name="T79" fmla="*/ 8 h 16"/>
                    <a:gd name="T80" fmla="*/ 16 w 32"/>
                    <a:gd name="T81" fmla="*/ 8 h 16"/>
                    <a:gd name="T82" fmla="*/ 24 w 32"/>
                    <a:gd name="T83" fmla="*/ 0 h 16"/>
                    <a:gd name="T84" fmla="*/ 24 w 32"/>
                    <a:gd name="T85" fmla="*/ 0 h 16"/>
                    <a:gd name="T86" fmla="*/ 24 w 32"/>
                    <a:gd name="T87" fmla="*/ 0 h 16"/>
                    <a:gd name="T88" fmla="*/ 24 w 32"/>
                    <a:gd name="T89" fmla="*/ 0 h 16"/>
                    <a:gd name="T90" fmla="*/ 24 w 32"/>
                    <a:gd name="T91" fmla="*/ 0 h 16"/>
                    <a:gd name="T92" fmla="*/ 24 w 32"/>
                    <a:gd name="T93" fmla="*/ 0 h 16"/>
                    <a:gd name="T94" fmla="*/ 24 w 32"/>
                    <a:gd name="T95" fmla="*/ 0 h 16"/>
                    <a:gd name="T96" fmla="*/ 32 w 32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" h="16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58" name="Freeform 222"/>
                <p:cNvSpPr>
                  <a:spLocks/>
                </p:cNvSpPr>
                <p:nvPr/>
              </p:nvSpPr>
              <p:spPr bwMode="auto">
                <a:xfrm>
                  <a:off x="2630" y="282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59" name="Freeform 223"/>
                <p:cNvSpPr>
                  <a:spLocks/>
                </p:cNvSpPr>
                <p:nvPr/>
              </p:nvSpPr>
              <p:spPr bwMode="auto">
                <a:xfrm>
                  <a:off x="2582" y="2837"/>
                  <a:ext cx="48" cy="16"/>
                </a:xfrm>
                <a:custGeom>
                  <a:avLst/>
                  <a:gdLst>
                    <a:gd name="T0" fmla="*/ 8 w 48"/>
                    <a:gd name="T1" fmla="*/ 0 h 16"/>
                    <a:gd name="T2" fmla="*/ 16 w 48"/>
                    <a:gd name="T3" fmla="*/ 0 h 16"/>
                    <a:gd name="T4" fmla="*/ 16 w 48"/>
                    <a:gd name="T5" fmla="*/ 0 h 16"/>
                    <a:gd name="T6" fmla="*/ 16 w 48"/>
                    <a:gd name="T7" fmla="*/ 0 h 16"/>
                    <a:gd name="T8" fmla="*/ 32 w 48"/>
                    <a:gd name="T9" fmla="*/ 0 h 16"/>
                    <a:gd name="T10" fmla="*/ 32 w 48"/>
                    <a:gd name="T11" fmla="*/ 0 h 16"/>
                    <a:gd name="T12" fmla="*/ 32 w 48"/>
                    <a:gd name="T13" fmla="*/ 0 h 16"/>
                    <a:gd name="T14" fmla="*/ 40 w 48"/>
                    <a:gd name="T15" fmla="*/ 0 h 16"/>
                    <a:gd name="T16" fmla="*/ 48 w 48"/>
                    <a:gd name="T17" fmla="*/ 8 h 16"/>
                    <a:gd name="T18" fmla="*/ 48 w 48"/>
                    <a:gd name="T19" fmla="*/ 8 h 16"/>
                    <a:gd name="T20" fmla="*/ 40 w 48"/>
                    <a:gd name="T21" fmla="*/ 16 h 16"/>
                    <a:gd name="T22" fmla="*/ 32 w 48"/>
                    <a:gd name="T23" fmla="*/ 16 h 16"/>
                    <a:gd name="T24" fmla="*/ 32 w 48"/>
                    <a:gd name="T25" fmla="*/ 16 h 16"/>
                    <a:gd name="T26" fmla="*/ 24 w 48"/>
                    <a:gd name="T27" fmla="*/ 16 h 16"/>
                    <a:gd name="T28" fmla="*/ 24 w 48"/>
                    <a:gd name="T29" fmla="*/ 16 h 16"/>
                    <a:gd name="T30" fmla="*/ 24 w 48"/>
                    <a:gd name="T31" fmla="*/ 16 h 16"/>
                    <a:gd name="T32" fmla="*/ 8 w 48"/>
                    <a:gd name="T33" fmla="*/ 16 h 16"/>
                    <a:gd name="T34" fmla="*/ 8 w 48"/>
                    <a:gd name="T35" fmla="*/ 16 h 16"/>
                    <a:gd name="T36" fmla="*/ 8 w 48"/>
                    <a:gd name="T37" fmla="*/ 16 h 16"/>
                    <a:gd name="T38" fmla="*/ 0 w 48"/>
                    <a:gd name="T39" fmla="*/ 16 h 16"/>
                    <a:gd name="T40" fmla="*/ 0 w 48"/>
                    <a:gd name="T41" fmla="*/ 8 h 16"/>
                    <a:gd name="T42" fmla="*/ 0 w 48"/>
                    <a:gd name="T43" fmla="*/ 8 h 16"/>
                    <a:gd name="T44" fmla="*/ 8 w 48"/>
                    <a:gd name="T45" fmla="*/ 0 h 16"/>
                    <a:gd name="T46" fmla="*/ 8 w 48"/>
                    <a:gd name="T47" fmla="*/ 0 h 16"/>
                    <a:gd name="T48" fmla="*/ 16 w 48"/>
                    <a:gd name="T49" fmla="*/ 8 h 16"/>
                    <a:gd name="T50" fmla="*/ 16 w 48"/>
                    <a:gd name="T51" fmla="*/ 8 h 16"/>
                    <a:gd name="T52" fmla="*/ 8 w 48"/>
                    <a:gd name="T53" fmla="*/ 16 h 16"/>
                    <a:gd name="T54" fmla="*/ 8 w 48"/>
                    <a:gd name="T55" fmla="*/ 16 h 16"/>
                    <a:gd name="T56" fmla="*/ 0 w 48"/>
                    <a:gd name="T57" fmla="*/ 8 h 16"/>
                    <a:gd name="T58" fmla="*/ 8 w 48"/>
                    <a:gd name="T59" fmla="*/ 8 h 16"/>
                    <a:gd name="T60" fmla="*/ 8 w 48"/>
                    <a:gd name="T61" fmla="*/ 8 h 16"/>
                    <a:gd name="T62" fmla="*/ 8 w 48"/>
                    <a:gd name="T63" fmla="*/ 8 h 16"/>
                    <a:gd name="T64" fmla="*/ 24 w 48"/>
                    <a:gd name="T65" fmla="*/ 8 h 16"/>
                    <a:gd name="T66" fmla="*/ 24 w 48"/>
                    <a:gd name="T67" fmla="*/ 8 h 16"/>
                    <a:gd name="T68" fmla="*/ 24 w 48"/>
                    <a:gd name="T69" fmla="*/ 8 h 16"/>
                    <a:gd name="T70" fmla="*/ 32 w 48"/>
                    <a:gd name="T71" fmla="*/ 8 h 16"/>
                    <a:gd name="T72" fmla="*/ 32 w 48"/>
                    <a:gd name="T73" fmla="*/ 8 h 16"/>
                    <a:gd name="T74" fmla="*/ 32 w 48"/>
                    <a:gd name="T75" fmla="*/ 8 h 16"/>
                    <a:gd name="T76" fmla="*/ 40 w 48"/>
                    <a:gd name="T77" fmla="*/ 0 h 16"/>
                    <a:gd name="T78" fmla="*/ 40 w 48"/>
                    <a:gd name="T79" fmla="*/ 0 h 16"/>
                    <a:gd name="T80" fmla="*/ 40 w 48"/>
                    <a:gd name="T81" fmla="*/ 8 h 16"/>
                    <a:gd name="T82" fmla="*/ 32 w 48"/>
                    <a:gd name="T83" fmla="*/ 8 h 16"/>
                    <a:gd name="T84" fmla="*/ 32 w 48"/>
                    <a:gd name="T85" fmla="*/ 8 h 16"/>
                    <a:gd name="T86" fmla="*/ 32 w 48"/>
                    <a:gd name="T87" fmla="*/ 8 h 16"/>
                    <a:gd name="T88" fmla="*/ 16 w 48"/>
                    <a:gd name="T89" fmla="*/ 8 h 16"/>
                    <a:gd name="T90" fmla="*/ 16 w 48"/>
                    <a:gd name="T91" fmla="*/ 8 h 16"/>
                    <a:gd name="T92" fmla="*/ 16 w 48"/>
                    <a:gd name="T93" fmla="*/ 8 h 16"/>
                    <a:gd name="T94" fmla="*/ 8 w 48"/>
                    <a:gd name="T95" fmla="*/ 8 h 16"/>
                    <a:gd name="T96" fmla="*/ 8 w 48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16">
                      <a:moveTo>
                        <a:pt x="8" y="0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60" name="Freeform 224"/>
                <p:cNvSpPr>
                  <a:spLocks/>
                </p:cNvSpPr>
                <p:nvPr/>
              </p:nvSpPr>
              <p:spPr bwMode="auto">
                <a:xfrm>
                  <a:off x="2590" y="283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8 w 8"/>
                    <a:gd name="T9" fmla="*/ 8 h 8"/>
                    <a:gd name="T10" fmla="*/ 8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61" name="Freeform 225"/>
                <p:cNvSpPr>
                  <a:spLocks/>
                </p:cNvSpPr>
                <p:nvPr/>
              </p:nvSpPr>
              <p:spPr bwMode="auto">
                <a:xfrm>
                  <a:off x="2606" y="2837"/>
                  <a:ext cx="40" cy="24"/>
                </a:xfrm>
                <a:custGeom>
                  <a:avLst/>
                  <a:gdLst>
                    <a:gd name="T0" fmla="*/ 8 w 40"/>
                    <a:gd name="T1" fmla="*/ 8 h 24"/>
                    <a:gd name="T2" fmla="*/ 16 w 40"/>
                    <a:gd name="T3" fmla="*/ 0 h 24"/>
                    <a:gd name="T4" fmla="*/ 16 w 40"/>
                    <a:gd name="T5" fmla="*/ 0 h 24"/>
                    <a:gd name="T6" fmla="*/ 16 w 40"/>
                    <a:gd name="T7" fmla="*/ 0 h 24"/>
                    <a:gd name="T8" fmla="*/ 32 w 40"/>
                    <a:gd name="T9" fmla="*/ 8 h 24"/>
                    <a:gd name="T10" fmla="*/ 32 w 40"/>
                    <a:gd name="T11" fmla="*/ 8 h 24"/>
                    <a:gd name="T12" fmla="*/ 32 w 40"/>
                    <a:gd name="T13" fmla="*/ 8 h 24"/>
                    <a:gd name="T14" fmla="*/ 32 w 40"/>
                    <a:gd name="T15" fmla="*/ 8 h 24"/>
                    <a:gd name="T16" fmla="*/ 32 w 40"/>
                    <a:gd name="T17" fmla="*/ 8 h 24"/>
                    <a:gd name="T18" fmla="*/ 32 w 40"/>
                    <a:gd name="T19" fmla="*/ 8 h 24"/>
                    <a:gd name="T20" fmla="*/ 32 w 40"/>
                    <a:gd name="T21" fmla="*/ 8 h 24"/>
                    <a:gd name="T22" fmla="*/ 40 w 40"/>
                    <a:gd name="T23" fmla="*/ 16 h 24"/>
                    <a:gd name="T24" fmla="*/ 40 w 40"/>
                    <a:gd name="T25" fmla="*/ 16 h 24"/>
                    <a:gd name="T26" fmla="*/ 32 w 40"/>
                    <a:gd name="T27" fmla="*/ 24 h 24"/>
                    <a:gd name="T28" fmla="*/ 24 w 40"/>
                    <a:gd name="T29" fmla="*/ 24 h 24"/>
                    <a:gd name="T30" fmla="*/ 24 w 40"/>
                    <a:gd name="T31" fmla="*/ 24 h 24"/>
                    <a:gd name="T32" fmla="*/ 8 w 40"/>
                    <a:gd name="T33" fmla="*/ 24 h 24"/>
                    <a:gd name="T34" fmla="*/ 8 w 40"/>
                    <a:gd name="T35" fmla="*/ 24 h 24"/>
                    <a:gd name="T36" fmla="*/ 8 w 40"/>
                    <a:gd name="T37" fmla="*/ 24 h 24"/>
                    <a:gd name="T38" fmla="*/ 0 w 40"/>
                    <a:gd name="T39" fmla="*/ 24 h 24"/>
                    <a:gd name="T40" fmla="*/ 0 w 40"/>
                    <a:gd name="T41" fmla="*/ 16 h 24"/>
                    <a:gd name="T42" fmla="*/ 0 w 40"/>
                    <a:gd name="T43" fmla="*/ 16 h 24"/>
                    <a:gd name="T44" fmla="*/ 8 w 40"/>
                    <a:gd name="T45" fmla="*/ 8 h 24"/>
                    <a:gd name="T46" fmla="*/ 8 w 40"/>
                    <a:gd name="T47" fmla="*/ 8 h 24"/>
                    <a:gd name="T48" fmla="*/ 16 w 40"/>
                    <a:gd name="T49" fmla="*/ 16 h 24"/>
                    <a:gd name="T50" fmla="*/ 16 w 40"/>
                    <a:gd name="T51" fmla="*/ 16 h 24"/>
                    <a:gd name="T52" fmla="*/ 8 w 40"/>
                    <a:gd name="T53" fmla="*/ 24 h 24"/>
                    <a:gd name="T54" fmla="*/ 8 w 40"/>
                    <a:gd name="T55" fmla="*/ 24 h 24"/>
                    <a:gd name="T56" fmla="*/ 0 w 40"/>
                    <a:gd name="T57" fmla="*/ 16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16 h 24"/>
                    <a:gd name="T64" fmla="*/ 24 w 40"/>
                    <a:gd name="T65" fmla="*/ 16 h 24"/>
                    <a:gd name="T66" fmla="*/ 24 w 40"/>
                    <a:gd name="T67" fmla="*/ 16 h 24"/>
                    <a:gd name="T68" fmla="*/ 24 w 40"/>
                    <a:gd name="T69" fmla="*/ 16 h 24"/>
                    <a:gd name="T70" fmla="*/ 32 w 40"/>
                    <a:gd name="T71" fmla="*/ 8 h 24"/>
                    <a:gd name="T72" fmla="*/ 32 w 40"/>
                    <a:gd name="T73" fmla="*/ 8 h 24"/>
                    <a:gd name="T74" fmla="*/ 32 w 40"/>
                    <a:gd name="T75" fmla="*/ 16 h 24"/>
                    <a:gd name="T76" fmla="*/ 32 w 40"/>
                    <a:gd name="T77" fmla="*/ 16 h 24"/>
                    <a:gd name="T78" fmla="*/ 32 w 40"/>
                    <a:gd name="T79" fmla="*/ 16 h 24"/>
                    <a:gd name="T80" fmla="*/ 32 w 40"/>
                    <a:gd name="T81" fmla="*/ 16 h 24"/>
                    <a:gd name="T82" fmla="*/ 32 w 40"/>
                    <a:gd name="T83" fmla="*/ 16 h 24"/>
                    <a:gd name="T84" fmla="*/ 32 w 40"/>
                    <a:gd name="T85" fmla="*/ 16 h 24"/>
                    <a:gd name="T86" fmla="*/ 32 w 40"/>
                    <a:gd name="T87" fmla="*/ 16 h 24"/>
                    <a:gd name="T88" fmla="*/ 16 w 40"/>
                    <a:gd name="T89" fmla="*/ 8 h 24"/>
                    <a:gd name="T90" fmla="*/ 16 w 40"/>
                    <a:gd name="T91" fmla="*/ 8 h 24"/>
                    <a:gd name="T92" fmla="*/ 24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8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62" name="Freeform 226"/>
                <p:cNvSpPr>
                  <a:spLocks/>
                </p:cNvSpPr>
                <p:nvPr/>
              </p:nvSpPr>
              <p:spPr bwMode="auto">
                <a:xfrm>
                  <a:off x="2614" y="2845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0 w 8"/>
                    <a:gd name="T5" fmla="*/ 0 h 8"/>
                    <a:gd name="T6" fmla="*/ 8 w 8"/>
                    <a:gd name="T7" fmla="*/ 8 h 8"/>
                    <a:gd name="T8" fmla="*/ 8 w 8"/>
                    <a:gd name="T9" fmla="*/ 8 h 8"/>
                    <a:gd name="T10" fmla="*/ 8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63" name="Freeform 227"/>
                <p:cNvSpPr>
                  <a:spLocks/>
                </p:cNvSpPr>
                <p:nvPr/>
              </p:nvSpPr>
              <p:spPr bwMode="auto">
                <a:xfrm>
                  <a:off x="2630" y="2845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0 h 24"/>
                    <a:gd name="T10" fmla="*/ 8 w 40"/>
                    <a:gd name="T11" fmla="*/ 0 h 24"/>
                    <a:gd name="T12" fmla="*/ 8 w 40"/>
                    <a:gd name="T13" fmla="*/ 0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8 h 24"/>
                    <a:gd name="T30" fmla="*/ 40 w 40"/>
                    <a:gd name="T31" fmla="*/ 8 h 24"/>
                    <a:gd name="T32" fmla="*/ 32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16 h 24"/>
                    <a:gd name="T46" fmla="*/ 8 w 40"/>
                    <a:gd name="T47" fmla="*/ 16 h 24"/>
                    <a:gd name="T48" fmla="*/ 16 w 40"/>
                    <a:gd name="T49" fmla="*/ 8 h 24"/>
                    <a:gd name="T50" fmla="*/ 16 w 40"/>
                    <a:gd name="T51" fmla="*/ 8 h 24"/>
                    <a:gd name="T52" fmla="*/ 24 w 40"/>
                    <a:gd name="T53" fmla="*/ 16 h 24"/>
                    <a:gd name="T54" fmla="*/ 24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16 w 40"/>
                    <a:gd name="T81" fmla="*/ 8 h 24"/>
                    <a:gd name="T82" fmla="*/ 8 w 40"/>
                    <a:gd name="T83" fmla="*/ 8 h 24"/>
                    <a:gd name="T84" fmla="*/ 8 w 40"/>
                    <a:gd name="T85" fmla="*/ 8 h 24"/>
                    <a:gd name="T86" fmla="*/ 16 w 40"/>
                    <a:gd name="T87" fmla="*/ 8 h 24"/>
                    <a:gd name="T88" fmla="*/ 8 w 40"/>
                    <a:gd name="T89" fmla="*/ 16 h 24"/>
                    <a:gd name="T90" fmla="*/ 8 w 40"/>
                    <a:gd name="T91" fmla="*/ 16 h 24"/>
                    <a:gd name="T92" fmla="*/ 0 w 40"/>
                    <a:gd name="T93" fmla="*/ 8 h 24"/>
                    <a:gd name="T94" fmla="*/ 8 w 40"/>
                    <a:gd name="T95" fmla="*/ 8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64" name="Freeform 228"/>
                <p:cNvSpPr>
                  <a:spLocks/>
                </p:cNvSpPr>
                <p:nvPr/>
              </p:nvSpPr>
              <p:spPr bwMode="auto">
                <a:xfrm>
                  <a:off x="2638" y="2853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0 w 8"/>
                    <a:gd name="T7" fmla="*/ 0 h 8"/>
                    <a:gd name="T8" fmla="*/ 8 w 8"/>
                    <a:gd name="T9" fmla="*/ 0 h 8"/>
                    <a:gd name="T10" fmla="*/ 8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65" name="Freeform 229"/>
                <p:cNvSpPr>
                  <a:spLocks/>
                </p:cNvSpPr>
                <p:nvPr/>
              </p:nvSpPr>
              <p:spPr bwMode="auto">
                <a:xfrm>
                  <a:off x="2654" y="2845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24 h 24"/>
                    <a:gd name="T4" fmla="*/ 0 w 40"/>
                    <a:gd name="T5" fmla="*/ 16 h 24"/>
                    <a:gd name="T6" fmla="*/ 0 w 40"/>
                    <a:gd name="T7" fmla="*/ 16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24 w 40"/>
                    <a:gd name="T17" fmla="*/ 0 h 24"/>
                    <a:gd name="T18" fmla="*/ 24 w 40"/>
                    <a:gd name="T19" fmla="*/ 0 h 24"/>
                    <a:gd name="T20" fmla="*/ 32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32 w 40"/>
                    <a:gd name="T27" fmla="*/ 8 h 24"/>
                    <a:gd name="T28" fmla="*/ 40 w 40"/>
                    <a:gd name="T29" fmla="*/ 16 h 24"/>
                    <a:gd name="T30" fmla="*/ 40 w 40"/>
                    <a:gd name="T31" fmla="*/ 16 h 24"/>
                    <a:gd name="T32" fmla="*/ 32 w 40"/>
                    <a:gd name="T33" fmla="*/ 24 h 24"/>
                    <a:gd name="T34" fmla="*/ 24 w 40"/>
                    <a:gd name="T35" fmla="*/ 24 h 24"/>
                    <a:gd name="T36" fmla="*/ 24 w 40"/>
                    <a:gd name="T37" fmla="*/ 24 h 24"/>
                    <a:gd name="T38" fmla="*/ 16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16 h 24"/>
                    <a:gd name="T60" fmla="*/ 24 w 40"/>
                    <a:gd name="T61" fmla="*/ 16 h 24"/>
                    <a:gd name="T62" fmla="*/ 24 w 40"/>
                    <a:gd name="T63" fmla="*/ 16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16 h 24"/>
                    <a:gd name="T72" fmla="*/ 24 w 40"/>
                    <a:gd name="T73" fmla="*/ 16 h 24"/>
                    <a:gd name="T74" fmla="*/ 24 w 40"/>
                    <a:gd name="T75" fmla="*/ 16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16 w 40"/>
                    <a:gd name="T87" fmla="*/ 16 h 24"/>
                    <a:gd name="T88" fmla="*/ 8 w 40"/>
                    <a:gd name="T89" fmla="*/ 24 h 24"/>
                    <a:gd name="T90" fmla="*/ 8 w 40"/>
                    <a:gd name="T91" fmla="*/ 24 h 24"/>
                    <a:gd name="T92" fmla="*/ 0 w 40"/>
                    <a:gd name="T93" fmla="*/ 16 h 24"/>
                    <a:gd name="T94" fmla="*/ 8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66" name="Freeform 230"/>
                <p:cNvSpPr>
                  <a:spLocks/>
                </p:cNvSpPr>
                <p:nvPr/>
              </p:nvSpPr>
              <p:spPr bwMode="auto">
                <a:xfrm>
                  <a:off x="2662" y="2861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67" name="Freeform 231"/>
                <p:cNvSpPr>
                  <a:spLocks/>
                </p:cNvSpPr>
                <p:nvPr/>
              </p:nvSpPr>
              <p:spPr bwMode="auto">
                <a:xfrm>
                  <a:off x="2678" y="2853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8 h 24"/>
                    <a:gd name="T30" fmla="*/ 40 w 40"/>
                    <a:gd name="T31" fmla="*/ 8 h 24"/>
                    <a:gd name="T32" fmla="*/ 32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8 w 40"/>
                    <a:gd name="T87" fmla="*/ 16 h 24"/>
                    <a:gd name="T88" fmla="*/ 0 w 40"/>
                    <a:gd name="T89" fmla="*/ 16 h 24"/>
                    <a:gd name="T90" fmla="*/ 0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68" name="Freeform 232"/>
                <p:cNvSpPr>
                  <a:spLocks/>
                </p:cNvSpPr>
                <p:nvPr/>
              </p:nvSpPr>
              <p:spPr bwMode="auto">
                <a:xfrm>
                  <a:off x="2686" y="2869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69" name="Freeform 233"/>
                <p:cNvSpPr>
                  <a:spLocks/>
                </p:cNvSpPr>
                <p:nvPr/>
              </p:nvSpPr>
              <p:spPr bwMode="auto">
                <a:xfrm>
                  <a:off x="2702" y="2861"/>
                  <a:ext cx="40" cy="16"/>
                </a:xfrm>
                <a:custGeom>
                  <a:avLst/>
                  <a:gdLst>
                    <a:gd name="T0" fmla="*/ 8 w 40"/>
                    <a:gd name="T1" fmla="*/ 16 h 16"/>
                    <a:gd name="T2" fmla="*/ 0 w 40"/>
                    <a:gd name="T3" fmla="*/ 16 h 16"/>
                    <a:gd name="T4" fmla="*/ 0 w 40"/>
                    <a:gd name="T5" fmla="*/ 8 h 16"/>
                    <a:gd name="T6" fmla="*/ 0 w 40"/>
                    <a:gd name="T7" fmla="*/ 8 h 16"/>
                    <a:gd name="T8" fmla="*/ 8 w 40"/>
                    <a:gd name="T9" fmla="*/ 0 h 16"/>
                    <a:gd name="T10" fmla="*/ 8 w 40"/>
                    <a:gd name="T11" fmla="*/ 0 h 16"/>
                    <a:gd name="T12" fmla="*/ 8 w 40"/>
                    <a:gd name="T13" fmla="*/ 0 h 16"/>
                    <a:gd name="T14" fmla="*/ 16 w 40"/>
                    <a:gd name="T15" fmla="*/ 0 h 16"/>
                    <a:gd name="T16" fmla="*/ 16 w 40"/>
                    <a:gd name="T17" fmla="*/ 0 h 16"/>
                    <a:gd name="T18" fmla="*/ 16 w 40"/>
                    <a:gd name="T19" fmla="*/ 0 h 16"/>
                    <a:gd name="T20" fmla="*/ 24 w 40"/>
                    <a:gd name="T21" fmla="*/ 0 h 16"/>
                    <a:gd name="T22" fmla="*/ 24 w 40"/>
                    <a:gd name="T23" fmla="*/ 0 h 16"/>
                    <a:gd name="T24" fmla="*/ 24 w 40"/>
                    <a:gd name="T25" fmla="*/ 0 h 16"/>
                    <a:gd name="T26" fmla="*/ 32 w 40"/>
                    <a:gd name="T27" fmla="*/ 0 h 16"/>
                    <a:gd name="T28" fmla="*/ 40 w 40"/>
                    <a:gd name="T29" fmla="*/ 8 h 16"/>
                    <a:gd name="T30" fmla="*/ 40 w 40"/>
                    <a:gd name="T31" fmla="*/ 8 h 16"/>
                    <a:gd name="T32" fmla="*/ 32 w 40"/>
                    <a:gd name="T33" fmla="*/ 16 h 16"/>
                    <a:gd name="T34" fmla="*/ 24 w 40"/>
                    <a:gd name="T35" fmla="*/ 16 h 16"/>
                    <a:gd name="T36" fmla="*/ 24 w 40"/>
                    <a:gd name="T37" fmla="*/ 16 h 16"/>
                    <a:gd name="T38" fmla="*/ 16 w 40"/>
                    <a:gd name="T39" fmla="*/ 16 h 16"/>
                    <a:gd name="T40" fmla="*/ 16 w 40"/>
                    <a:gd name="T41" fmla="*/ 16 h 16"/>
                    <a:gd name="T42" fmla="*/ 16 w 40"/>
                    <a:gd name="T43" fmla="*/ 16 h 16"/>
                    <a:gd name="T44" fmla="*/ 8 w 40"/>
                    <a:gd name="T45" fmla="*/ 16 h 16"/>
                    <a:gd name="T46" fmla="*/ 8 w 40"/>
                    <a:gd name="T47" fmla="*/ 16 h 16"/>
                    <a:gd name="T48" fmla="*/ 8 w 40"/>
                    <a:gd name="T49" fmla="*/ 8 h 16"/>
                    <a:gd name="T50" fmla="*/ 8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24 w 40"/>
                    <a:gd name="T59" fmla="*/ 8 h 16"/>
                    <a:gd name="T60" fmla="*/ 24 w 40"/>
                    <a:gd name="T61" fmla="*/ 8 h 16"/>
                    <a:gd name="T62" fmla="*/ 24 w 40"/>
                    <a:gd name="T63" fmla="*/ 8 h 16"/>
                    <a:gd name="T64" fmla="*/ 32 w 40"/>
                    <a:gd name="T65" fmla="*/ 0 h 16"/>
                    <a:gd name="T66" fmla="*/ 32 w 40"/>
                    <a:gd name="T67" fmla="*/ 0 h 16"/>
                    <a:gd name="T68" fmla="*/ 32 w 40"/>
                    <a:gd name="T69" fmla="*/ 8 h 16"/>
                    <a:gd name="T70" fmla="*/ 24 w 40"/>
                    <a:gd name="T71" fmla="*/ 8 h 16"/>
                    <a:gd name="T72" fmla="*/ 24 w 40"/>
                    <a:gd name="T73" fmla="*/ 8 h 16"/>
                    <a:gd name="T74" fmla="*/ 24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8 w 40"/>
                    <a:gd name="T83" fmla="*/ 8 h 16"/>
                    <a:gd name="T84" fmla="*/ 8 w 40"/>
                    <a:gd name="T85" fmla="*/ 8 h 16"/>
                    <a:gd name="T86" fmla="*/ 16 w 40"/>
                    <a:gd name="T87" fmla="*/ 8 h 16"/>
                    <a:gd name="T88" fmla="*/ 8 w 40"/>
                    <a:gd name="T89" fmla="*/ 16 h 16"/>
                    <a:gd name="T90" fmla="*/ 8 w 40"/>
                    <a:gd name="T91" fmla="*/ 16 h 16"/>
                    <a:gd name="T92" fmla="*/ 0 w 40"/>
                    <a:gd name="T93" fmla="*/ 8 h 16"/>
                    <a:gd name="T94" fmla="*/ 8 w 40"/>
                    <a:gd name="T95" fmla="*/ 8 h 16"/>
                    <a:gd name="T96" fmla="*/ 8 w 40"/>
                    <a:gd name="T9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8" y="16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70" name="Freeform 234"/>
                <p:cNvSpPr>
                  <a:spLocks/>
                </p:cNvSpPr>
                <p:nvPr/>
              </p:nvSpPr>
              <p:spPr bwMode="auto">
                <a:xfrm>
                  <a:off x="2710" y="2869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71" name="Freeform 235"/>
                <p:cNvSpPr>
                  <a:spLocks/>
                </p:cNvSpPr>
                <p:nvPr/>
              </p:nvSpPr>
              <p:spPr bwMode="auto">
                <a:xfrm>
                  <a:off x="2726" y="2861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32 w 40"/>
                    <a:gd name="T23" fmla="*/ 0 h 24"/>
                    <a:gd name="T24" fmla="*/ 32 w 40"/>
                    <a:gd name="T25" fmla="*/ 0 h 24"/>
                    <a:gd name="T26" fmla="*/ 40 w 40"/>
                    <a:gd name="T27" fmla="*/ 8 h 24"/>
                    <a:gd name="T28" fmla="*/ 32 w 40"/>
                    <a:gd name="T29" fmla="*/ 16 h 24"/>
                    <a:gd name="T30" fmla="*/ 32 w 40"/>
                    <a:gd name="T31" fmla="*/ 16 h 24"/>
                    <a:gd name="T32" fmla="*/ 24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8 w 40"/>
                    <a:gd name="T87" fmla="*/ 16 h 24"/>
                    <a:gd name="T88" fmla="*/ 0 w 40"/>
                    <a:gd name="T89" fmla="*/ 16 h 24"/>
                    <a:gd name="T90" fmla="*/ 0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72" name="Freeform 236"/>
                <p:cNvSpPr>
                  <a:spLocks/>
                </p:cNvSpPr>
                <p:nvPr/>
              </p:nvSpPr>
              <p:spPr bwMode="auto">
                <a:xfrm>
                  <a:off x="2734" y="2877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73" name="Freeform 237"/>
                <p:cNvSpPr>
                  <a:spLocks/>
                </p:cNvSpPr>
                <p:nvPr/>
              </p:nvSpPr>
              <p:spPr bwMode="auto">
                <a:xfrm>
                  <a:off x="2750" y="2869"/>
                  <a:ext cx="40" cy="16"/>
                </a:xfrm>
                <a:custGeom>
                  <a:avLst/>
                  <a:gdLst>
                    <a:gd name="T0" fmla="*/ 8 w 40"/>
                    <a:gd name="T1" fmla="*/ 16 h 16"/>
                    <a:gd name="T2" fmla="*/ 0 w 40"/>
                    <a:gd name="T3" fmla="*/ 16 h 16"/>
                    <a:gd name="T4" fmla="*/ 0 w 40"/>
                    <a:gd name="T5" fmla="*/ 8 h 16"/>
                    <a:gd name="T6" fmla="*/ 0 w 40"/>
                    <a:gd name="T7" fmla="*/ 8 h 16"/>
                    <a:gd name="T8" fmla="*/ 0 w 40"/>
                    <a:gd name="T9" fmla="*/ 0 h 16"/>
                    <a:gd name="T10" fmla="*/ 0 w 40"/>
                    <a:gd name="T11" fmla="*/ 0 h 16"/>
                    <a:gd name="T12" fmla="*/ 0 w 40"/>
                    <a:gd name="T13" fmla="*/ 0 h 16"/>
                    <a:gd name="T14" fmla="*/ 16 w 40"/>
                    <a:gd name="T15" fmla="*/ 0 h 16"/>
                    <a:gd name="T16" fmla="*/ 16 w 40"/>
                    <a:gd name="T17" fmla="*/ 0 h 16"/>
                    <a:gd name="T18" fmla="*/ 16 w 40"/>
                    <a:gd name="T19" fmla="*/ 0 h 16"/>
                    <a:gd name="T20" fmla="*/ 24 w 40"/>
                    <a:gd name="T21" fmla="*/ 0 h 16"/>
                    <a:gd name="T22" fmla="*/ 24 w 40"/>
                    <a:gd name="T23" fmla="*/ 0 h 16"/>
                    <a:gd name="T24" fmla="*/ 24 w 40"/>
                    <a:gd name="T25" fmla="*/ 0 h 16"/>
                    <a:gd name="T26" fmla="*/ 32 w 40"/>
                    <a:gd name="T27" fmla="*/ 0 h 16"/>
                    <a:gd name="T28" fmla="*/ 40 w 40"/>
                    <a:gd name="T29" fmla="*/ 8 h 16"/>
                    <a:gd name="T30" fmla="*/ 40 w 40"/>
                    <a:gd name="T31" fmla="*/ 8 h 16"/>
                    <a:gd name="T32" fmla="*/ 32 w 40"/>
                    <a:gd name="T33" fmla="*/ 16 h 16"/>
                    <a:gd name="T34" fmla="*/ 24 w 40"/>
                    <a:gd name="T35" fmla="*/ 16 h 16"/>
                    <a:gd name="T36" fmla="*/ 24 w 40"/>
                    <a:gd name="T37" fmla="*/ 16 h 16"/>
                    <a:gd name="T38" fmla="*/ 16 w 40"/>
                    <a:gd name="T39" fmla="*/ 16 h 16"/>
                    <a:gd name="T40" fmla="*/ 16 w 40"/>
                    <a:gd name="T41" fmla="*/ 16 h 16"/>
                    <a:gd name="T42" fmla="*/ 16 w 40"/>
                    <a:gd name="T43" fmla="*/ 16 h 16"/>
                    <a:gd name="T44" fmla="*/ 8 w 40"/>
                    <a:gd name="T45" fmla="*/ 16 h 16"/>
                    <a:gd name="T46" fmla="*/ 8 w 40"/>
                    <a:gd name="T47" fmla="*/ 16 h 16"/>
                    <a:gd name="T48" fmla="*/ 8 w 40"/>
                    <a:gd name="T49" fmla="*/ 8 h 16"/>
                    <a:gd name="T50" fmla="*/ 8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24 w 40"/>
                    <a:gd name="T59" fmla="*/ 8 h 16"/>
                    <a:gd name="T60" fmla="*/ 24 w 40"/>
                    <a:gd name="T61" fmla="*/ 8 h 16"/>
                    <a:gd name="T62" fmla="*/ 24 w 40"/>
                    <a:gd name="T63" fmla="*/ 8 h 16"/>
                    <a:gd name="T64" fmla="*/ 32 w 40"/>
                    <a:gd name="T65" fmla="*/ 0 h 16"/>
                    <a:gd name="T66" fmla="*/ 32 w 40"/>
                    <a:gd name="T67" fmla="*/ 0 h 16"/>
                    <a:gd name="T68" fmla="*/ 32 w 40"/>
                    <a:gd name="T69" fmla="*/ 8 h 16"/>
                    <a:gd name="T70" fmla="*/ 24 w 40"/>
                    <a:gd name="T71" fmla="*/ 8 h 16"/>
                    <a:gd name="T72" fmla="*/ 24 w 40"/>
                    <a:gd name="T73" fmla="*/ 8 h 16"/>
                    <a:gd name="T74" fmla="*/ 24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0 w 40"/>
                    <a:gd name="T83" fmla="*/ 8 h 16"/>
                    <a:gd name="T84" fmla="*/ 0 w 40"/>
                    <a:gd name="T85" fmla="*/ 8 h 16"/>
                    <a:gd name="T86" fmla="*/ 8 w 40"/>
                    <a:gd name="T87" fmla="*/ 0 h 16"/>
                    <a:gd name="T88" fmla="*/ 8 w 40"/>
                    <a:gd name="T89" fmla="*/ 8 h 16"/>
                    <a:gd name="T90" fmla="*/ 8 w 40"/>
                    <a:gd name="T91" fmla="*/ 8 h 16"/>
                    <a:gd name="T92" fmla="*/ 0 w 40"/>
                    <a:gd name="T93" fmla="*/ 8 h 16"/>
                    <a:gd name="T94" fmla="*/ 8 w 40"/>
                    <a:gd name="T95" fmla="*/ 8 h 16"/>
                    <a:gd name="T96" fmla="*/ 8 w 40"/>
                    <a:gd name="T9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8" y="16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74" name="Freeform 238"/>
                <p:cNvSpPr>
                  <a:spLocks/>
                </p:cNvSpPr>
                <p:nvPr/>
              </p:nvSpPr>
              <p:spPr bwMode="auto">
                <a:xfrm>
                  <a:off x="2758" y="2877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75" name="Freeform 239"/>
                <p:cNvSpPr>
                  <a:spLocks/>
                </p:cNvSpPr>
                <p:nvPr/>
              </p:nvSpPr>
              <p:spPr bwMode="auto">
                <a:xfrm>
                  <a:off x="2774" y="2869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24 h 24"/>
                    <a:gd name="T4" fmla="*/ 0 w 40"/>
                    <a:gd name="T5" fmla="*/ 16 h 24"/>
                    <a:gd name="T6" fmla="*/ 0 w 40"/>
                    <a:gd name="T7" fmla="*/ 16 h 24"/>
                    <a:gd name="T8" fmla="*/ 0 w 40"/>
                    <a:gd name="T9" fmla="*/ 8 h 24"/>
                    <a:gd name="T10" fmla="*/ 0 w 40"/>
                    <a:gd name="T11" fmla="*/ 8 h 24"/>
                    <a:gd name="T12" fmla="*/ 0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32 w 40"/>
                    <a:gd name="T23" fmla="*/ 0 h 24"/>
                    <a:gd name="T24" fmla="*/ 32 w 40"/>
                    <a:gd name="T25" fmla="*/ 0 h 24"/>
                    <a:gd name="T26" fmla="*/ 40 w 40"/>
                    <a:gd name="T27" fmla="*/ 8 h 24"/>
                    <a:gd name="T28" fmla="*/ 32 w 40"/>
                    <a:gd name="T29" fmla="*/ 16 h 24"/>
                    <a:gd name="T30" fmla="*/ 32 w 40"/>
                    <a:gd name="T31" fmla="*/ 16 h 24"/>
                    <a:gd name="T32" fmla="*/ 24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16 w 40"/>
                    <a:gd name="T81" fmla="*/ 8 h 24"/>
                    <a:gd name="T82" fmla="*/ 0 w 40"/>
                    <a:gd name="T83" fmla="*/ 16 h 24"/>
                    <a:gd name="T84" fmla="*/ 0 w 40"/>
                    <a:gd name="T85" fmla="*/ 16 h 24"/>
                    <a:gd name="T86" fmla="*/ 8 w 40"/>
                    <a:gd name="T87" fmla="*/ 8 h 24"/>
                    <a:gd name="T88" fmla="*/ 8 w 40"/>
                    <a:gd name="T89" fmla="*/ 16 h 24"/>
                    <a:gd name="T90" fmla="*/ 8 w 40"/>
                    <a:gd name="T91" fmla="*/ 16 h 24"/>
                    <a:gd name="T92" fmla="*/ 0 w 40"/>
                    <a:gd name="T93" fmla="*/ 16 h 24"/>
                    <a:gd name="T94" fmla="*/ 8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76" name="Freeform 240"/>
                <p:cNvSpPr>
                  <a:spLocks/>
                </p:cNvSpPr>
                <p:nvPr/>
              </p:nvSpPr>
              <p:spPr bwMode="auto">
                <a:xfrm>
                  <a:off x="2782" y="2885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77" name="Freeform 241"/>
                <p:cNvSpPr>
                  <a:spLocks/>
                </p:cNvSpPr>
                <p:nvPr/>
              </p:nvSpPr>
              <p:spPr bwMode="auto">
                <a:xfrm>
                  <a:off x="2798" y="2877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0 h 24"/>
                    <a:gd name="T10" fmla="*/ 8 w 40"/>
                    <a:gd name="T11" fmla="*/ 0 h 24"/>
                    <a:gd name="T12" fmla="*/ 8 w 40"/>
                    <a:gd name="T13" fmla="*/ 0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8 h 24"/>
                    <a:gd name="T30" fmla="*/ 40 w 40"/>
                    <a:gd name="T31" fmla="*/ 8 h 24"/>
                    <a:gd name="T32" fmla="*/ 32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16 w 40"/>
                    <a:gd name="T81" fmla="*/ 8 h 24"/>
                    <a:gd name="T82" fmla="*/ 8 w 40"/>
                    <a:gd name="T83" fmla="*/ 8 h 24"/>
                    <a:gd name="T84" fmla="*/ 8 w 40"/>
                    <a:gd name="T85" fmla="*/ 8 h 24"/>
                    <a:gd name="T86" fmla="*/ 16 w 40"/>
                    <a:gd name="T87" fmla="*/ 8 h 24"/>
                    <a:gd name="T88" fmla="*/ 8 w 40"/>
                    <a:gd name="T89" fmla="*/ 16 h 24"/>
                    <a:gd name="T90" fmla="*/ 8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78" name="Freeform 242"/>
                <p:cNvSpPr>
                  <a:spLocks/>
                </p:cNvSpPr>
                <p:nvPr/>
              </p:nvSpPr>
              <p:spPr bwMode="auto">
                <a:xfrm>
                  <a:off x="2806" y="2893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79" name="Freeform 243"/>
                <p:cNvSpPr>
                  <a:spLocks/>
                </p:cNvSpPr>
                <p:nvPr/>
              </p:nvSpPr>
              <p:spPr bwMode="auto">
                <a:xfrm>
                  <a:off x="2822" y="2877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24 h 24"/>
                    <a:gd name="T4" fmla="*/ 0 w 40"/>
                    <a:gd name="T5" fmla="*/ 16 h 24"/>
                    <a:gd name="T6" fmla="*/ 0 w 40"/>
                    <a:gd name="T7" fmla="*/ 16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24 w 40"/>
                    <a:gd name="T17" fmla="*/ 0 h 24"/>
                    <a:gd name="T18" fmla="*/ 24 w 40"/>
                    <a:gd name="T19" fmla="*/ 0 h 24"/>
                    <a:gd name="T20" fmla="*/ 32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32 w 40"/>
                    <a:gd name="T27" fmla="*/ 8 h 24"/>
                    <a:gd name="T28" fmla="*/ 40 w 40"/>
                    <a:gd name="T29" fmla="*/ 16 h 24"/>
                    <a:gd name="T30" fmla="*/ 40 w 40"/>
                    <a:gd name="T31" fmla="*/ 16 h 24"/>
                    <a:gd name="T32" fmla="*/ 32 w 40"/>
                    <a:gd name="T33" fmla="*/ 24 h 24"/>
                    <a:gd name="T34" fmla="*/ 24 w 40"/>
                    <a:gd name="T35" fmla="*/ 24 h 24"/>
                    <a:gd name="T36" fmla="*/ 24 w 40"/>
                    <a:gd name="T37" fmla="*/ 24 h 24"/>
                    <a:gd name="T38" fmla="*/ 16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16 h 24"/>
                    <a:gd name="T60" fmla="*/ 24 w 40"/>
                    <a:gd name="T61" fmla="*/ 16 h 24"/>
                    <a:gd name="T62" fmla="*/ 24 w 40"/>
                    <a:gd name="T63" fmla="*/ 16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16 h 24"/>
                    <a:gd name="T72" fmla="*/ 24 w 40"/>
                    <a:gd name="T73" fmla="*/ 16 h 24"/>
                    <a:gd name="T74" fmla="*/ 24 w 40"/>
                    <a:gd name="T75" fmla="*/ 16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16 w 40"/>
                    <a:gd name="T87" fmla="*/ 16 h 24"/>
                    <a:gd name="T88" fmla="*/ 8 w 40"/>
                    <a:gd name="T89" fmla="*/ 24 h 24"/>
                    <a:gd name="T90" fmla="*/ 8 w 40"/>
                    <a:gd name="T91" fmla="*/ 24 h 24"/>
                    <a:gd name="T92" fmla="*/ 0 w 40"/>
                    <a:gd name="T93" fmla="*/ 16 h 24"/>
                    <a:gd name="T94" fmla="*/ 8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80" name="Freeform 244"/>
                <p:cNvSpPr>
                  <a:spLocks/>
                </p:cNvSpPr>
                <p:nvPr/>
              </p:nvSpPr>
              <p:spPr bwMode="auto">
                <a:xfrm>
                  <a:off x="2830" y="2893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81" name="Freeform 245"/>
                <p:cNvSpPr>
                  <a:spLocks/>
                </p:cNvSpPr>
                <p:nvPr/>
              </p:nvSpPr>
              <p:spPr bwMode="auto">
                <a:xfrm>
                  <a:off x="2846" y="2885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0 h 24"/>
                    <a:gd name="T30" fmla="*/ 40 w 40"/>
                    <a:gd name="T31" fmla="*/ 0 h 24"/>
                    <a:gd name="T32" fmla="*/ 40 w 40"/>
                    <a:gd name="T33" fmla="*/ 8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16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32 w 40"/>
                    <a:gd name="T59" fmla="*/ 8 h 24"/>
                    <a:gd name="T60" fmla="*/ 32 w 40"/>
                    <a:gd name="T61" fmla="*/ 8 h 24"/>
                    <a:gd name="T62" fmla="*/ 32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8 w 40"/>
                    <a:gd name="T87" fmla="*/ 16 h 24"/>
                    <a:gd name="T88" fmla="*/ 0 w 40"/>
                    <a:gd name="T89" fmla="*/ 16 h 24"/>
                    <a:gd name="T90" fmla="*/ 0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82" name="Freeform 246"/>
                <p:cNvSpPr>
                  <a:spLocks/>
                </p:cNvSpPr>
                <p:nvPr/>
              </p:nvSpPr>
              <p:spPr bwMode="auto">
                <a:xfrm>
                  <a:off x="2854" y="2901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83" name="Freeform 247"/>
                <p:cNvSpPr>
                  <a:spLocks/>
                </p:cNvSpPr>
                <p:nvPr/>
              </p:nvSpPr>
              <p:spPr bwMode="auto">
                <a:xfrm>
                  <a:off x="2870" y="2893"/>
                  <a:ext cx="48" cy="24"/>
                </a:xfrm>
                <a:custGeom>
                  <a:avLst/>
                  <a:gdLst>
                    <a:gd name="T0" fmla="*/ 16 w 48"/>
                    <a:gd name="T1" fmla="*/ 24 h 24"/>
                    <a:gd name="T2" fmla="*/ 0 w 48"/>
                    <a:gd name="T3" fmla="*/ 16 h 24"/>
                    <a:gd name="T4" fmla="*/ 0 w 48"/>
                    <a:gd name="T5" fmla="*/ 8 h 24"/>
                    <a:gd name="T6" fmla="*/ 0 w 48"/>
                    <a:gd name="T7" fmla="*/ 8 h 24"/>
                    <a:gd name="T8" fmla="*/ 8 w 48"/>
                    <a:gd name="T9" fmla="*/ 0 h 24"/>
                    <a:gd name="T10" fmla="*/ 8 w 48"/>
                    <a:gd name="T11" fmla="*/ 0 h 24"/>
                    <a:gd name="T12" fmla="*/ 8 w 48"/>
                    <a:gd name="T13" fmla="*/ 0 h 24"/>
                    <a:gd name="T14" fmla="*/ 16 w 48"/>
                    <a:gd name="T15" fmla="*/ 0 h 24"/>
                    <a:gd name="T16" fmla="*/ 16 w 48"/>
                    <a:gd name="T17" fmla="*/ 0 h 24"/>
                    <a:gd name="T18" fmla="*/ 16 w 48"/>
                    <a:gd name="T19" fmla="*/ 0 h 24"/>
                    <a:gd name="T20" fmla="*/ 32 w 48"/>
                    <a:gd name="T21" fmla="*/ 0 h 24"/>
                    <a:gd name="T22" fmla="*/ 32 w 48"/>
                    <a:gd name="T23" fmla="*/ 0 h 24"/>
                    <a:gd name="T24" fmla="*/ 32 w 48"/>
                    <a:gd name="T25" fmla="*/ 0 h 24"/>
                    <a:gd name="T26" fmla="*/ 40 w 48"/>
                    <a:gd name="T27" fmla="*/ 0 h 24"/>
                    <a:gd name="T28" fmla="*/ 48 w 48"/>
                    <a:gd name="T29" fmla="*/ 8 h 24"/>
                    <a:gd name="T30" fmla="*/ 48 w 48"/>
                    <a:gd name="T31" fmla="*/ 8 h 24"/>
                    <a:gd name="T32" fmla="*/ 40 w 48"/>
                    <a:gd name="T33" fmla="*/ 16 h 24"/>
                    <a:gd name="T34" fmla="*/ 40 w 48"/>
                    <a:gd name="T35" fmla="*/ 16 h 24"/>
                    <a:gd name="T36" fmla="*/ 40 w 48"/>
                    <a:gd name="T37" fmla="*/ 16 h 24"/>
                    <a:gd name="T38" fmla="*/ 32 w 48"/>
                    <a:gd name="T39" fmla="*/ 24 h 24"/>
                    <a:gd name="T40" fmla="*/ 24 w 48"/>
                    <a:gd name="T41" fmla="*/ 24 h 24"/>
                    <a:gd name="T42" fmla="*/ 24 w 48"/>
                    <a:gd name="T43" fmla="*/ 24 h 24"/>
                    <a:gd name="T44" fmla="*/ 16 w 48"/>
                    <a:gd name="T45" fmla="*/ 24 h 24"/>
                    <a:gd name="T46" fmla="*/ 16 w 48"/>
                    <a:gd name="T47" fmla="*/ 24 h 24"/>
                    <a:gd name="T48" fmla="*/ 16 w 48"/>
                    <a:gd name="T49" fmla="*/ 16 h 24"/>
                    <a:gd name="T50" fmla="*/ 16 w 48"/>
                    <a:gd name="T51" fmla="*/ 16 h 24"/>
                    <a:gd name="T52" fmla="*/ 24 w 48"/>
                    <a:gd name="T53" fmla="*/ 16 h 24"/>
                    <a:gd name="T54" fmla="*/ 24 w 48"/>
                    <a:gd name="T55" fmla="*/ 16 h 24"/>
                    <a:gd name="T56" fmla="*/ 24 w 48"/>
                    <a:gd name="T57" fmla="*/ 16 h 24"/>
                    <a:gd name="T58" fmla="*/ 32 w 48"/>
                    <a:gd name="T59" fmla="*/ 8 h 24"/>
                    <a:gd name="T60" fmla="*/ 32 w 48"/>
                    <a:gd name="T61" fmla="*/ 8 h 24"/>
                    <a:gd name="T62" fmla="*/ 32 w 48"/>
                    <a:gd name="T63" fmla="*/ 8 h 24"/>
                    <a:gd name="T64" fmla="*/ 40 w 48"/>
                    <a:gd name="T65" fmla="*/ 0 h 24"/>
                    <a:gd name="T66" fmla="*/ 40 w 48"/>
                    <a:gd name="T67" fmla="*/ 0 h 24"/>
                    <a:gd name="T68" fmla="*/ 40 w 48"/>
                    <a:gd name="T69" fmla="*/ 8 h 24"/>
                    <a:gd name="T70" fmla="*/ 32 w 48"/>
                    <a:gd name="T71" fmla="*/ 8 h 24"/>
                    <a:gd name="T72" fmla="*/ 32 w 48"/>
                    <a:gd name="T73" fmla="*/ 8 h 24"/>
                    <a:gd name="T74" fmla="*/ 32 w 48"/>
                    <a:gd name="T75" fmla="*/ 8 h 24"/>
                    <a:gd name="T76" fmla="*/ 16 w 48"/>
                    <a:gd name="T77" fmla="*/ 8 h 24"/>
                    <a:gd name="T78" fmla="*/ 16 w 48"/>
                    <a:gd name="T79" fmla="*/ 8 h 24"/>
                    <a:gd name="T80" fmla="*/ 16 w 48"/>
                    <a:gd name="T81" fmla="*/ 8 h 24"/>
                    <a:gd name="T82" fmla="*/ 8 w 48"/>
                    <a:gd name="T83" fmla="*/ 8 h 24"/>
                    <a:gd name="T84" fmla="*/ 8 w 48"/>
                    <a:gd name="T85" fmla="*/ 8 h 24"/>
                    <a:gd name="T86" fmla="*/ 16 w 48"/>
                    <a:gd name="T87" fmla="*/ 8 h 24"/>
                    <a:gd name="T88" fmla="*/ 8 w 48"/>
                    <a:gd name="T89" fmla="*/ 16 h 24"/>
                    <a:gd name="T90" fmla="*/ 8 w 48"/>
                    <a:gd name="T91" fmla="*/ 16 h 24"/>
                    <a:gd name="T92" fmla="*/ 0 w 48"/>
                    <a:gd name="T93" fmla="*/ 8 h 24"/>
                    <a:gd name="T94" fmla="*/ 16 w 48"/>
                    <a:gd name="T95" fmla="*/ 16 h 24"/>
                    <a:gd name="T96" fmla="*/ 16 w 48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16" y="16"/>
                      </a:lnTo>
                      <a:lnTo>
                        <a:pt x="16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84" name="Freeform 248"/>
                <p:cNvSpPr>
                  <a:spLocks/>
                </p:cNvSpPr>
                <p:nvPr/>
              </p:nvSpPr>
              <p:spPr bwMode="auto">
                <a:xfrm>
                  <a:off x="2886" y="2909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85" name="Freeform 249"/>
                <p:cNvSpPr>
                  <a:spLocks/>
                </p:cNvSpPr>
                <p:nvPr/>
              </p:nvSpPr>
              <p:spPr bwMode="auto">
                <a:xfrm>
                  <a:off x="2902" y="2893"/>
                  <a:ext cx="48" cy="32"/>
                </a:xfrm>
                <a:custGeom>
                  <a:avLst/>
                  <a:gdLst>
                    <a:gd name="T0" fmla="*/ 16 w 48"/>
                    <a:gd name="T1" fmla="*/ 24 h 32"/>
                    <a:gd name="T2" fmla="*/ 0 w 48"/>
                    <a:gd name="T3" fmla="*/ 24 h 32"/>
                    <a:gd name="T4" fmla="*/ 0 w 48"/>
                    <a:gd name="T5" fmla="*/ 16 h 32"/>
                    <a:gd name="T6" fmla="*/ 0 w 48"/>
                    <a:gd name="T7" fmla="*/ 16 h 32"/>
                    <a:gd name="T8" fmla="*/ 8 w 48"/>
                    <a:gd name="T9" fmla="*/ 8 h 32"/>
                    <a:gd name="T10" fmla="*/ 8 w 48"/>
                    <a:gd name="T11" fmla="*/ 8 h 32"/>
                    <a:gd name="T12" fmla="*/ 8 w 48"/>
                    <a:gd name="T13" fmla="*/ 8 h 32"/>
                    <a:gd name="T14" fmla="*/ 16 w 48"/>
                    <a:gd name="T15" fmla="*/ 0 h 32"/>
                    <a:gd name="T16" fmla="*/ 16 w 48"/>
                    <a:gd name="T17" fmla="*/ 0 h 32"/>
                    <a:gd name="T18" fmla="*/ 16 w 48"/>
                    <a:gd name="T19" fmla="*/ 0 h 32"/>
                    <a:gd name="T20" fmla="*/ 32 w 48"/>
                    <a:gd name="T21" fmla="*/ 8 h 32"/>
                    <a:gd name="T22" fmla="*/ 32 w 48"/>
                    <a:gd name="T23" fmla="*/ 8 h 32"/>
                    <a:gd name="T24" fmla="*/ 32 w 48"/>
                    <a:gd name="T25" fmla="*/ 8 h 32"/>
                    <a:gd name="T26" fmla="*/ 40 w 48"/>
                    <a:gd name="T27" fmla="*/ 8 h 32"/>
                    <a:gd name="T28" fmla="*/ 48 w 48"/>
                    <a:gd name="T29" fmla="*/ 8 h 32"/>
                    <a:gd name="T30" fmla="*/ 48 w 48"/>
                    <a:gd name="T31" fmla="*/ 8 h 32"/>
                    <a:gd name="T32" fmla="*/ 48 w 48"/>
                    <a:gd name="T33" fmla="*/ 16 h 32"/>
                    <a:gd name="T34" fmla="*/ 40 w 48"/>
                    <a:gd name="T35" fmla="*/ 24 h 32"/>
                    <a:gd name="T36" fmla="*/ 40 w 48"/>
                    <a:gd name="T37" fmla="*/ 24 h 32"/>
                    <a:gd name="T38" fmla="*/ 24 w 48"/>
                    <a:gd name="T39" fmla="*/ 32 h 32"/>
                    <a:gd name="T40" fmla="*/ 24 w 48"/>
                    <a:gd name="T41" fmla="*/ 32 h 32"/>
                    <a:gd name="T42" fmla="*/ 24 w 48"/>
                    <a:gd name="T43" fmla="*/ 32 h 32"/>
                    <a:gd name="T44" fmla="*/ 16 w 48"/>
                    <a:gd name="T45" fmla="*/ 24 h 32"/>
                    <a:gd name="T46" fmla="*/ 16 w 48"/>
                    <a:gd name="T47" fmla="*/ 24 h 32"/>
                    <a:gd name="T48" fmla="*/ 24 w 48"/>
                    <a:gd name="T49" fmla="*/ 16 h 32"/>
                    <a:gd name="T50" fmla="*/ 24 w 48"/>
                    <a:gd name="T51" fmla="*/ 16 h 32"/>
                    <a:gd name="T52" fmla="*/ 32 w 48"/>
                    <a:gd name="T53" fmla="*/ 24 h 32"/>
                    <a:gd name="T54" fmla="*/ 32 w 48"/>
                    <a:gd name="T55" fmla="*/ 24 h 32"/>
                    <a:gd name="T56" fmla="*/ 24 w 48"/>
                    <a:gd name="T57" fmla="*/ 24 h 32"/>
                    <a:gd name="T58" fmla="*/ 40 w 48"/>
                    <a:gd name="T59" fmla="*/ 16 h 32"/>
                    <a:gd name="T60" fmla="*/ 40 w 48"/>
                    <a:gd name="T61" fmla="*/ 16 h 32"/>
                    <a:gd name="T62" fmla="*/ 40 w 48"/>
                    <a:gd name="T63" fmla="*/ 16 h 32"/>
                    <a:gd name="T64" fmla="*/ 40 w 48"/>
                    <a:gd name="T65" fmla="*/ 8 h 32"/>
                    <a:gd name="T66" fmla="*/ 40 w 48"/>
                    <a:gd name="T67" fmla="*/ 8 h 32"/>
                    <a:gd name="T68" fmla="*/ 40 w 48"/>
                    <a:gd name="T69" fmla="*/ 16 h 32"/>
                    <a:gd name="T70" fmla="*/ 32 w 48"/>
                    <a:gd name="T71" fmla="*/ 16 h 32"/>
                    <a:gd name="T72" fmla="*/ 32 w 48"/>
                    <a:gd name="T73" fmla="*/ 16 h 32"/>
                    <a:gd name="T74" fmla="*/ 32 w 48"/>
                    <a:gd name="T75" fmla="*/ 16 h 32"/>
                    <a:gd name="T76" fmla="*/ 16 w 48"/>
                    <a:gd name="T77" fmla="*/ 8 h 32"/>
                    <a:gd name="T78" fmla="*/ 16 w 48"/>
                    <a:gd name="T79" fmla="*/ 8 h 32"/>
                    <a:gd name="T80" fmla="*/ 24 w 48"/>
                    <a:gd name="T81" fmla="*/ 8 h 32"/>
                    <a:gd name="T82" fmla="*/ 16 w 48"/>
                    <a:gd name="T83" fmla="*/ 16 h 32"/>
                    <a:gd name="T84" fmla="*/ 16 w 48"/>
                    <a:gd name="T85" fmla="*/ 16 h 32"/>
                    <a:gd name="T86" fmla="*/ 16 w 48"/>
                    <a:gd name="T87" fmla="*/ 16 h 32"/>
                    <a:gd name="T88" fmla="*/ 8 w 48"/>
                    <a:gd name="T89" fmla="*/ 24 h 32"/>
                    <a:gd name="T90" fmla="*/ 8 w 48"/>
                    <a:gd name="T91" fmla="*/ 24 h 32"/>
                    <a:gd name="T92" fmla="*/ 0 w 48"/>
                    <a:gd name="T93" fmla="*/ 16 h 32"/>
                    <a:gd name="T94" fmla="*/ 16 w 48"/>
                    <a:gd name="T95" fmla="*/ 16 h 32"/>
                    <a:gd name="T96" fmla="*/ 16 w 48"/>
                    <a:gd name="T97" fmla="*/ 2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32">
                      <a:moveTo>
                        <a:pt x="16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86" name="Freeform 250"/>
                <p:cNvSpPr>
                  <a:spLocks/>
                </p:cNvSpPr>
                <p:nvPr/>
              </p:nvSpPr>
              <p:spPr bwMode="auto">
                <a:xfrm>
                  <a:off x="2918" y="2909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0 w 8"/>
                    <a:gd name="T7" fmla="*/ 0 h 8"/>
                    <a:gd name="T8" fmla="*/ 8 w 8"/>
                    <a:gd name="T9" fmla="*/ 0 h 8"/>
                    <a:gd name="T10" fmla="*/ 8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87" name="Freeform 251"/>
                <p:cNvSpPr>
                  <a:spLocks/>
                </p:cNvSpPr>
                <p:nvPr/>
              </p:nvSpPr>
              <p:spPr bwMode="auto">
                <a:xfrm>
                  <a:off x="2870" y="2909"/>
                  <a:ext cx="64" cy="32"/>
                </a:xfrm>
                <a:custGeom>
                  <a:avLst/>
                  <a:gdLst>
                    <a:gd name="T0" fmla="*/ 32 w 64"/>
                    <a:gd name="T1" fmla="*/ 0 h 32"/>
                    <a:gd name="T2" fmla="*/ 56 w 64"/>
                    <a:gd name="T3" fmla="*/ 8 h 32"/>
                    <a:gd name="T4" fmla="*/ 64 w 64"/>
                    <a:gd name="T5" fmla="*/ 16 h 32"/>
                    <a:gd name="T6" fmla="*/ 64 w 64"/>
                    <a:gd name="T7" fmla="*/ 16 h 32"/>
                    <a:gd name="T8" fmla="*/ 56 w 64"/>
                    <a:gd name="T9" fmla="*/ 24 h 32"/>
                    <a:gd name="T10" fmla="*/ 56 w 64"/>
                    <a:gd name="T11" fmla="*/ 24 h 32"/>
                    <a:gd name="T12" fmla="*/ 56 w 64"/>
                    <a:gd name="T13" fmla="*/ 24 h 32"/>
                    <a:gd name="T14" fmla="*/ 48 w 64"/>
                    <a:gd name="T15" fmla="*/ 32 h 32"/>
                    <a:gd name="T16" fmla="*/ 40 w 64"/>
                    <a:gd name="T17" fmla="*/ 32 h 32"/>
                    <a:gd name="T18" fmla="*/ 40 w 64"/>
                    <a:gd name="T19" fmla="*/ 32 h 32"/>
                    <a:gd name="T20" fmla="*/ 16 w 64"/>
                    <a:gd name="T21" fmla="*/ 24 h 32"/>
                    <a:gd name="T22" fmla="*/ 16 w 64"/>
                    <a:gd name="T23" fmla="*/ 24 h 32"/>
                    <a:gd name="T24" fmla="*/ 16 w 64"/>
                    <a:gd name="T25" fmla="*/ 24 h 32"/>
                    <a:gd name="T26" fmla="*/ 0 w 64"/>
                    <a:gd name="T27" fmla="*/ 24 h 32"/>
                    <a:gd name="T28" fmla="*/ 0 w 64"/>
                    <a:gd name="T29" fmla="*/ 16 h 32"/>
                    <a:gd name="T30" fmla="*/ 0 w 64"/>
                    <a:gd name="T31" fmla="*/ 16 h 32"/>
                    <a:gd name="T32" fmla="*/ 8 w 64"/>
                    <a:gd name="T33" fmla="*/ 8 h 32"/>
                    <a:gd name="T34" fmla="*/ 8 w 64"/>
                    <a:gd name="T35" fmla="*/ 8 h 32"/>
                    <a:gd name="T36" fmla="*/ 8 w 64"/>
                    <a:gd name="T37" fmla="*/ 8 h 32"/>
                    <a:gd name="T38" fmla="*/ 16 w 64"/>
                    <a:gd name="T39" fmla="*/ 0 h 32"/>
                    <a:gd name="T40" fmla="*/ 16 w 64"/>
                    <a:gd name="T41" fmla="*/ 0 h 32"/>
                    <a:gd name="T42" fmla="*/ 16 w 64"/>
                    <a:gd name="T43" fmla="*/ 0 h 32"/>
                    <a:gd name="T44" fmla="*/ 32 w 64"/>
                    <a:gd name="T45" fmla="*/ 0 h 32"/>
                    <a:gd name="T46" fmla="*/ 32 w 64"/>
                    <a:gd name="T47" fmla="*/ 0 h 32"/>
                    <a:gd name="T48" fmla="*/ 32 w 64"/>
                    <a:gd name="T49" fmla="*/ 8 h 32"/>
                    <a:gd name="T50" fmla="*/ 32 w 64"/>
                    <a:gd name="T51" fmla="*/ 8 h 32"/>
                    <a:gd name="T52" fmla="*/ 16 w 64"/>
                    <a:gd name="T53" fmla="*/ 8 h 32"/>
                    <a:gd name="T54" fmla="*/ 16 w 64"/>
                    <a:gd name="T55" fmla="*/ 8 h 32"/>
                    <a:gd name="T56" fmla="*/ 24 w 64"/>
                    <a:gd name="T57" fmla="*/ 8 h 32"/>
                    <a:gd name="T58" fmla="*/ 16 w 64"/>
                    <a:gd name="T59" fmla="*/ 16 h 32"/>
                    <a:gd name="T60" fmla="*/ 16 w 64"/>
                    <a:gd name="T61" fmla="*/ 16 h 32"/>
                    <a:gd name="T62" fmla="*/ 16 w 64"/>
                    <a:gd name="T63" fmla="*/ 16 h 32"/>
                    <a:gd name="T64" fmla="*/ 8 w 64"/>
                    <a:gd name="T65" fmla="*/ 24 h 32"/>
                    <a:gd name="T66" fmla="*/ 8 w 64"/>
                    <a:gd name="T67" fmla="*/ 24 h 32"/>
                    <a:gd name="T68" fmla="*/ 0 w 64"/>
                    <a:gd name="T69" fmla="*/ 16 h 32"/>
                    <a:gd name="T70" fmla="*/ 16 w 64"/>
                    <a:gd name="T71" fmla="*/ 16 h 32"/>
                    <a:gd name="T72" fmla="*/ 16 w 64"/>
                    <a:gd name="T73" fmla="*/ 16 h 32"/>
                    <a:gd name="T74" fmla="*/ 16 w 64"/>
                    <a:gd name="T75" fmla="*/ 16 h 32"/>
                    <a:gd name="T76" fmla="*/ 40 w 64"/>
                    <a:gd name="T77" fmla="*/ 24 h 32"/>
                    <a:gd name="T78" fmla="*/ 40 w 64"/>
                    <a:gd name="T79" fmla="*/ 24 h 32"/>
                    <a:gd name="T80" fmla="*/ 40 w 64"/>
                    <a:gd name="T81" fmla="*/ 24 h 32"/>
                    <a:gd name="T82" fmla="*/ 48 w 64"/>
                    <a:gd name="T83" fmla="*/ 16 h 32"/>
                    <a:gd name="T84" fmla="*/ 48 w 64"/>
                    <a:gd name="T85" fmla="*/ 16 h 32"/>
                    <a:gd name="T86" fmla="*/ 48 w 64"/>
                    <a:gd name="T87" fmla="*/ 16 h 32"/>
                    <a:gd name="T88" fmla="*/ 56 w 64"/>
                    <a:gd name="T89" fmla="*/ 8 h 32"/>
                    <a:gd name="T90" fmla="*/ 56 w 64"/>
                    <a:gd name="T91" fmla="*/ 8 h 32"/>
                    <a:gd name="T92" fmla="*/ 56 w 64"/>
                    <a:gd name="T93" fmla="*/ 16 h 32"/>
                    <a:gd name="T94" fmla="*/ 32 w 64"/>
                    <a:gd name="T95" fmla="*/ 8 h 32"/>
                    <a:gd name="T96" fmla="*/ 32 w 64"/>
                    <a:gd name="T9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4" h="32">
                      <a:moveTo>
                        <a:pt x="32" y="0"/>
                      </a:moveTo>
                      <a:lnTo>
                        <a:pt x="56" y="8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56" y="24"/>
                      </a:lnTo>
                      <a:lnTo>
                        <a:pt x="56" y="24"/>
                      </a:lnTo>
                      <a:lnTo>
                        <a:pt x="56" y="24"/>
                      </a:lnTo>
                      <a:lnTo>
                        <a:pt x="48" y="32"/>
                      </a:lnTo>
                      <a:lnTo>
                        <a:pt x="40" y="32"/>
                      </a:lnTo>
                      <a:lnTo>
                        <a:pt x="40" y="32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32" y="8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88" name="Freeform 252"/>
                <p:cNvSpPr>
                  <a:spLocks/>
                </p:cNvSpPr>
                <p:nvPr/>
              </p:nvSpPr>
              <p:spPr bwMode="auto">
                <a:xfrm>
                  <a:off x="2902" y="290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89" name="Freeform 253"/>
                <p:cNvSpPr>
                  <a:spLocks/>
                </p:cNvSpPr>
                <p:nvPr/>
              </p:nvSpPr>
              <p:spPr bwMode="auto">
                <a:xfrm>
                  <a:off x="2838" y="2901"/>
                  <a:ext cx="48" cy="24"/>
                </a:xfrm>
                <a:custGeom>
                  <a:avLst/>
                  <a:gdLst>
                    <a:gd name="T0" fmla="*/ 40 w 48"/>
                    <a:gd name="T1" fmla="*/ 0 h 24"/>
                    <a:gd name="T2" fmla="*/ 48 w 48"/>
                    <a:gd name="T3" fmla="*/ 8 h 24"/>
                    <a:gd name="T4" fmla="*/ 48 w 48"/>
                    <a:gd name="T5" fmla="*/ 16 h 24"/>
                    <a:gd name="T6" fmla="*/ 48 w 48"/>
                    <a:gd name="T7" fmla="*/ 16 h 24"/>
                    <a:gd name="T8" fmla="*/ 40 w 48"/>
                    <a:gd name="T9" fmla="*/ 24 h 24"/>
                    <a:gd name="T10" fmla="*/ 32 w 48"/>
                    <a:gd name="T11" fmla="*/ 24 h 24"/>
                    <a:gd name="T12" fmla="*/ 32 w 48"/>
                    <a:gd name="T13" fmla="*/ 24 h 24"/>
                    <a:gd name="T14" fmla="*/ 24 w 48"/>
                    <a:gd name="T15" fmla="*/ 24 h 24"/>
                    <a:gd name="T16" fmla="*/ 24 w 48"/>
                    <a:gd name="T17" fmla="*/ 24 h 24"/>
                    <a:gd name="T18" fmla="*/ 24 w 48"/>
                    <a:gd name="T19" fmla="*/ 24 h 24"/>
                    <a:gd name="T20" fmla="*/ 8 w 48"/>
                    <a:gd name="T21" fmla="*/ 24 h 24"/>
                    <a:gd name="T22" fmla="*/ 8 w 48"/>
                    <a:gd name="T23" fmla="*/ 24 h 24"/>
                    <a:gd name="T24" fmla="*/ 8 w 48"/>
                    <a:gd name="T25" fmla="*/ 24 h 24"/>
                    <a:gd name="T26" fmla="*/ 0 w 48"/>
                    <a:gd name="T27" fmla="*/ 24 h 24"/>
                    <a:gd name="T28" fmla="*/ 0 w 48"/>
                    <a:gd name="T29" fmla="*/ 16 h 24"/>
                    <a:gd name="T30" fmla="*/ 0 w 48"/>
                    <a:gd name="T31" fmla="*/ 16 h 24"/>
                    <a:gd name="T32" fmla="*/ 8 w 48"/>
                    <a:gd name="T33" fmla="*/ 8 h 24"/>
                    <a:gd name="T34" fmla="*/ 8 w 48"/>
                    <a:gd name="T35" fmla="*/ 8 h 24"/>
                    <a:gd name="T36" fmla="*/ 8 w 48"/>
                    <a:gd name="T37" fmla="*/ 8 h 24"/>
                    <a:gd name="T38" fmla="*/ 16 w 48"/>
                    <a:gd name="T39" fmla="*/ 0 h 24"/>
                    <a:gd name="T40" fmla="*/ 16 w 48"/>
                    <a:gd name="T41" fmla="*/ 0 h 24"/>
                    <a:gd name="T42" fmla="*/ 16 w 48"/>
                    <a:gd name="T43" fmla="*/ 0 h 24"/>
                    <a:gd name="T44" fmla="*/ 32 w 48"/>
                    <a:gd name="T45" fmla="*/ 0 h 24"/>
                    <a:gd name="T46" fmla="*/ 32 w 48"/>
                    <a:gd name="T47" fmla="*/ 0 h 24"/>
                    <a:gd name="T48" fmla="*/ 32 w 48"/>
                    <a:gd name="T49" fmla="*/ 8 h 24"/>
                    <a:gd name="T50" fmla="*/ 32 w 48"/>
                    <a:gd name="T51" fmla="*/ 8 h 24"/>
                    <a:gd name="T52" fmla="*/ 16 w 48"/>
                    <a:gd name="T53" fmla="*/ 8 h 24"/>
                    <a:gd name="T54" fmla="*/ 16 w 48"/>
                    <a:gd name="T55" fmla="*/ 8 h 24"/>
                    <a:gd name="T56" fmla="*/ 24 w 48"/>
                    <a:gd name="T57" fmla="*/ 8 h 24"/>
                    <a:gd name="T58" fmla="*/ 16 w 48"/>
                    <a:gd name="T59" fmla="*/ 16 h 24"/>
                    <a:gd name="T60" fmla="*/ 16 w 48"/>
                    <a:gd name="T61" fmla="*/ 16 h 24"/>
                    <a:gd name="T62" fmla="*/ 16 w 48"/>
                    <a:gd name="T63" fmla="*/ 16 h 24"/>
                    <a:gd name="T64" fmla="*/ 8 w 48"/>
                    <a:gd name="T65" fmla="*/ 24 h 24"/>
                    <a:gd name="T66" fmla="*/ 8 w 48"/>
                    <a:gd name="T67" fmla="*/ 24 h 24"/>
                    <a:gd name="T68" fmla="*/ 0 w 48"/>
                    <a:gd name="T69" fmla="*/ 16 h 24"/>
                    <a:gd name="T70" fmla="*/ 8 w 48"/>
                    <a:gd name="T71" fmla="*/ 16 h 24"/>
                    <a:gd name="T72" fmla="*/ 8 w 48"/>
                    <a:gd name="T73" fmla="*/ 16 h 24"/>
                    <a:gd name="T74" fmla="*/ 8 w 48"/>
                    <a:gd name="T75" fmla="*/ 16 h 24"/>
                    <a:gd name="T76" fmla="*/ 24 w 48"/>
                    <a:gd name="T77" fmla="*/ 16 h 24"/>
                    <a:gd name="T78" fmla="*/ 24 w 48"/>
                    <a:gd name="T79" fmla="*/ 16 h 24"/>
                    <a:gd name="T80" fmla="*/ 24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32 w 48"/>
                    <a:gd name="T87" fmla="*/ 16 h 24"/>
                    <a:gd name="T88" fmla="*/ 40 w 48"/>
                    <a:gd name="T89" fmla="*/ 8 h 24"/>
                    <a:gd name="T90" fmla="*/ 40 w 48"/>
                    <a:gd name="T91" fmla="*/ 8 h 24"/>
                    <a:gd name="T92" fmla="*/ 40 w 48"/>
                    <a:gd name="T93" fmla="*/ 16 h 24"/>
                    <a:gd name="T94" fmla="*/ 32 w 48"/>
                    <a:gd name="T95" fmla="*/ 8 h 24"/>
                    <a:gd name="T96" fmla="*/ 40 w 48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40" y="0"/>
                      </a:move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90" name="Freeform 254"/>
                <p:cNvSpPr>
                  <a:spLocks/>
                </p:cNvSpPr>
                <p:nvPr/>
              </p:nvSpPr>
              <p:spPr bwMode="auto">
                <a:xfrm>
                  <a:off x="2870" y="290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91" name="Freeform 255"/>
                <p:cNvSpPr>
                  <a:spLocks/>
                </p:cNvSpPr>
                <p:nvPr/>
              </p:nvSpPr>
              <p:spPr bwMode="auto">
                <a:xfrm>
                  <a:off x="2814" y="2901"/>
                  <a:ext cx="48" cy="24"/>
                </a:xfrm>
                <a:custGeom>
                  <a:avLst/>
                  <a:gdLst>
                    <a:gd name="T0" fmla="*/ 24 w 48"/>
                    <a:gd name="T1" fmla="*/ 0 h 24"/>
                    <a:gd name="T2" fmla="*/ 40 w 48"/>
                    <a:gd name="T3" fmla="*/ 0 h 24"/>
                    <a:gd name="T4" fmla="*/ 48 w 48"/>
                    <a:gd name="T5" fmla="*/ 8 h 24"/>
                    <a:gd name="T6" fmla="*/ 48 w 48"/>
                    <a:gd name="T7" fmla="*/ 8 h 24"/>
                    <a:gd name="T8" fmla="*/ 40 w 48"/>
                    <a:gd name="T9" fmla="*/ 16 h 24"/>
                    <a:gd name="T10" fmla="*/ 40 w 48"/>
                    <a:gd name="T11" fmla="*/ 16 h 24"/>
                    <a:gd name="T12" fmla="*/ 40 w 48"/>
                    <a:gd name="T13" fmla="*/ 16 h 24"/>
                    <a:gd name="T14" fmla="*/ 32 w 48"/>
                    <a:gd name="T15" fmla="*/ 24 h 24"/>
                    <a:gd name="T16" fmla="*/ 24 w 48"/>
                    <a:gd name="T17" fmla="*/ 24 h 24"/>
                    <a:gd name="T18" fmla="*/ 24 w 48"/>
                    <a:gd name="T19" fmla="*/ 24 h 24"/>
                    <a:gd name="T20" fmla="*/ 8 w 48"/>
                    <a:gd name="T21" fmla="*/ 16 h 24"/>
                    <a:gd name="T22" fmla="*/ 8 w 48"/>
                    <a:gd name="T23" fmla="*/ 16 h 24"/>
                    <a:gd name="T24" fmla="*/ 8 w 48"/>
                    <a:gd name="T25" fmla="*/ 16 h 24"/>
                    <a:gd name="T26" fmla="*/ 0 w 48"/>
                    <a:gd name="T27" fmla="*/ 16 h 24"/>
                    <a:gd name="T28" fmla="*/ 0 w 48"/>
                    <a:gd name="T29" fmla="*/ 8 h 24"/>
                    <a:gd name="T30" fmla="*/ 0 w 48"/>
                    <a:gd name="T31" fmla="*/ 8 h 24"/>
                    <a:gd name="T32" fmla="*/ 8 w 48"/>
                    <a:gd name="T33" fmla="*/ 0 h 24"/>
                    <a:gd name="T34" fmla="*/ 8 w 48"/>
                    <a:gd name="T35" fmla="*/ 0 h 24"/>
                    <a:gd name="T36" fmla="*/ 8 w 48"/>
                    <a:gd name="T37" fmla="*/ 0 h 24"/>
                    <a:gd name="T38" fmla="*/ 16 w 48"/>
                    <a:gd name="T39" fmla="*/ 0 h 24"/>
                    <a:gd name="T40" fmla="*/ 16 w 48"/>
                    <a:gd name="T41" fmla="*/ 0 h 24"/>
                    <a:gd name="T42" fmla="*/ 16 w 48"/>
                    <a:gd name="T43" fmla="*/ 0 h 24"/>
                    <a:gd name="T44" fmla="*/ 24 w 48"/>
                    <a:gd name="T45" fmla="*/ 0 h 24"/>
                    <a:gd name="T46" fmla="*/ 24 w 48"/>
                    <a:gd name="T47" fmla="*/ 0 h 24"/>
                    <a:gd name="T48" fmla="*/ 24 w 48"/>
                    <a:gd name="T49" fmla="*/ 8 h 24"/>
                    <a:gd name="T50" fmla="*/ 24 w 48"/>
                    <a:gd name="T51" fmla="*/ 8 h 24"/>
                    <a:gd name="T52" fmla="*/ 16 w 48"/>
                    <a:gd name="T53" fmla="*/ 8 h 24"/>
                    <a:gd name="T54" fmla="*/ 16 w 48"/>
                    <a:gd name="T55" fmla="*/ 8 h 24"/>
                    <a:gd name="T56" fmla="*/ 16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16 w 48"/>
                    <a:gd name="T63" fmla="*/ 8 h 24"/>
                    <a:gd name="T64" fmla="*/ 8 w 48"/>
                    <a:gd name="T65" fmla="*/ 16 h 24"/>
                    <a:gd name="T66" fmla="*/ 8 w 48"/>
                    <a:gd name="T67" fmla="*/ 16 h 24"/>
                    <a:gd name="T68" fmla="*/ 0 w 48"/>
                    <a:gd name="T69" fmla="*/ 8 h 24"/>
                    <a:gd name="T70" fmla="*/ 8 w 48"/>
                    <a:gd name="T71" fmla="*/ 8 h 24"/>
                    <a:gd name="T72" fmla="*/ 8 w 48"/>
                    <a:gd name="T73" fmla="*/ 8 h 24"/>
                    <a:gd name="T74" fmla="*/ 8 w 48"/>
                    <a:gd name="T75" fmla="*/ 8 h 24"/>
                    <a:gd name="T76" fmla="*/ 24 w 48"/>
                    <a:gd name="T77" fmla="*/ 16 h 24"/>
                    <a:gd name="T78" fmla="*/ 24 w 48"/>
                    <a:gd name="T79" fmla="*/ 16 h 24"/>
                    <a:gd name="T80" fmla="*/ 24 w 48"/>
                    <a:gd name="T81" fmla="*/ 16 h 24"/>
                    <a:gd name="T82" fmla="*/ 32 w 48"/>
                    <a:gd name="T83" fmla="*/ 8 h 24"/>
                    <a:gd name="T84" fmla="*/ 32 w 48"/>
                    <a:gd name="T85" fmla="*/ 8 h 24"/>
                    <a:gd name="T86" fmla="*/ 32 w 48"/>
                    <a:gd name="T87" fmla="*/ 8 h 24"/>
                    <a:gd name="T88" fmla="*/ 40 w 48"/>
                    <a:gd name="T89" fmla="*/ 0 h 24"/>
                    <a:gd name="T90" fmla="*/ 40 w 48"/>
                    <a:gd name="T91" fmla="*/ 0 h 24"/>
                    <a:gd name="T92" fmla="*/ 40 w 48"/>
                    <a:gd name="T93" fmla="*/ 8 h 24"/>
                    <a:gd name="T94" fmla="*/ 24 w 48"/>
                    <a:gd name="T95" fmla="*/ 8 h 24"/>
                    <a:gd name="T96" fmla="*/ 24 w 48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24" y="0"/>
                      </a:move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92" name="Freeform 256"/>
                <p:cNvSpPr>
                  <a:spLocks/>
                </p:cNvSpPr>
                <p:nvPr/>
              </p:nvSpPr>
              <p:spPr bwMode="auto">
                <a:xfrm>
                  <a:off x="2838" y="290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93" name="Freeform 257"/>
                <p:cNvSpPr>
                  <a:spLocks/>
                </p:cNvSpPr>
                <p:nvPr/>
              </p:nvSpPr>
              <p:spPr bwMode="auto">
                <a:xfrm>
                  <a:off x="2790" y="2893"/>
                  <a:ext cx="40" cy="24"/>
                </a:xfrm>
                <a:custGeom>
                  <a:avLst/>
                  <a:gdLst>
                    <a:gd name="T0" fmla="*/ 24 w 40"/>
                    <a:gd name="T1" fmla="*/ 0 h 24"/>
                    <a:gd name="T2" fmla="*/ 32 w 40"/>
                    <a:gd name="T3" fmla="*/ 0 h 24"/>
                    <a:gd name="T4" fmla="*/ 40 w 40"/>
                    <a:gd name="T5" fmla="*/ 8 h 24"/>
                    <a:gd name="T6" fmla="*/ 40 w 40"/>
                    <a:gd name="T7" fmla="*/ 8 h 24"/>
                    <a:gd name="T8" fmla="*/ 32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16 w 40"/>
                    <a:gd name="T39" fmla="*/ 0 h 24"/>
                    <a:gd name="T40" fmla="*/ 16 w 40"/>
                    <a:gd name="T41" fmla="*/ 0 h 24"/>
                    <a:gd name="T42" fmla="*/ 16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16 w 40"/>
                    <a:gd name="T53" fmla="*/ 8 h 24"/>
                    <a:gd name="T54" fmla="*/ 16 w 40"/>
                    <a:gd name="T55" fmla="*/ 8 h 24"/>
                    <a:gd name="T56" fmla="*/ 16 w 40"/>
                    <a:gd name="T57" fmla="*/ 8 h 24"/>
                    <a:gd name="T58" fmla="*/ 0 w 40"/>
                    <a:gd name="T59" fmla="*/ 16 h 24"/>
                    <a:gd name="T60" fmla="*/ 0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8 h 24"/>
                    <a:gd name="T66" fmla="*/ 8 w 40"/>
                    <a:gd name="T67" fmla="*/ 8 h 24"/>
                    <a:gd name="T68" fmla="*/ 8 w 40"/>
                    <a:gd name="T69" fmla="*/ 8 h 24"/>
                    <a:gd name="T70" fmla="*/ 16 w 40"/>
                    <a:gd name="T71" fmla="*/ 16 h 24"/>
                    <a:gd name="T72" fmla="*/ 16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0 h 24"/>
                    <a:gd name="T90" fmla="*/ 32 w 40"/>
                    <a:gd name="T91" fmla="*/ 0 h 24"/>
                    <a:gd name="T92" fmla="*/ 32 w 40"/>
                    <a:gd name="T93" fmla="*/ 8 h 24"/>
                    <a:gd name="T94" fmla="*/ 24 w 40"/>
                    <a:gd name="T95" fmla="*/ 8 h 24"/>
                    <a:gd name="T96" fmla="*/ 24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94" name="Freeform 258"/>
                <p:cNvSpPr>
                  <a:spLocks/>
                </p:cNvSpPr>
                <p:nvPr/>
              </p:nvSpPr>
              <p:spPr bwMode="auto">
                <a:xfrm>
                  <a:off x="2814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95" name="Freeform 259"/>
                <p:cNvSpPr>
                  <a:spLocks/>
                </p:cNvSpPr>
                <p:nvPr/>
              </p:nvSpPr>
              <p:spPr bwMode="auto">
                <a:xfrm>
                  <a:off x="2758" y="2885"/>
                  <a:ext cx="48" cy="24"/>
                </a:xfrm>
                <a:custGeom>
                  <a:avLst/>
                  <a:gdLst>
                    <a:gd name="T0" fmla="*/ 16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16 w 48"/>
                    <a:gd name="T49" fmla="*/ 24 h 24"/>
                    <a:gd name="T50" fmla="*/ 16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24 w 48"/>
                    <a:gd name="T89" fmla="*/ 24 h 24"/>
                    <a:gd name="T90" fmla="*/ 24 w 48"/>
                    <a:gd name="T91" fmla="*/ 24 h 24"/>
                    <a:gd name="T92" fmla="*/ 24 w 48"/>
                    <a:gd name="T93" fmla="*/ 24 h 24"/>
                    <a:gd name="T94" fmla="*/ 16 w 48"/>
                    <a:gd name="T95" fmla="*/ 24 h 24"/>
                    <a:gd name="T96" fmla="*/ 16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96" name="Freeform 260"/>
                <p:cNvSpPr>
                  <a:spLocks/>
                </p:cNvSpPr>
                <p:nvPr/>
              </p:nvSpPr>
              <p:spPr bwMode="auto">
                <a:xfrm>
                  <a:off x="2774" y="290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97" name="Freeform 261"/>
                <p:cNvSpPr>
                  <a:spLocks/>
                </p:cNvSpPr>
                <p:nvPr/>
              </p:nvSpPr>
              <p:spPr bwMode="auto">
                <a:xfrm>
                  <a:off x="2734" y="2885"/>
                  <a:ext cx="48" cy="24"/>
                </a:xfrm>
                <a:custGeom>
                  <a:avLst/>
                  <a:gdLst>
                    <a:gd name="T0" fmla="*/ 8 w 48"/>
                    <a:gd name="T1" fmla="*/ 8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16 h 24"/>
                    <a:gd name="T96" fmla="*/ 8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8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16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98" name="Freeform 262"/>
                <p:cNvSpPr>
                  <a:spLocks/>
                </p:cNvSpPr>
                <p:nvPr/>
              </p:nvSpPr>
              <p:spPr bwMode="auto">
                <a:xfrm>
                  <a:off x="2742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99" name="Freeform 263"/>
                <p:cNvSpPr>
                  <a:spLocks/>
                </p:cNvSpPr>
                <p:nvPr/>
              </p:nvSpPr>
              <p:spPr bwMode="auto">
                <a:xfrm>
                  <a:off x="2710" y="2877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00" name="Freeform 264"/>
                <p:cNvSpPr>
                  <a:spLocks/>
                </p:cNvSpPr>
                <p:nvPr/>
              </p:nvSpPr>
              <p:spPr bwMode="auto">
                <a:xfrm>
                  <a:off x="2718" y="289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01" name="Freeform 265"/>
                <p:cNvSpPr>
                  <a:spLocks/>
                </p:cNvSpPr>
                <p:nvPr/>
              </p:nvSpPr>
              <p:spPr bwMode="auto">
                <a:xfrm>
                  <a:off x="2686" y="286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16 h 24"/>
                    <a:gd name="T22" fmla="*/ 32 w 48"/>
                    <a:gd name="T23" fmla="*/ 16 h 24"/>
                    <a:gd name="T24" fmla="*/ 32 w 48"/>
                    <a:gd name="T25" fmla="*/ 16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8 h 24"/>
                    <a:gd name="T72" fmla="*/ 32 w 48"/>
                    <a:gd name="T73" fmla="*/ 8 h 24"/>
                    <a:gd name="T74" fmla="*/ 32 w 48"/>
                    <a:gd name="T75" fmla="*/ 8 h 24"/>
                    <a:gd name="T76" fmla="*/ 40 w 48"/>
                    <a:gd name="T77" fmla="*/ 8 h 24"/>
                    <a:gd name="T78" fmla="*/ 40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02" name="Freeform 266"/>
                <p:cNvSpPr>
                  <a:spLocks/>
                </p:cNvSpPr>
                <p:nvPr/>
              </p:nvSpPr>
              <p:spPr bwMode="auto">
                <a:xfrm>
                  <a:off x="2694" y="288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03" name="Freeform 267"/>
                <p:cNvSpPr>
                  <a:spLocks/>
                </p:cNvSpPr>
                <p:nvPr/>
              </p:nvSpPr>
              <p:spPr bwMode="auto">
                <a:xfrm>
                  <a:off x="2662" y="286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04" name="Freeform 268"/>
                <p:cNvSpPr>
                  <a:spLocks/>
                </p:cNvSpPr>
                <p:nvPr/>
              </p:nvSpPr>
              <p:spPr bwMode="auto">
                <a:xfrm>
                  <a:off x="2670" y="2885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05" name="Freeform 269"/>
                <p:cNvSpPr>
                  <a:spLocks/>
                </p:cNvSpPr>
                <p:nvPr/>
              </p:nvSpPr>
              <p:spPr bwMode="auto">
                <a:xfrm>
                  <a:off x="2630" y="2861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24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8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24 w 48"/>
                    <a:gd name="T65" fmla="*/ 0 h 24"/>
                    <a:gd name="T66" fmla="*/ 24 w 48"/>
                    <a:gd name="T67" fmla="*/ 0 h 24"/>
                    <a:gd name="T68" fmla="*/ 24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06" name="Freeform 270"/>
                <p:cNvSpPr>
                  <a:spLocks/>
                </p:cNvSpPr>
                <p:nvPr/>
              </p:nvSpPr>
              <p:spPr bwMode="auto">
                <a:xfrm>
                  <a:off x="2638" y="287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07" name="Freeform 271"/>
                <p:cNvSpPr>
                  <a:spLocks/>
                </p:cNvSpPr>
                <p:nvPr/>
              </p:nvSpPr>
              <p:spPr bwMode="auto">
                <a:xfrm>
                  <a:off x="2606" y="2853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16 h 24"/>
                    <a:gd name="T22" fmla="*/ 32 w 48"/>
                    <a:gd name="T23" fmla="*/ 16 h 24"/>
                    <a:gd name="T24" fmla="*/ 32 w 48"/>
                    <a:gd name="T25" fmla="*/ 16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8 h 24"/>
                    <a:gd name="T72" fmla="*/ 32 w 48"/>
                    <a:gd name="T73" fmla="*/ 8 h 24"/>
                    <a:gd name="T74" fmla="*/ 32 w 48"/>
                    <a:gd name="T75" fmla="*/ 8 h 24"/>
                    <a:gd name="T76" fmla="*/ 40 w 48"/>
                    <a:gd name="T77" fmla="*/ 8 h 24"/>
                    <a:gd name="T78" fmla="*/ 40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24 w 48"/>
                    <a:gd name="T89" fmla="*/ 24 h 24"/>
                    <a:gd name="T90" fmla="*/ 24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08" name="Freeform 272"/>
                <p:cNvSpPr>
                  <a:spLocks/>
                </p:cNvSpPr>
                <p:nvPr/>
              </p:nvSpPr>
              <p:spPr bwMode="auto">
                <a:xfrm>
                  <a:off x="2614" y="286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09" name="Freeform 273"/>
                <p:cNvSpPr>
                  <a:spLocks/>
                </p:cNvSpPr>
                <p:nvPr/>
              </p:nvSpPr>
              <p:spPr bwMode="auto">
                <a:xfrm>
                  <a:off x="2582" y="2853"/>
                  <a:ext cx="48" cy="24"/>
                </a:xfrm>
                <a:custGeom>
                  <a:avLst/>
                  <a:gdLst>
                    <a:gd name="T0" fmla="*/ 16 w 48"/>
                    <a:gd name="T1" fmla="*/ 8 h 24"/>
                    <a:gd name="T2" fmla="*/ 24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16 h 24"/>
                    <a:gd name="T96" fmla="*/ 16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8"/>
                      </a:move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10" name="Freeform 274"/>
                <p:cNvSpPr>
                  <a:spLocks/>
                </p:cNvSpPr>
                <p:nvPr/>
              </p:nvSpPr>
              <p:spPr bwMode="auto">
                <a:xfrm>
                  <a:off x="2590" y="286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11" name="Freeform 275"/>
                <p:cNvSpPr>
                  <a:spLocks/>
                </p:cNvSpPr>
                <p:nvPr/>
              </p:nvSpPr>
              <p:spPr bwMode="auto">
                <a:xfrm>
                  <a:off x="2558" y="2845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12" name="Freeform 276"/>
                <p:cNvSpPr>
                  <a:spLocks/>
                </p:cNvSpPr>
                <p:nvPr/>
              </p:nvSpPr>
              <p:spPr bwMode="auto">
                <a:xfrm>
                  <a:off x="2566" y="286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13" name="Freeform 277"/>
                <p:cNvSpPr>
                  <a:spLocks/>
                </p:cNvSpPr>
                <p:nvPr/>
              </p:nvSpPr>
              <p:spPr bwMode="auto">
                <a:xfrm>
                  <a:off x="2838" y="2925"/>
                  <a:ext cx="72" cy="32"/>
                </a:xfrm>
                <a:custGeom>
                  <a:avLst/>
                  <a:gdLst>
                    <a:gd name="T0" fmla="*/ 24 w 72"/>
                    <a:gd name="T1" fmla="*/ 16 h 32"/>
                    <a:gd name="T2" fmla="*/ 48 w 72"/>
                    <a:gd name="T3" fmla="*/ 24 h 32"/>
                    <a:gd name="T4" fmla="*/ 48 w 72"/>
                    <a:gd name="T5" fmla="*/ 24 h 32"/>
                    <a:gd name="T6" fmla="*/ 48 w 72"/>
                    <a:gd name="T7" fmla="*/ 24 h 32"/>
                    <a:gd name="T8" fmla="*/ 56 w 72"/>
                    <a:gd name="T9" fmla="*/ 16 h 32"/>
                    <a:gd name="T10" fmla="*/ 56 w 72"/>
                    <a:gd name="T11" fmla="*/ 16 h 32"/>
                    <a:gd name="T12" fmla="*/ 56 w 72"/>
                    <a:gd name="T13" fmla="*/ 16 h 32"/>
                    <a:gd name="T14" fmla="*/ 64 w 72"/>
                    <a:gd name="T15" fmla="*/ 8 h 32"/>
                    <a:gd name="T16" fmla="*/ 64 w 72"/>
                    <a:gd name="T17" fmla="*/ 16 h 32"/>
                    <a:gd name="T18" fmla="*/ 64 w 72"/>
                    <a:gd name="T19" fmla="*/ 16 h 32"/>
                    <a:gd name="T20" fmla="*/ 40 w 72"/>
                    <a:gd name="T21" fmla="*/ 8 h 32"/>
                    <a:gd name="T22" fmla="*/ 40 w 72"/>
                    <a:gd name="T23" fmla="*/ 8 h 32"/>
                    <a:gd name="T24" fmla="*/ 40 w 72"/>
                    <a:gd name="T25" fmla="*/ 8 h 32"/>
                    <a:gd name="T26" fmla="*/ 16 w 72"/>
                    <a:gd name="T27" fmla="*/ 8 h 32"/>
                    <a:gd name="T28" fmla="*/ 16 w 72"/>
                    <a:gd name="T29" fmla="*/ 8 h 32"/>
                    <a:gd name="T30" fmla="*/ 16 w 72"/>
                    <a:gd name="T31" fmla="*/ 8 h 32"/>
                    <a:gd name="T32" fmla="*/ 8 w 72"/>
                    <a:gd name="T33" fmla="*/ 8 h 32"/>
                    <a:gd name="T34" fmla="*/ 16 w 72"/>
                    <a:gd name="T35" fmla="*/ 8 h 32"/>
                    <a:gd name="T36" fmla="*/ 16 w 72"/>
                    <a:gd name="T37" fmla="*/ 8 h 32"/>
                    <a:gd name="T38" fmla="*/ 8 w 72"/>
                    <a:gd name="T39" fmla="*/ 16 h 32"/>
                    <a:gd name="T40" fmla="*/ 0 w 72"/>
                    <a:gd name="T41" fmla="*/ 8 h 32"/>
                    <a:gd name="T42" fmla="*/ 0 w 72"/>
                    <a:gd name="T43" fmla="*/ 8 h 32"/>
                    <a:gd name="T44" fmla="*/ 24 w 72"/>
                    <a:gd name="T45" fmla="*/ 16 h 32"/>
                    <a:gd name="T46" fmla="*/ 24 w 72"/>
                    <a:gd name="T47" fmla="*/ 16 h 32"/>
                    <a:gd name="T48" fmla="*/ 24 w 72"/>
                    <a:gd name="T49" fmla="*/ 24 h 32"/>
                    <a:gd name="T50" fmla="*/ 24 w 72"/>
                    <a:gd name="T51" fmla="*/ 24 h 32"/>
                    <a:gd name="T52" fmla="*/ 0 w 72"/>
                    <a:gd name="T53" fmla="*/ 16 h 32"/>
                    <a:gd name="T54" fmla="*/ 0 w 72"/>
                    <a:gd name="T55" fmla="*/ 16 h 32"/>
                    <a:gd name="T56" fmla="*/ 0 w 72"/>
                    <a:gd name="T57" fmla="*/ 8 h 32"/>
                    <a:gd name="T58" fmla="*/ 8 w 72"/>
                    <a:gd name="T59" fmla="*/ 0 h 32"/>
                    <a:gd name="T60" fmla="*/ 8 w 72"/>
                    <a:gd name="T61" fmla="*/ 0 h 32"/>
                    <a:gd name="T62" fmla="*/ 8 w 72"/>
                    <a:gd name="T63" fmla="*/ 0 h 32"/>
                    <a:gd name="T64" fmla="*/ 16 w 72"/>
                    <a:gd name="T65" fmla="*/ 0 h 32"/>
                    <a:gd name="T66" fmla="*/ 16 w 72"/>
                    <a:gd name="T67" fmla="*/ 0 h 32"/>
                    <a:gd name="T68" fmla="*/ 16 w 72"/>
                    <a:gd name="T69" fmla="*/ 0 h 32"/>
                    <a:gd name="T70" fmla="*/ 40 w 72"/>
                    <a:gd name="T71" fmla="*/ 0 h 32"/>
                    <a:gd name="T72" fmla="*/ 40 w 72"/>
                    <a:gd name="T73" fmla="*/ 0 h 32"/>
                    <a:gd name="T74" fmla="*/ 40 w 72"/>
                    <a:gd name="T75" fmla="*/ 0 h 32"/>
                    <a:gd name="T76" fmla="*/ 64 w 72"/>
                    <a:gd name="T77" fmla="*/ 8 h 32"/>
                    <a:gd name="T78" fmla="*/ 64 w 72"/>
                    <a:gd name="T79" fmla="*/ 8 h 32"/>
                    <a:gd name="T80" fmla="*/ 72 w 72"/>
                    <a:gd name="T81" fmla="*/ 16 h 32"/>
                    <a:gd name="T82" fmla="*/ 64 w 72"/>
                    <a:gd name="T83" fmla="*/ 24 h 32"/>
                    <a:gd name="T84" fmla="*/ 64 w 72"/>
                    <a:gd name="T85" fmla="*/ 24 h 32"/>
                    <a:gd name="T86" fmla="*/ 64 w 72"/>
                    <a:gd name="T87" fmla="*/ 24 h 32"/>
                    <a:gd name="T88" fmla="*/ 56 w 72"/>
                    <a:gd name="T89" fmla="*/ 32 h 32"/>
                    <a:gd name="T90" fmla="*/ 56 w 72"/>
                    <a:gd name="T91" fmla="*/ 32 h 32"/>
                    <a:gd name="T92" fmla="*/ 48 w 72"/>
                    <a:gd name="T93" fmla="*/ 32 h 32"/>
                    <a:gd name="T94" fmla="*/ 24 w 72"/>
                    <a:gd name="T95" fmla="*/ 24 h 32"/>
                    <a:gd name="T96" fmla="*/ 24 w 72"/>
                    <a:gd name="T97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2" h="32">
                      <a:moveTo>
                        <a:pt x="24" y="16"/>
                      </a:move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56" y="16"/>
                      </a:lnTo>
                      <a:lnTo>
                        <a:pt x="56" y="16"/>
                      </a:lnTo>
                      <a:lnTo>
                        <a:pt x="56" y="16"/>
                      </a:lnTo>
                      <a:lnTo>
                        <a:pt x="64" y="8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72" y="16"/>
                      </a:lnTo>
                      <a:lnTo>
                        <a:pt x="64" y="24"/>
                      </a:lnTo>
                      <a:lnTo>
                        <a:pt x="64" y="24"/>
                      </a:lnTo>
                      <a:lnTo>
                        <a:pt x="64" y="24"/>
                      </a:lnTo>
                      <a:lnTo>
                        <a:pt x="56" y="32"/>
                      </a:lnTo>
                      <a:lnTo>
                        <a:pt x="56" y="32"/>
                      </a:lnTo>
                      <a:lnTo>
                        <a:pt x="48" y="32"/>
                      </a:lnTo>
                      <a:lnTo>
                        <a:pt x="24" y="24"/>
                      </a:lnTo>
                      <a:lnTo>
                        <a:pt x="24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14" name="Freeform 278"/>
                <p:cNvSpPr>
                  <a:spLocks/>
                </p:cNvSpPr>
                <p:nvPr/>
              </p:nvSpPr>
              <p:spPr bwMode="auto">
                <a:xfrm>
                  <a:off x="2862" y="294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15" name="Freeform 279"/>
                <p:cNvSpPr>
                  <a:spLocks/>
                </p:cNvSpPr>
                <p:nvPr/>
              </p:nvSpPr>
              <p:spPr bwMode="auto">
                <a:xfrm>
                  <a:off x="2806" y="2917"/>
                  <a:ext cx="48" cy="24"/>
                </a:xfrm>
                <a:custGeom>
                  <a:avLst/>
                  <a:gdLst>
                    <a:gd name="T0" fmla="*/ 16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16 w 48"/>
                    <a:gd name="T49" fmla="*/ 24 h 24"/>
                    <a:gd name="T50" fmla="*/ 16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16 w 48"/>
                    <a:gd name="T95" fmla="*/ 24 h 24"/>
                    <a:gd name="T96" fmla="*/ 16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16" name="Freeform 280"/>
                <p:cNvSpPr>
                  <a:spLocks/>
                </p:cNvSpPr>
                <p:nvPr/>
              </p:nvSpPr>
              <p:spPr bwMode="auto">
                <a:xfrm>
                  <a:off x="2822" y="293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17" name="Freeform 281"/>
                <p:cNvSpPr>
                  <a:spLocks/>
                </p:cNvSpPr>
                <p:nvPr/>
              </p:nvSpPr>
              <p:spPr bwMode="auto">
                <a:xfrm>
                  <a:off x="2782" y="290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8 h 24"/>
                    <a:gd name="T78" fmla="*/ 40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18" name="Freeform 282"/>
                <p:cNvSpPr>
                  <a:spLocks/>
                </p:cNvSpPr>
                <p:nvPr/>
              </p:nvSpPr>
              <p:spPr bwMode="auto">
                <a:xfrm>
                  <a:off x="2790" y="292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19" name="Freeform 283"/>
                <p:cNvSpPr>
                  <a:spLocks/>
                </p:cNvSpPr>
                <p:nvPr/>
              </p:nvSpPr>
              <p:spPr bwMode="auto">
                <a:xfrm>
                  <a:off x="2750" y="2909"/>
                  <a:ext cx="48" cy="24"/>
                </a:xfrm>
                <a:custGeom>
                  <a:avLst/>
                  <a:gdLst>
                    <a:gd name="T0" fmla="*/ 24 w 48"/>
                    <a:gd name="T1" fmla="*/ 8 h 24"/>
                    <a:gd name="T2" fmla="*/ 32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16 w 48"/>
                    <a:gd name="T45" fmla="*/ 8 h 24"/>
                    <a:gd name="T46" fmla="*/ 16 w 48"/>
                    <a:gd name="T47" fmla="*/ 8 h 24"/>
                    <a:gd name="T48" fmla="*/ 16 w 48"/>
                    <a:gd name="T49" fmla="*/ 16 h 24"/>
                    <a:gd name="T50" fmla="*/ 16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16 w 48"/>
                    <a:gd name="T95" fmla="*/ 16 h 24"/>
                    <a:gd name="T96" fmla="*/ 24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24" y="8"/>
                      </a:move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16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20" name="Freeform 284"/>
                <p:cNvSpPr>
                  <a:spLocks/>
                </p:cNvSpPr>
                <p:nvPr/>
              </p:nvSpPr>
              <p:spPr bwMode="auto">
                <a:xfrm>
                  <a:off x="2766" y="291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21" name="Freeform 285"/>
                <p:cNvSpPr>
                  <a:spLocks/>
                </p:cNvSpPr>
                <p:nvPr/>
              </p:nvSpPr>
              <p:spPr bwMode="auto">
                <a:xfrm>
                  <a:off x="2726" y="2901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22" name="Freeform 286"/>
                <p:cNvSpPr>
                  <a:spLocks/>
                </p:cNvSpPr>
                <p:nvPr/>
              </p:nvSpPr>
              <p:spPr bwMode="auto">
                <a:xfrm>
                  <a:off x="2734" y="291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23" name="Freeform 287"/>
                <p:cNvSpPr>
                  <a:spLocks/>
                </p:cNvSpPr>
                <p:nvPr/>
              </p:nvSpPr>
              <p:spPr bwMode="auto">
                <a:xfrm>
                  <a:off x="2702" y="2893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24 w 48"/>
                    <a:gd name="T89" fmla="*/ 24 h 24"/>
                    <a:gd name="T90" fmla="*/ 24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24" name="Freeform 288"/>
                <p:cNvSpPr>
                  <a:spLocks/>
                </p:cNvSpPr>
                <p:nvPr/>
              </p:nvSpPr>
              <p:spPr bwMode="auto">
                <a:xfrm>
                  <a:off x="2710" y="290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25" name="Freeform 289"/>
                <p:cNvSpPr>
                  <a:spLocks/>
                </p:cNvSpPr>
                <p:nvPr/>
              </p:nvSpPr>
              <p:spPr bwMode="auto">
                <a:xfrm>
                  <a:off x="2678" y="2893"/>
                  <a:ext cx="48" cy="24"/>
                </a:xfrm>
                <a:custGeom>
                  <a:avLst/>
                  <a:gdLst>
                    <a:gd name="T0" fmla="*/ 16 w 48"/>
                    <a:gd name="T1" fmla="*/ 8 h 24"/>
                    <a:gd name="T2" fmla="*/ 24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16 h 24"/>
                    <a:gd name="T96" fmla="*/ 16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8"/>
                      </a:move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26" name="Freeform 290"/>
                <p:cNvSpPr>
                  <a:spLocks/>
                </p:cNvSpPr>
                <p:nvPr/>
              </p:nvSpPr>
              <p:spPr bwMode="auto">
                <a:xfrm>
                  <a:off x="2686" y="290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27" name="Freeform 291"/>
                <p:cNvSpPr>
                  <a:spLocks/>
                </p:cNvSpPr>
                <p:nvPr/>
              </p:nvSpPr>
              <p:spPr bwMode="auto">
                <a:xfrm>
                  <a:off x="2654" y="2885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16 w 40"/>
                    <a:gd name="T3" fmla="*/ 16 h 24"/>
                    <a:gd name="T4" fmla="*/ 16 w 40"/>
                    <a:gd name="T5" fmla="*/ 16 h 24"/>
                    <a:gd name="T6" fmla="*/ 16 w 40"/>
                    <a:gd name="T7" fmla="*/ 16 h 24"/>
                    <a:gd name="T8" fmla="*/ 24 w 40"/>
                    <a:gd name="T9" fmla="*/ 8 h 24"/>
                    <a:gd name="T10" fmla="*/ 24 w 40"/>
                    <a:gd name="T11" fmla="*/ 8 h 24"/>
                    <a:gd name="T12" fmla="*/ 24 w 40"/>
                    <a:gd name="T13" fmla="*/ 8 h 24"/>
                    <a:gd name="T14" fmla="*/ 32 w 40"/>
                    <a:gd name="T15" fmla="*/ 0 h 24"/>
                    <a:gd name="T16" fmla="*/ 32 w 40"/>
                    <a:gd name="T17" fmla="*/ 8 h 24"/>
                    <a:gd name="T18" fmla="*/ 32 w 40"/>
                    <a:gd name="T19" fmla="*/ 8 h 24"/>
                    <a:gd name="T20" fmla="*/ 24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16 w 40"/>
                    <a:gd name="T27" fmla="*/ 8 h 24"/>
                    <a:gd name="T28" fmla="*/ 24 w 40"/>
                    <a:gd name="T29" fmla="*/ 8 h 24"/>
                    <a:gd name="T30" fmla="*/ 24 w 40"/>
                    <a:gd name="T31" fmla="*/ 8 h 24"/>
                    <a:gd name="T32" fmla="*/ 16 w 40"/>
                    <a:gd name="T33" fmla="*/ 16 h 24"/>
                    <a:gd name="T34" fmla="*/ 8 w 40"/>
                    <a:gd name="T35" fmla="*/ 16 h 24"/>
                    <a:gd name="T36" fmla="*/ 8 w 40"/>
                    <a:gd name="T37" fmla="*/ 16 h 24"/>
                    <a:gd name="T38" fmla="*/ 0 w 40"/>
                    <a:gd name="T39" fmla="*/ 16 h 24"/>
                    <a:gd name="T40" fmla="*/ 8 w 40"/>
                    <a:gd name="T41" fmla="*/ 8 h 24"/>
                    <a:gd name="T42" fmla="*/ 8 w 40"/>
                    <a:gd name="T43" fmla="*/ 8 h 24"/>
                    <a:gd name="T44" fmla="*/ 16 w 40"/>
                    <a:gd name="T45" fmla="*/ 16 h 24"/>
                    <a:gd name="T46" fmla="*/ 16 w 40"/>
                    <a:gd name="T47" fmla="*/ 16 h 24"/>
                    <a:gd name="T48" fmla="*/ 8 w 40"/>
                    <a:gd name="T49" fmla="*/ 24 h 24"/>
                    <a:gd name="T50" fmla="*/ 8 w 40"/>
                    <a:gd name="T51" fmla="*/ 24 h 24"/>
                    <a:gd name="T52" fmla="*/ 0 w 40"/>
                    <a:gd name="T53" fmla="*/ 16 h 24"/>
                    <a:gd name="T54" fmla="*/ 0 w 40"/>
                    <a:gd name="T55" fmla="*/ 16 h 24"/>
                    <a:gd name="T56" fmla="*/ 0 w 40"/>
                    <a:gd name="T57" fmla="*/ 8 h 24"/>
                    <a:gd name="T58" fmla="*/ 8 w 40"/>
                    <a:gd name="T59" fmla="*/ 8 h 24"/>
                    <a:gd name="T60" fmla="*/ 8 w 40"/>
                    <a:gd name="T61" fmla="*/ 8 h 24"/>
                    <a:gd name="T62" fmla="*/ 8 w 40"/>
                    <a:gd name="T63" fmla="*/ 8 h 24"/>
                    <a:gd name="T64" fmla="*/ 16 w 40"/>
                    <a:gd name="T65" fmla="*/ 0 h 24"/>
                    <a:gd name="T66" fmla="*/ 16 w 40"/>
                    <a:gd name="T67" fmla="*/ 0 h 24"/>
                    <a:gd name="T68" fmla="*/ 16 w 40"/>
                    <a:gd name="T69" fmla="*/ 0 h 24"/>
                    <a:gd name="T70" fmla="*/ 24 w 40"/>
                    <a:gd name="T71" fmla="*/ 0 h 24"/>
                    <a:gd name="T72" fmla="*/ 24 w 40"/>
                    <a:gd name="T73" fmla="*/ 0 h 24"/>
                    <a:gd name="T74" fmla="*/ 24 w 40"/>
                    <a:gd name="T75" fmla="*/ 0 h 24"/>
                    <a:gd name="T76" fmla="*/ 32 w 40"/>
                    <a:gd name="T77" fmla="*/ 0 h 24"/>
                    <a:gd name="T78" fmla="*/ 32 w 40"/>
                    <a:gd name="T79" fmla="*/ 0 h 24"/>
                    <a:gd name="T80" fmla="*/ 40 w 40"/>
                    <a:gd name="T81" fmla="*/ 8 h 24"/>
                    <a:gd name="T82" fmla="*/ 32 w 40"/>
                    <a:gd name="T83" fmla="*/ 16 h 24"/>
                    <a:gd name="T84" fmla="*/ 32 w 40"/>
                    <a:gd name="T85" fmla="*/ 16 h 24"/>
                    <a:gd name="T86" fmla="*/ 32 w 40"/>
                    <a:gd name="T87" fmla="*/ 16 h 24"/>
                    <a:gd name="T88" fmla="*/ 24 w 40"/>
                    <a:gd name="T89" fmla="*/ 24 h 24"/>
                    <a:gd name="T90" fmla="*/ 24 w 40"/>
                    <a:gd name="T91" fmla="*/ 24 h 24"/>
                    <a:gd name="T92" fmla="*/ 16 w 40"/>
                    <a:gd name="T93" fmla="*/ 24 h 24"/>
                    <a:gd name="T94" fmla="*/ 8 w 40"/>
                    <a:gd name="T95" fmla="*/ 24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28" name="Freeform 292"/>
                <p:cNvSpPr>
                  <a:spLocks/>
                </p:cNvSpPr>
                <p:nvPr/>
              </p:nvSpPr>
              <p:spPr bwMode="auto">
                <a:xfrm>
                  <a:off x="2662" y="290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29" name="Freeform 293"/>
                <p:cNvSpPr>
                  <a:spLocks/>
                </p:cNvSpPr>
                <p:nvPr/>
              </p:nvSpPr>
              <p:spPr bwMode="auto">
                <a:xfrm>
                  <a:off x="2630" y="2877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16 w 40"/>
                    <a:gd name="T3" fmla="*/ 16 h 24"/>
                    <a:gd name="T4" fmla="*/ 16 w 40"/>
                    <a:gd name="T5" fmla="*/ 16 h 24"/>
                    <a:gd name="T6" fmla="*/ 16 w 40"/>
                    <a:gd name="T7" fmla="*/ 16 h 24"/>
                    <a:gd name="T8" fmla="*/ 24 w 40"/>
                    <a:gd name="T9" fmla="*/ 16 h 24"/>
                    <a:gd name="T10" fmla="*/ 24 w 40"/>
                    <a:gd name="T11" fmla="*/ 16 h 24"/>
                    <a:gd name="T12" fmla="*/ 24 w 40"/>
                    <a:gd name="T13" fmla="*/ 16 h 24"/>
                    <a:gd name="T14" fmla="*/ 32 w 40"/>
                    <a:gd name="T15" fmla="*/ 8 h 24"/>
                    <a:gd name="T16" fmla="*/ 32 w 40"/>
                    <a:gd name="T17" fmla="*/ 16 h 24"/>
                    <a:gd name="T18" fmla="*/ 32 w 40"/>
                    <a:gd name="T19" fmla="*/ 16 h 24"/>
                    <a:gd name="T20" fmla="*/ 24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16 w 40"/>
                    <a:gd name="T27" fmla="*/ 8 h 24"/>
                    <a:gd name="T28" fmla="*/ 24 w 40"/>
                    <a:gd name="T29" fmla="*/ 8 h 24"/>
                    <a:gd name="T30" fmla="*/ 24 w 40"/>
                    <a:gd name="T31" fmla="*/ 8 h 24"/>
                    <a:gd name="T32" fmla="*/ 16 w 40"/>
                    <a:gd name="T33" fmla="*/ 16 h 24"/>
                    <a:gd name="T34" fmla="*/ 16 w 40"/>
                    <a:gd name="T35" fmla="*/ 16 h 24"/>
                    <a:gd name="T36" fmla="*/ 16 w 40"/>
                    <a:gd name="T37" fmla="*/ 16 h 24"/>
                    <a:gd name="T38" fmla="*/ 8 w 40"/>
                    <a:gd name="T39" fmla="*/ 24 h 24"/>
                    <a:gd name="T40" fmla="*/ 0 w 40"/>
                    <a:gd name="T41" fmla="*/ 16 h 24"/>
                    <a:gd name="T42" fmla="*/ 0 w 40"/>
                    <a:gd name="T43" fmla="*/ 16 h 24"/>
                    <a:gd name="T44" fmla="*/ 8 w 40"/>
                    <a:gd name="T45" fmla="*/ 16 h 24"/>
                    <a:gd name="T46" fmla="*/ 8 w 40"/>
                    <a:gd name="T47" fmla="*/ 16 h 24"/>
                    <a:gd name="T48" fmla="*/ 8 w 40"/>
                    <a:gd name="T49" fmla="*/ 24 h 24"/>
                    <a:gd name="T50" fmla="*/ 8 w 40"/>
                    <a:gd name="T51" fmla="*/ 24 h 24"/>
                    <a:gd name="T52" fmla="*/ 0 w 40"/>
                    <a:gd name="T53" fmla="*/ 24 h 24"/>
                    <a:gd name="T54" fmla="*/ 0 w 40"/>
                    <a:gd name="T55" fmla="*/ 24 h 24"/>
                    <a:gd name="T56" fmla="*/ 0 w 40"/>
                    <a:gd name="T57" fmla="*/ 16 h 24"/>
                    <a:gd name="T58" fmla="*/ 8 w 40"/>
                    <a:gd name="T59" fmla="*/ 8 h 24"/>
                    <a:gd name="T60" fmla="*/ 8 w 40"/>
                    <a:gd name="T61" fmla="*/ 8 h 24"/>
                    <a:gd name="T62" fmla="*/ 8 w 40"/>
                    <a:gd name="T63" fmla="*/ 8 h 24"/>
                    <a:gd name="T64" fmla="*/ 16 w 40"/>
                    <a:gd name="T65" fmla="*/ 0 h 24"/>
                    <a:gd name="T66" fmla="*/ 16 w 40"/>
                    <a:gd name="T67" fmla="*/ 0 h 24"/>
                    <a:gd name="T68" fmla="*/ 16 w 40"/>
                    <a:gd name="T69" fmla="*/ 0 h 24"/>
                    <a:gd name="T70" fmla="*/ 24 w 40"/>
                    <a:gd name="T71" fmla="*/ 0 h 24"/>
                    <a:gd name="T72" fmla="*/ 24 w 40"/>
                    <a:gd name="T73" fmla="*/ 0 h 24"/>
                    <a:gd name="T74" fmla="*/ 32 w 40"/>
                    <a:gd name="T75" fmla="*/ 0 h 24"/>
                    <a:gd name="T76" fmla="*/ 40 w 40"/>
                    <a:gd name="T77" fmla="*/ 8 h 24"/>
                    <a:gd name="T78" fmla="*/ 40 w 40"/>
                    <a:gd name="T79" fmla="*/ 8 h 24"/>
                    <a:gd name="T80" fmla="*/ 40 w 40"/>
                    <a:gd name="T81" fmla="*/ 16 h 24"/>
                    <a:gd name="T82" fmla="*/ 32 w 40"/>
                    <a:gd name="T83" fmla="*/ 24 h 24"/>
                    <a:gd name="T84" fmla="*/ 32 w 40"/>
                    <a:gd name="T85" fmla="*/ 24 h 24"/>
                    <a:gd name="T86" fmla="*/ 24 w 40"/>
                    <a:gd name="T87" fmla="*/ 24 h 24"/>
                    <a:gd name="T88" fmla="*/ 16 w 40"/>
                    <a:gd name="T89" fmla="*/ 24 h 24"/>
                    <a:gd name="T90" fmla="*/ 16 w 40"/>
                    <a:gd name="T91" fmla="*/ 24 h 24"/>
                    <a:gd name="T92" fmla="*/ 16 w 40"/>
                    <a:gd name="T93" fmla="*/ 24 h 24"/>
                    <a:gd name="T94" fmla="*/ 8 w 40"/>
                    <a:gd name="T95" fmla="*/ 24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30" name="Freeform 294"/>
                <p:cNvSpPr>
                  <a:spLocks/>
                </p:cNvSpPr>
                <p:nvPr/>
              </p:nvSpPr>
              <p:spPr bwMode="auto">
                <a:xfrm>
                  <a:off x="2638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31" name="Freeform 295"/>
                <p:cNvSpPr>
                  <a:spLocks/>
                </p:cNvSpPr>
                <p:nvPr/>
              </p:nvSpPr>
              <p:spPr bwMode="auto">
                <a:xfrm>
                  <a:off x="2598" y="2877"/>
                  <a:ext cx="48" cy="24"/>
                </a:xfrm>
                <a:custGeom>
                  <a:avLst/>
                  <a:gdLst>
                    <a:gd name="T0" fmla="*/ 8 w 48"/>
                    <a:gd name="T1" fmla="*/ 8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24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24 w 48"/>
                    <a:gd name="T65" fmla="*/ 0 h 24"/>
                    <a:gd name="T66" fmla="*/ 24 w 48"/>
                    <a:gd name="T67" fmla="*/ 0 h 24"/>
                    <a:gd name="T68" fmla="*/ 24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16 h 24"/>
                    <a:gd name="T96" fmla="*/ 8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8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16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32" name="Freeform 296"/>
                <p:cNvSpPr>
                  <a:spLocks/>
                </p:cNvSpPr>
                <p:nvPr/>
              </p:nvSpPr>
              <p:spPr bwMode="auto">
                <a:xfrm>
                  <a:off x="2606" y="288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33" name="Freeform 297"/>
                <p:cNvSpPr>
                  <a:spLocks/>
                </p:cNvSpPr>
                <p:nvPr/>
              </p:nvSpPr>
              <p:spPr bwMode="auto">
                <a:xfrm>
                  <a:off x="2574" y="286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34" name="Freeform 298"/>
                <p:cNvSpPr>
                  <a:spLocks/>
                </p:cNvSpPr>
                <p:nvPr/>
              </p:nvSpPr>
              <p:spPr bwMode="auto">
                <a:xfrm>
                  <a:off x="2582" y="2885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35" name="Freeform 299"/>
                <p:cNvSpPr>
                  <a:spLocks/>
                </p:cNvSpPr>
                <p:nvPr/>
              </p:nvSpPr>
              <p:spPr bwMode="auto">
                <a:xfrm>
                  <a:off x="2534" y="2861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32 w 56"/>
                    <a:gd name="T3" fmla="*/ 16 h 24"/>
                    <a:gd name="T4" fmla="*/ 32 w 56"/>
                    <a:gd name="T5" fmla="*/ 16 h 24"/>
                    <a:gd name="T6" fmla="*/ 32 w 56"/>
                    <a:gd name="T7" fmla="*/ 16 h 24"/>
                    <a:gd name="T8" fmla="*/ 40 w 56"/>
                    <a:gd name="T9" fmla="*/ 8 h 24"/>
                    <a:gd name="T10" fmla="*/ 40 w 56"/>
                    <a:gd name="T11" fmla="*/ 8 h 24"/>
                    <a:gd name="T12" fmla="*/ 40 w 56"/>
                    <a:gd name="T13" fmla="*/ 8 h 24"/>
                    <a:gd name="T14" fmla="*/ 48 w 56"/>
                    <a:gd name="T15" fmla="*/ 8 h 24"/>
                    <a:gd name="T16" fmla="*/ 48 w 56"/>
                    <a:gd name="T17" fmla="*/ 16 h 24"/>
                    <a:gd name="T18" fmla="*/ 48 w 56"/>
                    <a:gd name="T19" fmla="*/ 16 h 24"/>
                    <a:gd name="T20" fmla="*/ 40 w 56"/>
                    <a:gd name="T21" fmla="*/ 8 h 24"/>
                    <a:gd name="T22" fmla="*/ 40 w 56"/>
                    <a:gd name="T23" fmla="*/ 8 h 24"/>
                    <a:gd name="T24" fmla="*/ 40 w 56"/>
                    <a:gd name="T25" fmla="*/ 8 h 24"/>
                    <a:gd name="T26" fmla="*/ 16 w 56"/>
                    <a:gd name="T27" fmla="*/ 8 h 24"/>
                    <a:gd name="T28" fmla="*/ 16 w 56"/>
                    <a:gd name="T29" fmla="*/ 8 h 24"/>
                    <a:gd name="T30" fmla="*/ 16 w 56"/>
                    <a:gd name="T31" fmla="*/ 8 h 24"/>
                    <a:gd name="T32" fmla="*/ 8 w 56"/>
                    <a:gd name="T33" fmla="*/ 8 h 24"/>
                    <a:gd name="T34" fmla="*/ 16 w 56"/>
                    <a:gd name="T35" fmla="*/ 8 h 24"/>
                    <a:gd name="T36" fmla="*/ 16 w 56"/>
                    <a:gd name="T37" fmla="*/ 8 h 24"/>
                    <a:gd name="T38" fmla="*/ 8 w 56"/>
                    <a:gd name="T39" fmla="*/ 16 h 24"/>
                    <a:gd name="T40" fmla="*/ 0 w 56"/>
                    <a:gd name="T41" fmla="*/ 8 h 24"/>
                    <a:gd name="T42" fmla="*/ 0 w 56"/>
                    <a:gd name="T43" fmla="*/ 8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16 h 24"/>
                    <a:gd name="T54" fmla="*/ 0 w 56"/>
                    <a:gd name="T55" fmla="*/ 16 h 24"/>
                    <a:gd name="T56" fmla="*/ 0 w 56"/>
                    <a:gd name="T57" fmla="*/ 8 h 24"/>
                    <a:gd name="T58" fmla="*/ 8 w 56"/>
                    <a:gd name="T59" fmla="*/ 0 h 24"/>
                    <a:gd name="T60" fmla="*/ 8 w 56"/>
                    <a:gd name="T61" fmla="*/ 0 h 24"/>
                    <a:gd name="T62" fmla="*/ 8 w 56"/>
                    <a:gd name="T63" fmla="*/ 0 h 24"/>
                    <a:gd name="T64" fmla="*/ 16 w 56"/>
                    <a:gd name="T65" fmla="*/ 0 h 24"/>
                    <a:gd name="T66" fmla="*/ 16 w 56"/>
                    <a:gd name="T67" fmla="*/ 0 h 24"/>
                    <a:gd name="T68" fmla="*/ 16 w 56"/>
                    <a:gd name="T69" fmla="*/ 0 h 24"/>
                    <a:gd name="T70" fmla="*/ 40 w 56"/>
                    <a:gd name="T71" fmla="*/ 0 h 24"/>
                    <a:gd name="T72" fmla="*/ 40 w 56"/>
                    <a:gd name="T73" fmla="*/ 0 h 24"/>
                    <a:gd name="T74" fmla="*/ 48 w 56"/>
                    <a:gd name="T75" fmla="*/ 0 h 24"/>
                    <a:gd name="T76" fmla="*/ 56 w 56"/>
                    <a:gd name="T77" fmla="*/ 8 h 24"/>
                    <a:gd name="T78" fmla="*/ 56 w 56"/>
                    <a:gd name="T79" fmla="*/ 8 h 24"/>
                    <a:gd name="T80" fmla="*/ 48 w 56"/>
                    <a:gd name="T81" fmla="*/ 16 h 24"/>
                    <a:gd name="T82" fmla="*/ 40 w 56"/>
                    <a:gd name="T83" fmla="*/ 16 h 24"/>
                    <a:gd name="T84" fmla="*/ 40 w 56"/>
                    <a:gd name="T85" fmla="*/ 16 h 24"/>
                    <a:gd name="T86" fmla="*/ 48 w 56"/>
                    <a:gd name="T87" fmla="*/ 16 h 24"/>
                    <a:gd name="T88" fmla="*/ 40 w 56"/>
                    <a:gd name="T89" fmla="*/ 24 h 24"/>
                    <a:gd name="T90" fmla="*/ 40 w 56"/>
                    <a:gd name="T91" fmla="*/ 24 h 24"/>
                    <a:gd name="T92" fmla="*/ 32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48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36" name="Freeform 300"/>
                <p:cNvSpPr>
                  <a:spLocks/>
                </p:cNvSpPr>
                <p:nvPr/>
              </p:nvSpPr>
              <p:spPr bwMode="auto">
                <a:xfrm>
                  <a:off x="2550" y="2877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37" name="Freeform 301"/>
                <p:cNvSpPr>
                  <a:spLocks/>
                </p:cNvSpPr>
                <p:nvPr/>
              </p:nvSpPr>
              <p:spPr bwMode="auto">
                <a:xfrm>
                  <a:off x="2838" y="2949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24 w 56"/>
                    <a:gd name="T3" fmla="*/ 16 h 24"/>
                    <a:gd name="T4" fmla="*/ 24 w 56"/>
                    <a:gd name="T5" fmla="*/ 16 h 24"/>
                    <a:gd name="T6" fmla="*/ 24 w 56"/>
                    <a:gd name="T7" fmla="*/ 16 h 24"/>
                    <a:gd name="T8" fmla="*/ 40 w 56"/>
                    <a:gd name="T9" fmla="*/ 8 h 24"/>
                    <a:gd name="T10" fmla="*/ 40 w 56"/>
                    <a:gd name="T11" fmla="*/ 8 h 24"/>
                    <a:gd name="T12" fmla="*/ 40 w 56"/>
                    <a:gd name="T13" fmla="*/ 8 h 24"/>
                    <a:gd name="T14" fmla="*/ 48 w 56"/>
                    <a:gd name="T15" fmla="*/ 0 h 24"/>
                    <a:gd name="T16" fmla="*/ 48 w 56"/>
                    <a:gd name="T17" fmla="*/ 8 h 24"/>
                    <a:gd name="T18" fmla="*/ 48 w 56"/>
                    <a:gd name="T19" fmla="*/ 8 h 24"/>
                    <a:gd name="T20" fmla="*/ 32 w 56"/>
                    <a:gd name="T21" fmla="*/ 8 h 24"/>
                    <a:gd name="T22" fmla="*/ 32 w 56"/>
                    <a:gd name="T23" fmla="*/ 8 h 24"/>
                    <a:gd name="T24" fmla="*/ 32 w 56"/>
                    <a:gd name="T25" fmla="*/ 8 h 24"/>
                    <a:gd name="T26" fmla="*/ 24 w 56"/>
                    <a:gd name="T27" fmla="*/ 8 h 24"/>
                    <a:gd name="T28" fmla="*/ 24 w 56"/>
                    <a:gd name="T29" fmla="*/ 8 h 24"/>
                    <a:gd name="T30" fmla="*/ 24 w 56"/>
                    <a:gd name="T31" fmla="*/ 8 h 24"/>
                    <a:gd name="T32" fmla="*/ 8 w 56"/>
                    <a:gd name="T33" fmla="*/ 8 h 24"/>
                    <a:gd name="T34" fmla="*/ 16 w 56"/>
                    <a:gd name="T35" fmla="*/ 8 h 24"/>
                    <a:gd name="T36" fmla="*/ 16 w 56"/>
                    <a:gd name="T37" fmla="*/ 8 h 24"/>
                    <a:gd name="T38" fmla="*/ 8 w 56"/>
                    <a:gd name="T39" fmla="*/ 16 h 24"/>
                    <a:gd name="T40" fmla="*/ 0 w 56"/>
                    <a:gd name="T41" fmla="*/ 8 h 24"/>
                    <a:gd name="T42" fmla="*/ 0 w 56"/>
                    <a:gd name="T43" fmla="*/ 8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16 h 24"/>
                    <a:gd name="T54" fmla="*/ 0 w 56"/>
                    <a:gd name="T55" fmla="*/ 16 h 24"/>
                    <a:gd name="T56" fmla="*/ 0 w 56"/>
                    <a:gd name="T57" fmla="*/ 8 h 24"/>
                    <a:gd name="T58" fmla="*/ 8 w 56"/>
                    <a:gd name="T59" fmla="*/ 0 h 24"/>
                    <a:gd name="T60" fmla="*/ 8 w 56"/>
                    <a:gd name="T61" fmla="*/ 0 h 24"/>
                    <a:gd name="T62" fmla="*/ 8 w 56"/>
                    <a:gd name="T63" fmla="*/ 0 h 24"/>
                    <a:gd name="T64" fmla="*/ 24 w 56"/>
                    <a:gd name="T65" fmla="*/ 0 h 24"/>
                    <a:gd name="T66" fmla="*/ 24 w 56"/>
                    <a:gd name="T67" fmla="*/ 0 h 24"/>
                    <a:gd name="T68" fmla="*/ 24 w 56"/>
                    <a:gd name="T69" fmla="*/ 0 h 24"/>
                    <a:gd name="T70" fmla="*/ 32 w 56"/>
                    <a:gd name="T71" fmla="*/ 0 h 24"/>
                    <a:gd name="T72" fmla="*/ 32 w 56"/>
                    <a:gd name="T73" fmla="*/ 0 h 24"/>
                    <a:gd name="T74" fmla="*/ 32 w 56"/>
                    <a:gd name="T75" fmla="*/ 0 h 24"/>
                    <a:gd name="T76" fmla="*/ 48 w 56"/>
                    <a:gd name="T77" fmla="*/ 0 h 24"/>
                    <a:gd name="T78" fmla="*/ 48 w 56"/>
                    <a:gd name="T79" fmla="*/ 0 h 24"/>
                    <a:gd name="T80" fmla="*/ 56 w 56"/>
                    <a:gd name="T81" fmla="*/ 8 h 24"/>
                    <a:gd name="T82" fmla="*/ 48 w 56"/>
                    <a:gd name="T83" fmla="*/ 16 h 24"/>
                    <a:gd name="T84" fmla="*/ 48 w 56"/>
                    <a:gd name="T85" fmla="*/ 16 h 24"/>
                    <a:gd name="T86" fmla="*/ 40 w 56"/>
                    <a:gd name="T87" fmla="*/ 16 h 24"/>
                    <a:gd name="T88" fmla="*/ 24 w 56"/>
                    <a:gd name="T89" fmla="*/ 24 h 24"/>
                    <a:gd name="T90" fmla="*/ 24 w 56"/>
                    <a:gd name="T91" fmla="*/ 24 h 24"/>
                    <a:gd name="T92" fmla="*/ 24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38" name="Freeform 302"/>
                <p:cNvSpPr>
                  <a:spLocks/>
                </p:cNvSpPr>
                <p:nvPr/>
              </p:nvSpPr>
              <p:spPr bwMode="auto">
                <a:xfrm>
                  <a:off x="2854" y="296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39" name="Freeform 303"/>
                <p:cNvSpPr>
                  <a:spLocks/>
                </p:cNvSpPr>
                <p:nvPr/>
              </p:nvSpPr>
              <p:spPr bwMode="auto">
                <a:xfrm>
                  <a:off x="2814" y="2941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40" name="Freeform 304"/>
                <p:cNvSpPr>
                  <a:spLocks/>
                </p:cNvSpPr>
                <p:nvPr/>
              </p:nvSpPr>
              <p:spPr bwMode="auto">
                <a:xfrm>
                  <a:off x="2822" y="2957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41" name="Freeform 305"/>
                <p:cNvSpPr>
                  <a:spLocks/>
                </p:cNvSpPr>
                <p:nvPr/>
              </p:nvSpPr>
              <p:spPr bwMode="auto">
                <a:xfrm>
                  <a:off x="2782" y="2933"/>
                  <a:ext cx="56" cy="32"/>
                </a:xfrm>
                <a:custGeom>
                  <a:avLst/>
                  <a:gdLst>
                    <a:gd name="T0" fmla="*/ 24 w 56"/>
                    <a:gd name="T1" fmla="*/ 16 h 32"/>
                    <a:gd name="T2" fmla="*/ 32 w 56"/>
                    <a:gd name="T3" fmla="*/ 24 h 32"/>
                    <a:gd name="T4" fmla="*/ 24 w 56"/>
                    <a:gd name="T5" fmla="*/ 24 h 32"/>
                    <a:gd name="T6" fmla="*/ 24 w 56"/>
                    <a:gd name="T7" fmla="*/ 24 h 32"/>
                    <a:gd name="T8" fmla="*/ 40 w 56"/>
                    <a:gd name="T9" fmla="*/ 16 h 32"/>
                    <a:gd name="T10" fmla="*/ 40 w 56"/>
                    <a:gd name="T11" fmla="*/ 16 h 32"/>
                    <a:gd name="T12" fmla="*/ 40 w 56"/>
                    <a:gd name="T13" fmla="*/ 16 h 32"/>
                    <a:gd name="T14" fmla="*/ 48 w 56"/>
                    <a:gd name="T15" fmla="*/ 8 h 32"/>
                    <a:gd name="T16" fmla="*/ 48 w 56"/>
                    <a:gd name="T17" fmla="*/ 16 h 32"/>
                    <a:gd name="T18" fmla="*/ 48 w 56"/>
                    <a:gd name="T19" fmla="*/ 16 h 32"/>
                    <a:gd name="T20" fmla="*/ 32 w 56"/>
                    <a:gd name="T21" fmla="*/ 8 h 32"/>
                    <a:gd name="T22" fmla="*/ 32 w 56"/>
                    <a:gd name="T23" fmla="*/ 8 h 32"/>
                    <a:gd name="T24" fmla="*/ 32 w 56"/>
                    <a:gd name="T25" fmla="*/ 8 h 32"/>
                    <a:gd name="T26" fmla="*/ 24 w 56"/>
                    <a:gd name="T27" fmla="*/ 8 h 32"/>
                    <a:gd name="T28" fmla="*/ 24 w 56"/>
                    <a:gd name="T29" fmla="*/ 8 h 32"/>
                    <a:gd name="T30" fmla="*/ 24 w 56"/>
                    <a:gd name="T31" fmla="*/ 8 h 32"/>
                    <a:gd name="T32" fmla="*/ 8 w 56"/>
                    <a:gd name="T33" fmla="*/ 16 h 32"/>
                    <a:gd name="T34" fmla="*/ 16 w 56"/>
                    <a:gd name="T35" fmla="*/ 16 h 32"/>
                    <a:gd name="T36" fmla="*/ 16 w 56"/>
                    <a:gd name="T37" fmla="*/ 16 h 32"/>
                    <a:gd name="T38" fmla="*/ 8 w 56"/>
                    <a:gd name="T39" fmla="*/ 24 h 32"/>
                    <a:gd name="T40" fmla="*/ 0 w 56"/>
                    <a:gd name="T41" fmla="*/ 16 h 32"/>
                    <a:gd name="T42" fmla="*/ 0 w 56"/>
                    <a:gd name="T43" fmla="*/ 16 h 32"/>
                    <a:gd name="T44" fmla="*/ 16 w 56"/>
                    <a:gd name="T45" fmla="*/ 16 h 32"/>
                    <a:gd name="T46" fmla="*/ 16 w 56"/>
                    <a:gd name="T47" fmla="*/ 16 h 32"/>
                    <a:gd name="T48" fmla="*/ 16 w 56"/>
                    <a:gd name="T49" fmla="*/ 24 h 32"/>
                    <a:gd name="T50" fmla="*/ 16 w 56"/>
                    <a:gd name="T51" fmla="*/ 24 h 32"/>
                    <a:gd name="T52" fmla="*/ 0 w 56"/>
                    <a:gd name="T53" fmla="*/ 24 h 32"/>
                    <a:gd name="T54" fmla="*/ 0 w 56"/>
                    <a:gd name="T55" fmla="*/ 24 h 32"/>
                    <a:gd name="T56" fmla="*/ 0 w 56"/>
                    <a:gd name="T57" fmla="*/ 16 h 32"/>
                    <a:gd name="T58" fmla="*/ 8 w 56"/>
                    <a:gd name="T59" fmla="*/ 8 h 32"/>
                    <a:gd name="T60" fmla="*/ 8 w 56"/>
                    <a:gd name="T61" fmla="*/ 8 h 32"/>
                    <a:gd name="T62" fmla="*/ 8 w 56"/>
                    <a:gd name="T63" fmla="*/ 8 h 32"/>
                    <a:gd name="T64" fmla="*/ 24 w 56"/>
                    <a:gd name="T65" fmla="*/ 0 h 32"/>
                    <a:gd name="T66" fmla="*/ 24 w 56"/>
                    <a:gd name="T67" fmla="*/ 0 h 32"/>
                    <a:gd name="T68" fmla="*/ 24 w 56"/>
                    <a:gd name="T69" fmla="*/ 0 h 32"/>
                    <a:gd name="T70" fmla="*/ 32 w 56"/>
                    <a:gd name="T71" fmla="*/ 0 h 32"/>
                    <a:gd name="T72" fmla="*/ 32 w 56"/>
                    <a:gd name="T73" fmla="*/ 0 h 32"/>
                    <a:gd name="T74" fmla="*/ 32 w 56"/>
                    <a:gd name="T75" fmla="*/ 0 h 32"/>
                    <a:gd name="T76" fmla="*/ 48 w 56"/>
                    <a:gd name="T77" fmla="*/ 8 h 32"/>
                    <a:gd name="T78" fmla="*/ 48 w 56"/>
                    <a:gd name="T79" fmla="*/ 8 h 32"/>
                    <a:gd name="T80" fmla="*/ 56 w 56"/>
                    <a:gd name="T81" fmla="*/ 16 h 32"/>
                    <a:gd name="T82" fmla="*/ 48 w 56"/>
                    <a:gd name="T83" fmla="*/ 24 h 32"/>
                    <a:gd name="T84" fmla="*/ 48 w 56"/>
                    <a:gd name="T85" fmla="*/ 24 h 32"/>
                    <a:gd name="T86" fmla="*/ 40 w 56"/>
                    <a:gd name="T87" fmla="*/ 24 h 32"/>
                    <a:gd name="T88" fmla="*/ 24 w 56"/>
                    <a:gd name="T89" fmla="*/ 32 h 32"/>
                    <a:gd name="T90" fmla="*/ 24 w 56"/>
                    <a:gd name="T91" fmla="*/ 32 h 32"/>
                    <a:gd name="T92" fmla="*/ 24 w 56"/>
                    <a:gd name="T93" fmla="*/ 32 h 32"/>
                    <a:gd name="T94" fmla="*/ 16 w 56"/>
                    <a:gd name="T95" fmla="*/ 24 h 32"/>
                    <a:gd name="T96" fmla="*/ 24 w 56"/>
                    <a:gd name="T97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32">
                      <a:moveTo>
                        <a:pt x="24" y="16"/>
                      </a:move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24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16" y="24"/>
                      </a:lnTo>
                      <a:lnTo>
                        <a:pt x="24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42" name="Freeform 306"/>
                <p:cNvSpPr>
                  <a:spLocks/>
                </p:cNvSpPr>
                <p:nvPr/>
              </p:nvSpPr>
              <p:spPr bwMode="auto">
                <a:xfrm>
                  <a:off x="2798" y="2949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43" name="Freeform 307"/>
                <p:cNvSpPr>
                  <a:spLocks/>
                </p:cNvSpPr>
                <p:nvPr/>
              </p:nvSpPr>
              <p:spPr bwMode="auto">
                <a:xfrm>
                  <a:off x="2758" y="2925"/>
                  <a:ext cx="48" cy="32"/>
                </a:xfrm>
                <a:custGeom>
                  <a:avLst/>
                  <a:gdLst>
                    <a:gd name="T0" fmla="*/ 8 w 48"/>
                    <a:gd name="T1" fmla="*/ 24 h 32"/>
                    <a:gd name="T2" fmla="*/ 24 w 48"/>
                    <a:gd name="T3" fmla="*/ 24 h 32"/>
                    <a:gd name="T4" fmla="*/ 24 w 48"/>
                    <a:gd name="T5" fmla="*/ 24 h 32"/>
                    <a:gd name="T6" fmla="*/ 24 w 48"/>
                    <a:gd name="T7" fmla="*/ 24 h 32"/>
                    <a:gd name="T8" fmla="*/ 32 w 48"/>
                    <a:gd name="T9" fmla="*/ 16 h 32"/>
                    <a:gd name="T10" fmla="*/ 32 w 48"/>
                    <a:gd name="T11" fmla="*/ 16 h 32"/>
                    <a:gd name="T12" fmla="*/ 32 w 48"/>
                    <a:gd name="T13" fmla="*/ 16 h 32"/>
                    <a:gd name="T14" fmla="*/ 40 w 48"/>
                    <a:gd name="T15" fmla="*/ 8 h 32"/>
                    <a:gd name="T16" fmla="*/ 40 w 48"/>
                    <a:gd name="T17" fmla="*/ 16 h 32"/>
                    <a:gd name="T18" fmla="*/ 40 w 48"/>
                    <a:gd name="T19" fmla="*/ 16 h 32"/>
                    <a:gd name="T20" fmla="*/ 32 w 48"/>
                    <a:gd name="T21" fmla="*/ 8 h 32"/>
                    <a:gd name="T22" fmla="*/ 32 w 48"/>
                    <a:gd name="T23" fmla="*/ 8 h 32"/>
                    <a:gd name="T24" fmla="*/ 32 w 48"/>
                    <a:gd name="T25" fmla="*/ 8 h 32"/>
                    <a:gd name="T26" fmla="*/ 16 w 48"/>
                    <a:gd name="T27" fmla="*/ 8 h 32"/>
                    <a:gd name="T28" fmla="*/ 24 w 48"/>
                    <a:gd name="T29" fmla="*/ 8 h 32"/>
                    <a:gd name="T30" fmla="*/ 24 w 48"/>
                    <a:gd name="T31" fmla="*/ 8 h 32"/>
                    <a:gd name="T32" fmla="*/ 16 w 48"/>
                    <a:gd name="T33" fmla="*/ 16 h 32"/>
                    <a:gd name="T34" fmla="*/ 16 w 48"/>
                    <a:gd name="T35" fmla="*/ 16 h 32"/>
                    <a:gd name="T36" fmla="*/ 16 w 48"/>
                    <a:gd name="T37" fmla="*/ 16 h 32"/>
                    <a:gd name="T38" fmla="*/ 8 w 48"/>
                    <a:gd name="T39" fmla="*/ 24 h 32"/>
                    <a:gd name="T40" fmla="*/ 8 w 48"/>
                    <a:gd name="T41" fmla="*/ 16 h 32"/>
                    <a:gd name="T42" fmla="*/ 8 w 48"/>
                    <a:gd name="T43" fmla="*/ 16 h 32"/>
                    <a:gd name="T44" fmla="*/ 16 w 48"/>
                    <a:gd name="T45" fmla="*/ 24 h 32"/>
                    <a:gd name="T46" fmla="*/ 16 w 48"/>
                    <a:gd name="T47" fmla="*/ 24 h 32"/>
                    <a:gd name="T48" fmla="*/ 8 w 48"/>
                    <a:gd name="T49" fmla="*/ 32 h 32"/>
                    <a:gd name="T50" fmla="*/ 8 w 48"/>
                    <a:gd name="T51" fmla="*/ 32 h 32"/>
                    <a:gd name="T52" fmla="*/ 0 w 48"/>
                    <a:gd name="T53" fmla="*/ 24 h 32"/>
                    <a:gd name="T54" fmla="*/ 0 w 48"/>
                    <a:gd name="T55" fmla="*/ 24 h 32"/>
                    <a:gd name="T56" fmla="*/ 0 w 48"/>
                    <a:gd name="T57" fmla="*/ 16 h 32"/>
                    <a:gd name="T58" fmla="*/ 8 w 48"/>
                    <a:gd name="T59" fmla="*/ 8 h 32"/>
                    <a:gd name="T60" fmla="*/ 8 w 48"/>
                    <a:gd name="T61" fmla="*/ 8 h 32"/>
                    <a:gd name="T62" fmla="*/ 8 w 48"/>
                    <a:gd name="T63" fmla="*/ 8 h 32"/>
                    <a:gd name="T64" fmla="*/ 16 w 48"/>
                    <a:gd name="T65" fmla="*/ 0 h 32"/>
                    <a:gd name="T66" fmla="*/ 16 w 48"/>
                    <a:gd name="T67" fmla="*/ 0 h 32"/>
                    <a:gd name="T68" fmla="*/ 16 w 48"/>
                    <a:gd name="T69" fmla="*/ 0 h 32"/>
                    <a:gd name="T70" fmla="*/ 32 w 48"/>
                    <a:gd name="T71" fmla="*/ 0 h 32"/>
                    <a:gd name="T72" fmla="*/ 32 w 48"/>
                    <a:gd name="T73" fmla="*/ 0 h 32"/>
                    <a:gd name="T74" fmla="*/ 40 w 48"/>
                    <a:gd name="T75" fmla="*/ 0 h 32"/>
                    <a:gd name="T76" fmla="*/ 48 w 48"/>
                    <a:gd name="T77" fmla="*/ 8 h 32"/>
                    <a:gd name="T78" fmla="*/ 48 w 48"/>
                    <a:gd name="T79" fmla="*/ 8 h 32"/>
                    <a:gd name="T80" fmla="*/ 48 w 48"/>
                    <a:gd name="T81" fmla="*/ 16 h 32"/>
                    <a:gd name="T82" fmla="*/ 40 w 48"/>
                    <a:gd name="T83" fmla="*/ 24 h 32"/>
                    <a:gd name="T84" fmla="*/ 40 w 48"/>
                    <a:gd name="T85" fmla="*/ 24 h 32"/>
                    <a:gd name="T86" fmla="*/ 40 w 48"/>
                    <a:gd name="T87" fmla="*/ 24 h 32"/>
                    <a:gd name="T88" fmla="*/ 32 w 48"/>
                    <a:gd name="T89" fmla="*/ 32 h 32"/>
                    <a:gd name="T90" fmla="*/ 32 w 48"/>
                    <a:gd name="T91" fmla="*/ 32 h 32"/>
                    <a:gd name="T92" fmla="*/ 24 w 48"/>
                    <a:gd name="T93" fmla="*/ 32 h 32"/>
                    <a:gd name="T94" fmla="*/ 8 w 48"/>
                    <a:gd name="T95" fmla="*/ 32 h 32"/>
                    <a:gd name="T96" fmla="*/ 8 w 48"/>
                    <a:gd name="T97" fmla="*/ 2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32">
                      <a:moveTo>
                        <a:pt x="8" y="24"/>
                      </a:move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32"/>
                      </a:lnTo>
                      <a:lnTo>
                        <a:pt x="8" y="3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32"/>
                      </a:lnTo>
                      <a:lnTo>
                        <a:pt x="32" y="32"/>
                      </a:lnTo>
                      <a:lnTo>
                        <a:pt x="24" y="32"/>
                      </a:lnTo>
                      <a:lnTo>
                        <a:pt x="8" y="32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44" name="Freeform 308"/>
                <p:cNvSpPr>
                  <a:spLocks/>
                </p:cNvSpPr>
                <p:nvPr/>
              </p:nvSpPr>
              <p:spPr bwMode="auto">
                <a:xfrm>
                  <a:off x="2766" y="2949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45" name="Freeform 309"/>
                <p:cNvSpPr>
                  <a:spLocks/>
                </p:cNvSpPr>
                <p:nvPr/>
              </p:nvSpPr>
              <p:spPr bwMode="auto">
                <a:xfrm>
                  <a:off x="2734" y="2925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46" name="Freeform 310"/>
                <p:cNvSpPr>
                  <a:spLocks/>
                </p:cNvSpPr>
                <p:nvPr/>
              </p:nvSpPr>
              <p:spPr bwMode="auto">
                <a:xfrm>
                  <a:off x="2742" y="294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47" name="Freeform 311"/>
                <p:cNvSpPr>
                  <a:spLocks/>
                </p:cNvSpPr>
                <p:nvPr/>
              </p:nvSpPr>
              <p:spPr bwMode="auto">
                <a:xfrm>
                  <a:off x="2630" y="2901"/>
                  <a:ext cx="112" cy="40"/>
                </a:xfrm>
                <a:custGeom>
                  <a:avLst/>
                  <a:gdLst>
                    <a:gd name="T0" fmla="*/ 40 w 112"/>
                    <a:gd name="T1" fmla="*/ 24 h 40"/>
                    <a:gd name="T2" fmla="*/ 88 w 112"/>
                    <a:gd name="T3" fmla="*/ 32 h 40"/>
                    <a:gd name="T4" fmla="*/ 88 w 112"/>
                    <a:gd name="T5" fmla="*/ 32 h 40"/>
                    <a:gd name="T6" fmla="*/ 88 w 112"/>
                    <a:gd name="T7" fmla="*/ 32 h 40"/>
                    <a:gd name="T8" fmla="*/ 104 w 112"/>
                    <a:gd name="T9" fmla="*/ 24 h 40"/>
                    <a:gd name="T10" fmla="*/ 104 w 112"/>
                    <a:gd name="T11" fmla="*/ 24 h 40"/>
                    <a:gd name="T12" fmla="*/ 104 w 112"/>
                    <a:gd name="T13" fmla="*/ 24 h 40"/>
                    <a:gd name="T14" fmla="*/ 104 w 112"/>
                    <a:gd name="T15" fmla="*/ 16 h 40"/>
                    <a:gd name="T16" fmla="*/ 104 w 112"/>
                    <a:gd name="T17" fmla="*/ 24 h 40"/>
                    <a:gd name="T18" fmla="*/ 104 w 112"/>
                    <a:gd name="T19" fmla="*/ 24 h 40"/>
                    <a:gd name="T20" fmla="*/ 64 w 112"/>
                    <a:gd name="T21" fmla="*/ 16 h 40"/>
                    <a:gd name="T22" fmla="*/ 64 w 112"/>
                    <a:gd name="T23" fmla="*/ 16 h 40"/>
                    <a:gd name="T24" fmla="*/ 64 w 112"/>
                    <a:gd name="T25" fmla="*/ 16 h 40"/>
                    <a:gd name="T26" fmla="*/ 16 w 112"/>
                    <a:gd name="T27" fmla="*/ 8 h 40"/>
                    <a:gd name="T28" fmla="*/ 16 w 112"/>
                    <a:gd name="T29" fmla="*/ 8 h 40"/>
                    <a:gd name="T30" fmla="*/ 16 w 112"/>
                    <a:gd name="T31" fmla="*/ 8 h 40"/>
                    <a:gd name="T32" fmla="*/ 0 w 112"/>
                    <a:gd name="T33" fmla="*/ 16 h 40"/>
                    <a:gd name="T34" fmla="*/ 8 w 112"/>
                    <a:gd name="T35" fmla="*/ 8 h 40"/>
                    <a:gd name="T36" fmla="*/ 8 w 112"/>
                    <a:gd name="T37" fmla="*/ 8 h 40"/>
                    <a:gd name="T38" fmla="*/ 8 w 112"/>
                    <a:gd name="T39" fmla="*/ 16 h 40"/>
                    <a:gd name="T40" fmla="*/ 0 w 112"/>
                    <a:gd name="T41" fmla="*/ 16 h 40"/>
                    <a:gd name="T42" fmla="*/ 0 w 112"/>
                    <a:gd name="T43" fmla="*/ 16 h 40"/>
                    <a:gd name="T44" fmla="*/ 40 w 112"/>
                    <a:gd name="T45" fmla="*/ 24 h 40"/>
                    <a:gd name="T46" fmla="*/ 40 w 112"/>
                    <a:gd name="T47" fmla="*/ 24 h 40"/>
                    <a:gd name="T48" fmla="*/ 40 w 112"/>
                    <a:gd name="T49" fmla="*/ 32 h 40"/>
                    <a:gd name="T50" fmla="*/ 40 w 112"/>
                    <a:gd name="T51" fmla="*/ 32 h 40"/>
                    <a:gd name="T52" fmla="*/ 0 w 112"/>
                    <a:gd name="T53" fmla="*/ 24 h 40"/>
                    <a:gd name="T54" fmla="*/ 0 w 112"/>
                    <a:gd name="T55" fmla="*/ 24 h 40"/>
                    <a:gd name="T56" fmla="*/ 0 w 112"/>
                    <a:gd name="T57" fmla="*/ 16 h 40"/>
                    <a:gd name="T58" fmla="*/ 0 w 112"/>
                    <a:gd name="T59" fmla="*/ 8 h 40"/>
                    <a:gd name="T60" fmla="*/ 0 w 112"/>
                    <a:gd name="T61" fmla="*/ 8 h 40"/>
                    <a:gd name="T62" fmla="*/ 0 w 112"/>
                    <a:gd name="T63" fmla="*/ 8 h 40"/>
                    <a:gd name="T64" fmla="*/ 16 w 112"/>
                    <a:gd name="T65" fmla="*/ 0 h 40"/>
                    <a:gd name="T66" fmla="*/ 16 w 112"/>
                    <a:gd name="T67" fmla="*/ 0 h 40"/>
                    <a:gd name="T68" fmla="*/ 16 w 112"/>
                    <a:gd name="T69" fmla="*/ 0 h 40"/>
                    <a:gd name="T70" fmla="*/ 64 w 112"/>
                    <a:gd name="T71" fmla="*/ 8 h 40"/>
                    <a:gd name="T72" fmla="*/ 64 w 112"/>
                    <a:gd name="T73" fmla="*/ 8 h 40"/>
                    <a:gd name="T74" fmla="*/ 64 w 112"/>
                    <a:gd name="T75" fmla="*/ 8 h 40"/>
                    <a:gd name="T76" fmla="*/ 104 w 112"/>
                    <a:gd name="T77" fmla="*/ 16 h 40"/>
                    <a:gd name="T78" fmla="*/ 104 w 112"/>
                    <a:gd name="T79" fmla="*/ 16 h 40"/>
                    <a:gd name="T80" fmla="*/ 112 w 112"/>
                    <a:gd name="T81" fmla="*/ 16 h 40"/>
                    <a:gd name="T82" fmla="*/ 112 w 112"/>
                    <a:gd name="T83" fmla="*/ 24 h 40"/>
                    <a:gd name="T84" fmla="*/ 112 w 112"/>
                    <a:gd name="T85" fmla="*/ 24 h 40"/>
                    <a:gd name="T86" fmla="*/ 104 w 112"/>
                    <a:gd name="T87" fmla="*/ 32 h 40"/>
                    <a:gd name="T88" fmla="*/ 88 w 112"/>
                    <a:gd name="T89" fmla="*/ 40 h 40"/>
                    <a:gd name="T90" fmla="*/ 88 w 112"/>
                    <a:gd name="T91" fmla="*/ 40 h 40"/>
                    <a:gd name="T92" fmla="*/ 88 w 112"/>
                    <a:gd name="T93" fmla="*/ 40 h 40"/>
                    <a:gd name="T94" fmla="*/ 40 w 112"/>
                    <a:gd name="T95" fmla="*/ 32 h 40"/>
                    <a:gd name="T96" fmla="*/ 40 w 112"/>
                    <a:gd name="T97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12" h="40">
                      <a:moveTo>
                        <a:pt x="40" y="24"/>
                      </a:moveTo>
                      <a:lnTo>
                        <a:pt x="88" y="32"/>
                      </a:lnTo>
                      <a:lnTo>
                        <a:pt x="88" y="32"/>
                      </a:lnTo>
                      <a:lnTo>
                        <a:pt x="88" y="32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04" y="16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0" y="32"/>
                      </a:lnTo>
                      <a:lnTo>
                        <a:pt x="40" y="3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104" y="16"/>
                      </a:lnTo>
                      <a:lnTo>
                        <a:pt x="104" y="16"/>
                      </a:lnTo>
                      <a:lnTo>
                        <a:pt x="112" y="16"/>
                      </a:lnTo>
                      <a:lnTo>
                        <a:pt x="112" y="24"/>
                      </a:lnTo>
                      <a:lnTo>
                        <a:pt x="112" y="24"/>
                      </a:lnTo>
                      <a:lnTo>
                        <a:pt x="104" y="32"/>
                      </a:lnTo>
                      <a:lnTo>
                        <a:pt x="88" y="40"/>
                      </a:lnTo>
                      <a:lnTo>
                        <a:pt x="88" y="40"/>
                      </a:lnTo>
                      <a:lnTo>
                        <a:pt x="88" y="40"/>
                      </a:lnTo>
                      <a:lnTo>
                        <a:pt x="40" y="32"/>
                      </a:lnTo>
                      <a:lnTo>
                        <a:pt x="40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48" name="Freeform 312"/>
                <p:cNvSpPr>
                  <a:spLocks/>
                </p:cNvSpPr>
                <p:nvPr/>
              </p:nvSpPr>
              <p:spPr bwMode="auto">
                <a:xfrm>
                  <a:off x="2670" y="292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49" name="Freeform 313"/>
                <p:cNvSpPr>
                  <a:spLocks/>
                </p:cNvSpPr>
                <p:nvPr/>
              </p:nvSpPr>
              <p:spPr bwMode="auto">
                <a:xfrm>
                  <a:off x="2598" y="2893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50" name="Freeform 314"/>
                <p:cNvSpPr>
                  <a:spLocks/>
                </p:cNvSpPr>
                <p:nvPr/>
              </p:nvSpPr>
              <p:spPr bwMode="auto">
                <a:xfrm>
                  <a:off x="2606" y="290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51" name="Freeform 315"/>
                <p:cNvSpPr>
                  <a:spLocks/>
                </p:cNvSpPr>
                <p:nvPr/>
              </p:nvSpPr>
              <p:spPr bwMode="auto">
                <a:xfrm>
                  <a:off x="2558" y="2885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32 w 56"/>
                    <a:gd name="T3" fmla="*/ 16 h 24"/>
                    <a:gd name="T4" fmla="*/ 32 w 56"/>
                    <a:gd name="T5" fmla="*/ 16 h 24"/>
                    <a:gd name="T6" fmla="*/ 32 w 56"/>
                    <a:gd name="T7" fmla="*/ 16 h 24"/>
                    <a:gd name="T8" fmla="*/ 40 w 56"/>
                    <a:gd name="T9" fmla="*/ 16 h 24"/>
                    <a:gd name="T10" fmla="*/ 40 w 56"/>
                    <a:gd name="T11" fmla="*/ 16 h 24"/>
                    <a:gd name="T12" fmla="*/ 40 w 56"/>
                    <a:gd name="T13" fmla="*/ 16 h 24"/>
                    <a:gd name="T14" fmla="*/ 48 w 56"/>
                    <a:gd name="T15" fmla="*/ 8 h 24"/>
                    <a:gd name="T16" fmla="*/ 48 w 56"/>
                    <a:gd name="T17" fmla="*/ 16 h 24"/>
                    <a:gd name="T18" fmla="*/ 48 w 56"/>
                    <a:gd name="T19" fmla="*/ 16 h 24"/>
                    <a:gd name="T20" fmla="*/ 40 w 56"/>
                    <a:gd name="T21" fmla="*/ 8 h 24"/>
                    <a:gd name="T22" fmla="*/ 40 w 56"/>
                    <a:gd name="T23" fmla="*/ 8 h 24"/>
                    <a:gd name="T24" fmla="*/ 40 w 56"/>
                    <a:gd name="T25" fmla="*/ 8 h 24"/>
                    <a:gd name="T26" fmla="*/ 24 w 56"/>
                    <a:gd name="T27" fmla="*/ 8 h 24"/>
                    <a:gd name="T28" fmla="*/ 24 w 56"/>
                    <a:gd name="T29" fmla="*/ 8 h 24"/>
                    <a:gd name="T30" fmla="*/ 24 w 56"/>
                    <a:gd name="T31" fmla="*/ 8 h 24"/>
                    <a:gd name="T32" fmla="*/ 8 w 56"/>
                    <a:gd name="T33" fmla="*/ 16 h 24"/>
                    <a:gd name="T34" fmla="*/ 16 w 56"/>
                    <a:gd name="T35" fmla="*/ 16 h 24"/>
                    <a:gd name="T36" fmla="*/ 16 w 56"/>
                    <a:gd name="T37" fmla="*/ 16 h 24"/>
                    <a:gd name="T38" fmla="*/ 8 w 56"/>
                    <a:gd name="T39" fmla="*/ 24 h 24"/>
                    <a:gd name="T40" fmla="*/ 0 w 56"/>
                    <a:gd name="T41" fmla="*/ 16 h 24"/>
                    <a:gd name="T42" fmla="*/ 0 w 56"/>
                    <a:gd name="T43" fmla="*/ 16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24 h 24"/>
                    <a:gd name="T54" fmla="*/ 0 w 56"/>
                    <a:gd name="T55" fmla="*/ 24 h 24"/>
                    <a:gd name="T56" fmla="*/ 0 w 56"/>
                    <a:gd name="T57" fmla="*/ 16 h 24"/>
                    <a:gd name="T58" fmla="*/ 8 w 56"/>
                    <a:gd name="T59" fmla="*/ 8 h 24"/>
                    <a:gd name="T60" fmla="*/ 8 w 56"/>
                    <a:gd name="T61" fmla="*/ 8 h 24"/>
                    <a:gd name="T62" fmla="*/ 8 w 56"/>
                    <a:gd name="T63" fmla="*/ 8 h 24"/>
                    <a:gd name="T64" fmla="*/ 24 w 56"/>
                    <a:gd name="T65" fmla="*/ 0 h 24"/>
                    <a:gd name="T66" fmla="*/ 24 w 56"/>
                    <a:gd name="T67" fmla="*/ 0 h 24"/>
                    <a:gd name="T68" fmla="*/ 24 w 56"/>
                    <a:gd name="T69" fmla="*/ 0 h 24"/>
                    <a:gd name="T70" fmla="*/ 40 w 56"/>
                    <a:gd name="T71" fmla="*/ 0 h 24"/>
                    <a:gd name="T72" fmla="*/ 40 w 56"/>
                    <a:gd name="T73" fmla="*/ 0 h 24"/>
                    <a:gd name="T74" fmla="*/ 48 w 56"/>
                    <a:gd name="T75" fmla="*/ 0 h 24"/>
                    <a:gd name="T76" fmla="*/ 56 w 56"/>
                    <a:gd name="T77" fmla="*/ 8 h 24"/>
                    <a:gd name="T78" fmla="*/ 56 w 56"/>
                    <a:gd name="T79" fmla="*/ 8 h 24"/>
                    <a:gd name="T80" fmla="*/ 56 w 56"/>
                    <a:gd name="T81" fmla="*/ 16 h 24"/>
                    <a:gd name="T82" fmla="*/ 48 w 56"/>
                    <a:gd name="T83" fmla="*/ 24 h 24"/>
                    <a:gd name="T84" fmla="*/ 48 w 56"/>
                    <a:gd name="T85" fmla="*/ 24 h 24"/>
                    <a:gd name="T86" fmla="*/ 40 w 56"/>
                    <a:gd name="T87" fmla="*/ 24 h 24"/>
                    <a:gd name="T88" fmla="*/ 32 w 56"/>
                    <a:gd name="T89" fmla="*/ 24 h 24"/>
                    <a:gd name="T90" fmla="*/ 32 w 56"/>
                    <a:gd name="T91" fmla="*/ 24 h 24"/>
                    <a:gd name="T92" fmla="*/ 32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52" name="Freeform 316"/>
                <p:cNvSpPr>
                  <a:spLocks/>
                </p:cNvSpPr>
                <p:nvPr/>
              </p:nvSpPr>
              <p:spPr bwMode="auto">
                <a:xfrm>
                  <a:off x="2574" y="290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53" name="Freeform 317"/>
                <p:cNvSpPr>
                  <a:spLocks/>
                </p:cNvSpPr>
                <p:nvPr/>
              </p:nvSpPr>
              <p:spPr bwMode="auto">
                <a:xfrm>
                  <a:off x="2526" y="2877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24 w 56"/>
                    <a:gd name="T3" fmla="*/ 16 h 24"/>
                    <a:gd name="T4" fmla="*/ 24 w 56"/>
                    <a:gd name="T5" fmla="*/ 16 h 24"/>
                    <a:gd name="T6" fmla="*/ 24 w 56"/>
                    <a:gd name="T7" fmla="*/ 16 h 24"/>
                    <a:gd name="T8" fmla="*/ 40 w 56"/>
                    <a:gd name="T9" fmla="*/ 16 h 24"/>
                    <a:gd name="T10" fmla="*/ 40 w 56"/>
                    <a:gd name="T11" fmla="*/ 16 h 24"/>
                    <a:gd name="T12" fmla="*/ 40 w 56"/>
                    <a:gd name="T13" fmla="*/ 16 h 24"/>
                    <a:gd name="T14" fmla="*/ 48 w 56"/>
                    <a:gd name="T15" fmla="*/ 8 h 24"/>
                    <a:gd name="T16" fmla="*/ 48 w 56"/>
                    <a:gd name="T17" fmla="*/ 16 h 24"/>
                    <a:gd name="T18" fmla="*/ 48 w 56"/>
                    <a:gd name="T19" fmla="*/ 16 h 24"/>
                    <a:gd name="T20" fmla="*/ 40 w 56"/>
                    <a:gd name="T21" fmla="*/ 8 h 24"/>
                    <a:gd name="T22" fmla="*/ 40 w 56"/>
                    <a:gd name="T23" fmla="*/ 8 h 24"/>
                    <a:gd name="T24" fmla="*/ 40 w 56"/>
                    <a:gd name="T25" fmla="*/ 8 h 24"/>
                    <a:gd name="T26" fmla="*/ 24 w 56"/>
                    <a:gd name="T27" fmla="*/ 8 h 24"/>
                    <a:gd name="T28" fmla="*/ 32 w 56"/>
                    <a:gd name="T29" fmla="*/ 8 h 24"/>
                    <a:gd name="T30" fmla="*/ 32 w 56"/>
                    <a:gd name="T31" fmla="*/ 8 h 24"/>
                    <a:gd name="T32" fmla="*/ 24 w 56"/>
                    <a:gd name="T33" fmla="*/ 16 h 24"/>
                    <a:gd name="T34" fmla="*/ 16 w 56"/>
                    <a:gd name="T35" fmla="*/ 16 h 24"/>
                    <a:gd name="T36" fmla="*/ 16 w 56"/>
                    <a:gd name="T37" fmla="*/ 16 h 24"/>
                    <a:gd name="T38" fmla="*/ 0 w 56"/>
                    <a:gd name="T39" fmla="*/ 24 h 24"/>
                    <a:gd name="T40" fmla="*/ 0 w 56"/>
                    <a:gd name="T41" fmla="*/ 16 h 24"/>
                    <a:gd name="T42" fmla="*/ 0 w 56"/>
                    <a:gd name="T43" fmla="*/ 16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24 h 24"/>
                    <a:gd name="T54" fmla="*/ 0 w 56"/>
                    <a:gd name="T55" fmla="*/ 24 h 24"/>
                    <a:gd name="T56" fmla="*/ 0 w 56"/>
                    <a:gd name="T57" fmla="*/ 16 h 24"/>
                    <a:gd name="T58" fmla="*/ 16 w 56"/>
                    <a:gd name="T59" fmla="*/ 8 h 24"/>
                    <a:gd name="T60" fmla="*/ 16 w 56"/>
                    <a:gd name="T61" fmla="*/ 8 h 24"/>
                    <a:gd name="T62" fmla="*/ 16 w 56"/>
                    <a:gd name="T63" fmla="*/ 8 h 24"/>
                    <a:gd name="T64" fmla="*/ 24 w 56"/>
                    <a:gd name="T65" fmla="*/ 0 h 24"/>
                    <a:gd name="T66" fmla="*/ 24 w 56"/>
                    <a:gd name="T67" fmla="*/ 0 h 24"/>
                    <a:gd name="T68" fmla="*/ 24 w 56"/>
                    <a:gd name="T69" fmla="*/ 0 h 24"/>
                    <a:gd name="T70" fmla="*/ 40 w 56"/>
                    <a:gd name="T71" fmla="*/ 0 h 24"/>
                    <a:gd name="T72" fmla="*/ 40 w 56"/>
                    <a:gd name="T73" fmla="*/ 0 h 24"/>
                    <a:gd name="T74" fmla="*/ 48 w 56"/>
                    <a:gd name="T75" fmla="*/ 0 h 24"/>
                    <a:gd name="T76" fmla="*/ 56 w 56"/>
                    <a:gd name="T77" fmla="*/ 8 h 24"/>
                    <a:gd name="T78" fmla="*/ 56 w 56"/>
                    <a:gd name="T79" fmla="*/ 8 h 24"/>
                    <a:gd name="T80" fmla="*/ 56 w 56"/>
                    <a:gd name="T81" fmla="*/ 16 h 24"/>
                    <a:gd name="T82" fmla="*/ 48 w 56"/>
                    <a:gd name="T83" fmla="*/ 24 h 24"/>
                    <a:gd name="T84" fmla="*/ 48 w 56"/>
                    <a:gd name="T85" fmla="*/ 24 h 24"/>
                    <a:gd name="T86" fmla="*/ 40 w 56"/>
                    <a:gd name="T87" fmla="*/ 24 h 24"/>
                    <a:gd name="T88" fmla="*/ 24 w 56"/>
                    <a:gd name="T89" fmla="*/ 24 h 24"/>
                    <a:gd name="T90" fmla="*/ 24 w 56"/>
                    <a:gd name="T91" fmla="*/ 24 h 24"/>
                    <a:gd name="T92" fmla="*/ 24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54" name="Freeform 318"/>
                <p:cNvSpPr>
                  <a:spLocks/>
                </p:cNvSpPr>
                <p:nvPr/>
              </p:nvSpPr>
              <p:spPr bwMode="auto">
                <a:xfrm>
                  <a:off x="2542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55" name="Freeform 319"/>
                <p:cNvSpPr>
                  <a:spLocks/>
                </p:cNvSpPr>
                <p:nvPr/>
              </p:nvSpPr>
              <p:spPr bwMode="auto">
                <a:xfrm>
                  <a:off x="2502" y="2877"/>
                  <a:ext cx="48" cy="24"/>
                </a:xfrm>
                <a:custGeom>
                  <a:avLst/>
                  <a:gdLst>
                    <a:gd name="T0" fmla="*/ 16 w 48"/>
                    <a:gd name="T1" fmla="*/ 8 h 24"/>
                    <a:gd name="T2" fmla="*/ 8 w 48"/>
                    <a:gd name="T3" fmla="*/ 16 h 24"/>
                    <a:gd name="T4" fmla="*/ 8 w 48"/>
                    <a:gd name="T5" fmla="*/ 8 h 24"/>
                    <a:gd name="T6" fmla="*/ 8 w 48"/>
                    <a:gd name="T7" fmla="*/ 8 h 24"/>
                    <a:gd name="T8" fmla="*/ 16 w 48"/>
                    <a:gd name="T9" fmla="*/ 16 h 24"/>
                    <a:gd name="T10" fmla="*/ 8 w 48"/>
                    <a:gd name="T11" fmla="*/ 16 h 24"/>
                    <a:gd name="T12" fmla="*/ 8 w 48"/>
                    <a:gd name="T13" fmla="*/ 16 h 24"/>
                    <a:gd name="T14" fmla="*/ 24 w 48"/>
                    <a:gd name="T15" fmla="*/ 16 h 24"/>
                    <a:gd name="T16" fmla="*/ 24 w 48"/>
                    <a:gd name="T17" fmla="*/ 16 h 24"/>
                    <a:gd name="T18" fmla="*/ 24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48 w 48"/>
                    <a:gd name="T27" fmla="*/ 0 h 24"/>
                    <a:gd name="T28" fmla="*/ 48 w 48"/>
                    <a:gd name="T29" fmla="*/ 8 h 24"/>
                    <a:gd name="T30" fmla="*/ 48 w 48"/>
                    <a:gd name="T31" fmla="*/ 8 h 24"/>
                    <a:gd name="T32" fmla="*/ 40 w 48"/>
                    <a:gd name="T33" fmla="*/ 8 h 24"/>
                    <a:gd name="T34" fmla="*/ 40 w 48"/>
                    <a:gd name="T35" fmla="*/ 8 h 24"/>
                    <a:gd name="T36" fmla="*/ 40 w 48"/>
                    <a:gd name="T37" fmla="*/ 8 h 24"/>
                    <a:gd name="T38" fmla="*/ 24 w 48"/>
                    <a:gd name="T39" fmla="*/ 8 h 24"/>
                    <a:gd name="T40" fmla="*/ 24 w 48"/>
                    <a:gd name="T41" fmla="*/ 8 h 24"/>
                    <a:gd name="T42" fmla="*/ 24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0 h 24"/>
                    <a:gd name="T50" fmla="*/ 8 w 48"/>
                    <a:gd name="T51" fmla="*/ 0 h 24"/>
                    <a:gd name="T52" fmla="*/ 24 w 48"/>
                    <a:gd name="T53" fmla="*/ 0 h 24"/>
                    <a:gd name="T54" fmla="*/ 24 w 48"/>
                    <a:gd name="T55" fmla="*/ 0 h 24"/>
                    <a:gd name="T56" fmla="*/ 24 w 48"/>
                    <a:gd name="T57" fmla="*/ 0 h 24"/>
                    <a:gd name="T58" fmla="*/ 40 w 48"/>
                    <a:gd name="T59" fmla="*/ 0 h 24"/>
                    <a:gd name="T60" fmla="*/ 40 w 48"/>
                    <a:gd name="T61" fmla="*/ 0 h 24"/>
                    <a:gd name="T62" fmla="*/ 40 w 48"/>
                    <a:gd name="T63" fmla="*/ 0 h 24"/>
                    <a:gd name="T64" fmla="*/ 48 w 48"/>
                    <a:gd name="T65" fmla="*/ 0 h 24"/>
                    <a:gd name="T66" fmla="*/ 48 w 48"/>
                    <a:gd name="T67" fmla="*/ 0 h 24"/>
                    <a:gd name="T68" fmla="*/ 48 w 48"/>
                    <a:gd name="T69" fmla="*/ 8 h 24"/>
                    <a:gd name="T70" fmla="*/ 32 w 48"/>
                    <a:gd name="T71" fmla="*/ 16 h 24"/>
                    <a:gd name="T72" fmla="*/ 32 w 48"/>
                    <a:gd name="T73" fmla="*/ 16 h 24"/>
                    <a:gd name="T74" fmla="*/ 40 w 48"/>
                    <a:gd name="T75" fmla="*/ 16 h 24"/>
                    <a:gd name="T76" fmla="*/ 32 w 48"/>
                    <a:gd name="T77" fmla="*/ 24 h 24"/>
                    <a:gd name="T78" fmla="*/ 32 w 48"/>
                    <a:gd name="T79" fmla="*/ 24 h 24"/>
                    <a:gd name="T80" fmla="*/ 24 w 48"/>
                    <a:gd name="T81" fmla="*/ 24 h 24"/>
                    <a:gd name="T82" fmla="*/ 8 w 48"/>
                    <a:gd name="T83" fmla="*/ 24 h 24"/>
                    <a:gd name="T84" fmla="*/ 8 w 48"/>
                    <a:gd name="T85" fmla="*/ 24 h 24"/>
                    <a:gd name="T86" fmla="*/ 8 w 48"/>
                    <a:gd name="T87" fmla="*/ 24 h 24"/>
                    <a:gd name="T88" fmla="*/ 0 w 48"/>
                    <a:gd name="T89" fmla="*/ 16 h 24"/>
                    <a:gd name="T90" fmla="*/ 0 w 48"/>
                    <a:gd name="T91" fmla="*/ 16 h 24"/>
                    <a:gd name="T92" fmla="*/ 0 w 48"/>
                    <a:gd name="T93" fmla="*/ 8 h 24"/>
                    <a:gd name="T94" fmla="*/ 8 w 48"/>
                    <a:gd name="T95" fmla="*/ 0 h 24"/>
                    <a:gd name="T96" fmla="*/ 16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8"/>
                      </a:move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56" name="Freeform 320"/>
                <p:cNvSpPr>
                  <a:spLocks/>
                </p:cNvSpPr>
                <p:nvPr/>
              </p:nvSpPr>
              <p:spPr bwMode="auto">
                <a:xfrm>
                  <a:off x="2510" y="2877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8 w 8"/>
                    <a:gd name="T5" fmla="*/ 8 h 8"/>
                    <a:gd name="T6" fmla="*/ 0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57" name="Freeform 321"/>
                <p:cNvSpPr>
                  <a:spLocks/>
                </p:cNvSpPr>
                <p:nvPr/>
              </p:nvSpPr>
              <p:spPr bwMode="auto">
                <a:xfrm>
                  <a:off x="2670" y="2741"/>
                  <a:ext cx="16" cy="16"/>
                </a:xfrm>
                <a:custGeom>
                  <a:avLst/>
                  <a:gdLst>
                    <a:gd name="T0" fmla="*/ 16 w 16"/>
                    <a:gd name="T1" fmla="*/ 0 h 16"/>
                    <a:gd name="T2" fmla="*/ 16 w 16"/>
                    <a:gd name="T3" fmla="*/ 0 h 16"/>
                    <a:gd name="T4" fmla="*/ 8 w 16"/>
                    <a:gd name="T5" fmla="*/ 8 h 16"/>
                    <a:gd name="T6" fmla="*/ 0 w 16"/>
                    <a:gd name="T7" fmla="*/ 8 h 16"/>
                    <a:gd name="T8" fmla="*/ 0 w 16"/>
                    <a:gd name="T9" fmla="*/ 8 h 16"/>
                    <a:gd name="T10" fmla="*/ 0 w 16"/>
                    <a:gd name="T11" fmla="*/ 8 h 16"/>
                    <a:gd name="T12" fmla="*/ 0 w 16"/>
                    <a:gd name="T13" fmla="*/ 8 h 16"/>
                    <a:gd name="T14" fmla="*/ 0 w 16"/>
                    <a:gd name="T15" fmla="*/ 8 h 16"/>
                    <a:gd name="T16" fmla="*/ 0 w 16"/>
                    <a:gd name="T17" fmla="*/ 8 h 16"/>
                    <a:gd name="T18" fmla="*/ 0 w 16"/>
                    <a:gd name="T19" fmla="*/ 8 h 16"/>
                    <a:gd name="T20" fmla="*/ 8 w 16"/>
                    <a:gd name="T21" fmla="*/ 0 h 16"/>
                    <a:gd name="T22" fmla="*/ 8 w 16"/>
                    <a:gd name="T23" fmla="*/ 8 h 16"/>
                    <a:gd name="T24" fmla="*/ 8 w 16"/>
                    <a:gd name="T25" fmla="*/ 8 h 16"/>
                    <a:gd name="T26" fmla="*/ 8 w 16"/>
                    <a:gd name="T27" fmla="*/ 8 h 16"/>
                    <a:gd name="T28" fmla="*/ 8 w 16"/>
                    <a:gd name="T29" fmla="*/ 8 h 16"/>
                    <a:gd name="T30" fmla="*/ 8 w 16"/>
                    <a:gd name="T31" fmla="*/ 8 h 16"/>
                    <a:gd name="T32" fmla="*/ 8 w 16"/>
                    <a:gd name="T33" fmla="*/ 8 h 16"/>
                    <a:gd name="T34" fmla="*/ 8 w 16"/>
                    <a:gd name="T35" fmla="*/ 8 h 16"/>
                    <a:gd name="T36" fmla="*/ 8 w 16"/>
                    <a:gd name="T37" fmla="*/ 8 h 16"/>
                    <a:gd name="T38" fmla="*/ 8 w 16"/>
                    <a:gd name="T39" fmla="*/ 8 h 16"/>
                    <a:gd name="T40" fmla="*/ 8 w 16"/>
                    <a:gd name="T41" fmla="*/ 8 h 16"/>
                    <a:gd name="T42" fmla="*/ 8 w 16"/>
                    <a:gd name="T43" fmla="*/ 8 h 16"/>
                    <a:gd name="T44" fmla="*/ 0 w 16"/>
                    <a:gd name="T45" fmla="*/ 8 h 16"/>
                    <a:gd name="T46" fmla="*/ 8 w 16"/>
                    <a:gd name="T47" fmla="*/ 8 h 16"/>
                    <a:gd name="T48" fmla="*/ 8 w 16"/>
                    <a:gd name="T49" fmla="*/ 8 h 16"/>
                    <a:gd name="T50" fmla="*/ 8 w 16"/>
                    <a:gd name="T51" fmla="*/ 8 h 16"/>
                    <a:gd name="T52" fmla="*/ 8 w 16"/>
                    <a:gd name="T53" fmla="*/ 8 h 16"/>
                    <a:gd name="T54" fmla="*/ 8 w 16"/>
                    <a:gd name="T55" fmla="*/ 16 h 16"/>
                    <a:gd name="T56" fmla="*/ 8 w 16"/>
                    <a:gd name="T57" fmla="*/ 16 h 16"/>
                    <a:gd name="T58" fmla="*/ 8 w 16"/>
                    <a:gd name="T59" fmla="*/ 16 h 16"/>
                    <a:gd name="T60" fmla="*/ 8 w 16"/>
                    <a:gd name="T61" fmla="*/ 16 h 16"/>
                    <a:gd name="T62" fmla="*/ 0 w 16"/>
                    <a:gd name="T63" fmla="*/ 16 h 16"/>
                    <a:gd name="T64" fmla="*/ 0 w 16"/>
                    <a:gd name="T65" fmla="*/ 8 h 16"/>
                    <a:gd name="T66" fmla="*/ 0 w 16"/>
                    <a:gd name="T67" fmla="*/ 8 h 16"/>
                    <a:gd name="T68" fmla="*/ 0 w 16"/>
                    <a:gd name="T69" fmla="*/ 8 h 16"/>
                    <a:gd name="T70" fmla="*/ 0 w 16"/>
                    <a:gd name="T71" fmla="*/ 8 h 16"/>
                    <a:gd name="T72" fmla="*/ 0 w 16"/>
                    <a:gd name="T73" fmla="*/ 8 h 16"/>
                    <a:gd name="T74" fmla="*/ 0 w 16"/>
                    <a:gd name="T75" fmla="*/ 8 h 16"/>
                    <a:gd name="T76" fmla="*/ 0 w 16"/>
                    <a:gd name="T77" fmla="*/ 8 h 16"/>
                    <a:gd name="T78" fmla="*/ 0 w 16"/>
                    <a:gd name="T79" fmla="*/ 8 h 16"/>
                    <a:gd name="T80" fmla="*/ 0 w 16"/>
                    <a:gd name="T81" fmla="*/ 8 h 16"/>
                    <a:gd name="T82" fmla="*/ 0 w 16"/>
                    <a:gd name="T83" fmla="*/ 8 h 16"/>
                    <a:gd name="T84" fmla="*/ 0 w 16"/>
                    <a:gd name="T85" fmla="*/ 8 h 16"/>
                    <a:gd name="T86" fmla="*/ 0 w 16"/>
                    <a:gd name="T87" fmla="*/ 0 h 16"/>
                    <a:gd name="T88" fmla="*/ 0 w 16"/>
                    <a:gd name="T89" fmla="*/ 0 h 16"/>
                    <a:gd name="T90" fmla="*/ 0 w 16"/>
                    <a:gd name="T91" fmla="*/ 0 h 16"/>
                    <a:gd name="T92" fmla="*/ 0 w 16"/>
                    <a:gd name="T93" fmla="*/ 0 h 16"/>
                    <a:gd name="T94" fmla="*/ 0 w 16"/>
                    <a:gd name="T95" fmla="*/ 0 h 16"/>
                    <a:gd name="T96" fmla="*/ 0 w 16"/>
                    <a:gd name="T97" fmla="*/ 0 h 16"/>
                    <a:gd name="T98" fmla="*/ 0 w 16"/>
                    <a:gd name="T99" fmla="*/ 0 h 16"/>
                    <a:gd name="T100" fmla="*/ 8 w 16"/>
                    <a:gd name="T101" fmla="*/ 0 h 16"/>
                    <a:gd name="T102" fmla="*/ 8 w 16"/>
                    <a:gd name="T103" fmla="*/ 0 h 16"/>
                    <a:gd name="T104" fmla="*/ 8 w 16"/>
                    <a:gd name="T105" fmla="*/ 0 h 16"/>
                    <a:gd name="T106" fmla="*/ 8 w 16"/>
                    <a:gd name="T10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" h="16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58" name="Freeform 322"/>
                <p:cNvSpPr>
                  <a:spLocks/>
                </p:cNvSpPr>
                <p:nvPr/>
              </p:nvSpPr>
              <p:spPr bwMode="auto">
                <a:xfrm>
                  <a:off x="2678" y="274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59" name="Rectangle 323"/>
                <p:cNvSpPr>
                  <a:spLocks noChangeArrowheads="1"/>
                </p:cNvSpPr>
                <p:nvPr/>
              </p:nvSpPr>
              <p:spPr bwMode="auto">
                <a:xfrm>
                  <a:off x="2678" y="2749"/>
                  <a:ext cx="0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60" name="Freeform 324"/>
                <p:cNvSpPr>
                  <a:spLocks/>
                </p:cNvSpPr>
                <p:nvPr/>
              </p:nvSpPr>
              <p:spPr bwMode="auto">
                <a:xfrm>
                  <a:off x="2678" y="2749"/>
                  <a:ext cx="8" cy="1"/>
                </a:xfrm>
                <a:custGeom>
                  <a:avLst/>
                  <a:gdLst>
                    <a:gd name="T0" fmla="*/ 8 w 8"/>
                    <a:gd name="T1" fmla="*/ 0 w 8"/>
                    <a:gd name="T2" fmla="*/ 0 w 8"/>
                    <a:gd name="T3" fmla="*/ 0 w 8"/>
                    <a:gd name="T4" fmla="*/ 8 w 8"/>
                    <a:gd name="T5" fmla="*/ 8 w 8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8">
                      <a:moveTo>
                        <a:pt x="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61" name="Rectangle 325"/>
                <p:cNvSpPr>
                  <a:spLocks noChangeArrowheads="1"/>
                </p:cNvSpPr>
                <p:nvPr/>
              </p:nvSpPr>
              <p:spPr bwMode="auto">
                <a:xfrm>
                  <a:off x="2678" y="2749"/>
                  <a:ext cx="8" cy="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62" name="Freeform 326"/>
                <p:cNvSpPr>
                  <a:spLocks/>
                </p:cNvSpPr>
                <p:nvPr/>
              </p:nvSpPr>
              <p:spPr bwMode="auto">
                <a:xfrm>
                  <a:off x="2670" y="274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8 w 8"/>
                    <a:gd name="T5" fmla="*/ 0 h 8"/>
                    <a:gd name="T6" fmla="*/ 8 w 8"/>
                    <a:gd name="T7" fmla="*/ 0 h 8"/>
                    <a:gd name="T8" fmla="*/ 8 w 8"/>
                    <a:gd name="T9" fmla="*/ 0 h 8"/>
                    <a:gd name="T10" fmla="*/ 0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0 h 8"/>
                    <a:gd name="T18" fmla="*/ 8 w 8"/>
                    <a:gd name="T19" fmla="*/ 0 h 8"/>
                    <a:gd name="T20" fmla="*/ 8 w 8"/>
                    <a:gd name="T21" fmla="*/ 0 h 8"/>
                    <a:gd name="T22" fmla="*/ 8 w 8"/>
                    <a:gd name="T23" fmla="*/ 0 h 8"/>
                    <a:gd name="T24" fmla="*/ 8 w 8"/>
                    <a:gd name="T25" fmla="*/ 0 h 8"/>
                    <a:gd name="T26" fmla="*/ 8 w 8"/>
                    <a:gd name="T27" fmla="*/ 0 h 8"/>
                    <a:gd name="T28" fmla="*/ 8 w 8"/>
                    <a:gd name="T29" fmla="*/ 0 h 8"/>
                    <a:gd name="T30" fmla="*/ 8 w 8"/>
                    <a:gd name="T31" fmla="*/ 0 h 8"/>
                    <a:gd name="T32" fmla="*/ 8 w 8"/>
                    <a:gd name="T33" fmla="*/ 0 h 8"/>
                    <a:gd name="T34" fmla="*/ 8 w 8"/>
                    <a:gd name="T35" fmla="*/ 0 h 8"/>
                    <a:gd name="T36" fmla="*/ 8 w 8"/>
                    <a:gd name="T37" fmla="*/ 0 h 8"/>
                    <a:gd name="T38" fmla="*/ 8 w 8"/>
                    <a:gd name="T39" fmla="*/ 0 h 8"/>
                    <a:gd name="T40" fmla="*/ 8 w 8"/>
                    <a:gd name="T41" fmla="*/ 8 h 8"/>
                    <a:gd name="T42" fmla="*/ 8 w 8"/>
                    <a:gd name="T43" fmla="*/ 8 h 8"/>
                    <a:gd name="T44" fmla="*/ 0 w 8"/>
                    <a:gd name="T45" fmla="*/ 8 h 8"/>
                    <a:gd name="T46" fmla="*/ 0 w 8"/>
                    <a:gd name="T47" fmla="*/ 8 h 8"/>
                    <a:gd name="T48" fmla="*/ 0 w 8"/>
                    <a:gd name="T49" fmla="*/ 0 h 8"/>
                    <a:gd name="T50" fmla="*/ 0 w 8"/>
                    <a:gd name="T51" fmla="*/ 0 h 8"/>
                    <a:gd name="T52" fmla="*/ 8 w 8"/>
                    <a:gd name="T53" fmla="*/ 0 h 8"/>
                    <a:gd name="T54" fmla="*/ 8 w 8"/>
                    <a:gd name="T55" fmla="*/ 0 h 8"/>
                    <a:gd name="T56" fmla="*/ 8 w 8"/>
                    <a:gd name="T57" fmla="*/ 8 h 8"/>
                    <a:gd name="T58" fmla="*/ 8 w 8"/>
                    <a:gd name="T59" fmla="*/ 8 h 8"/>
                    <a:gd name="T60" fmla="*/ 8 w 8"/>
                    <a:gd name="T61" fmla="*/ 8 h 8"/>
                    <a:gd name="T62" fmla="*/ 8 w 8"/>
                    <a:gd name="T63" fmla="*/ 8 h 8"/>
                    <a:gd name="T64" fmla="*/ 8 w 8"/>
                    <a:gd name="T65" fmla="*/ 8 h 8"/>
                    <a:gd name="T66" fmla="*/ 8 w 8"/>
                    <a:gd name="T67" fmla="*/ 8 h 8"/>
                    <a:gd name="T68" fmla="*/ 8 w 8"/>
                    <a:gd name="T69" fmla="*/ 8 h 8"/>
                    <a:gd name="T70" fmla="*/ 8 w 8"/>
                    <a:gd name="T71" fmla="*/ 8 h 8"/>
                    <a:gd name="T72" fmla="*/ 8 w 8"/>
                    <a:gd name="T73" fmla="*/ 8 h 8"/>
                    <a:gd name="T74" fmla="*/ 8 w 8"/>
                    <a:gd name="T75" fmla="*/ 8 h 8"/>
                    <a:gd name="T76" fmla="*/ 8 w 8"/>
                    <a:gd name="T77" fmla="*/ 8 h 8"/>
                    <a:gd name="T78" fmla="*/ 8 w 8"/>
                    <a:gd name="T79" fmla="*/ 8 h 8"/>
                    <a:gd name="T80" fmla="*/ 8 w 8"/>
                    <a:gd name="T81" fmla="*/ 8 h 8"/>
                    <a:gd name="T82" fmla="*/ 0 w 8"/>
                    <a:gd name="T83" fmla="*/ 8 h 8"/>
                    <a:gd name="T84" fmla="*/ 0 w 8"/>
                    <a:gd name="T85" fmla="*/ 8 h 8"/>
                    <a:gd name="T86" fmla="*/ 0 w 8"/>
                    <a:gd name="T87" fmla="*/ 0 h 8"/>
                    <a:gd name="T88" fmla="*/ 0 w 8"/>
                    <a:gd name="T89" fmla="*/ 0 h 8"/>
                    <a:gd name="T90" fmla="*/ 0 w 8"/>
                    <a:gd name="T91" fmla="*/ 0 h 8"/>
                    <a:gd name="T92" fmla="*/ 0 w 8"/>
                    <a:gd name="T93" fmla="*/ 0 h 8"/>
                    <a:gd name="T94" fmla="*/ 0 w 8"/>
                    <a:gd name="T95" fmla="*/ 0 h 8"/>
                    <a:gd name="T96" fmla="*/ 8 w 8"/>
                    <a:gd name="T9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63" name="Freeform 327"/>
                <p:cNvSpPr>
                  <a:spLocks/>
                </p:cNvSpPr>
                <p:nvPr/>
              </p:nvSpPr>
              <p:spPr bwMode="auto">
                <a:xfrm>
                  <a:off x="2670" y="2741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64" name="Rectangle 328"/>
                <p:cNvSpPr>
                  <a:spLocks noChangeArrowheads="1"/>
                </p:cNvSpPr>
                <p:nvPr/>
              </p:nvSpPr>
              <p:spPr bwMode="auto">
                <a:xfrm>
                  <a:off x="2782" y="3069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65" name="Freeform 329"/>
                <p:cNvSpPr>
                  <a:spLocks/>
                </p:cNvSpPr>
                <p:nvPr/>
              </p:nvSpPr>
              <p:spPr bwMode="auto">
                <a:xfrm>
                  <a:off x="2374" y="2965"/>
                  <a:ext cx="416" cy="120"/>
                </a:xfrm>
                <a:custGeom>
                  <a:avLst/>
                  <a:gdLst>
                    <a:gd name="T0" fmla="*/ 416 w 416"/>
                    <a:gd name="T1" fmla="*/ 104 h 120"/>
                    <a:gd name="T2" fmla="*/ 416 w 416"/>
                    <a:gd name="T3" fmla="*/ 112 h 120"/>
                    <a:gd name="T4" fmla="*/ 416 w 416"/>
                    <a:gd name="T5" fmla="*/ 120 h 120"/>
                    <a:gd name="T6" fmla="*/ 408 w 416"/>
                    <a:gd name="T7" fmla="*/ 120 h 120"/>
                    <a:gd name="T8" fmla="*/ 0 w 416"/>
                    <a:gd name="T9" fmla="*/ 8 h 120"/>
                    <a:gd name="T10" fmla="*/ 0 w 416"/>
                    <a:gd name="T11" fmla="*/ 8 h 120"/>
                    <a:gd name="T12" fmla="*/ 0 w 416"/>
                    <a:gd name="T13" fmla="*/ 0 h 120"/>
                    <a:gd name="T14" fmla="*/ 0 w 416"/>
                    <a:gd name="T15" fmla="*/ 0 h 120"/>
                    <a:gd name="T16" fmla="*/ 408 w 416"/>
                    <a:gd name="T17" fmla="*/ 112 h 120"/>
                    <a:gd name="T18" fmla="*/ 408 w 416"/>
                    <a:gd name="T19" fmla="*/ 120 h 120"/>
                    <a:gd name="T20" fmla="*/ 408 w 416"/>
                    <a:gd name="T21" fmla="*/ 112 h 120"/>
                    <a:gd name="T22" fmla="*/ 408 w 416"/>
                    <a:gd name="T23" fmla="*/ 104 h 120"/>
                    <a:gd name="T24" fmla="*/ 416 w 416"/>
                    <a:gd name="T25" fmla="*/ 104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6" h="120">
                      <a:moveTo>
                        <a:pt x="416" y="104"/>
                      </a:moveTo>
                      <a:lnTo>
                        <a:pt x="416" y="112"/>
                      </a:lnTo>
                      <a:lnTo>
                        <a:pt x="416" y="120"/>
                      </a:lnTo>
                      <a:lnTo>
                        <a:pt x="408" y="12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08" y="112"/>
                      </a:lnTo>
                      <a:lnTo>
                        <a:pt x="408" y="120"/>
                      </a:lnTo>
                      <a:lnTo>
                        <a:pt x="408" y="112"/>
                      </a:lnTo>
                      <a:lnTo>
                        <a:pt x="408" y="104"/>
                      </a:lnTo>
                      <a:lnTo>
                        <a:pt x="416" y="10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66" name="Rectangle 330"/>
                <p:cNvSpPr>
                  <a:spLocks noChangeArrowheads="1"/>
                </p:cNvSpPr>
                <p:nvPr/>
              </p:nvSpPr>
              <p:spPr bwMode="auto">
                <a:xfrm>
                  <a:off x="2374" y="2957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67" name="Freeform 331"/>
                <p:cNvSpPr>
                  <a:spLocks/>
                </p:cNvSpPr>
                <p:nvPr/>
              </p:nvSpPr>
              <p:spPr bwMode="auto">
                <a:xfrm>
                  <a:off x="2374" y="2957"/>
                  <a:ext cx="416" cy="120"/>
                </a:xfrm>
                <a:custGeom>
                  <a:avLst/>
                  <a:gdLst>
                    <a:gd name="T0" fmla="*/ 0 w 416"/>
                    <a:gd name="T1" fmla="*/ 0 h 120"/>
                    <a:gd name="T2" fmla="*/ 8 w 416"/>
                    <a:gd name="T3" fmla="*/ 0 h 120"/>
                    <a:gd name="T4" fmla="*/ 8 w 416"/>
                    <a:gd name="T5" fmla="*/ 0 h 120"/>
                    <a:gd name="T6" fmla="*/ 8 w 416"/>
                    <a:gd name="T7" fmla="*/ 0 h 120"/>
                    <a:gd name="T8" fmla="*/ 416 w 416"/>
                    <a:gd name="T9" fmla="*/ 112 h 120"/>
                    <a:gd name="T10" fmla="*/ 416 w 416"/>
                    <a:gd name="T11" fmla="*/ 120 h 120"/>
                    <a:gd name="T12" fmla="*/ 416 w 416"/>
                    <a:gd name="T13" fmla="*/ 112 h 120"/>
                    <a:gd name="T14" fmla="*/ 416 w 416"/>
                    <a:gd name="T15" fmla="*/ 120 h 120"/>
                    <a:gd name="T16" fmla="*/ 8 w 416"/>
                    <a:gd name="T17" fmla="*/ 8 h 120"/>
                    <a:gd name="T18" fmla="*/ 8 w 416"/>
                    <a:gd name="T19" fmla="*/ 0 h 120"/>
                    <a:gd name="T20" fmla="*/ 8 w 416"/>
                    <a:gd name="T21" fmla="*/ 8 h 120"/>
                    <a:gd name="T22" fmla="*/ 0 w 416"/>
                    <a:gd name="T23" fmla="*/ 8 h 120"/>
                    <a:gd name="T24" fmla="*/ 0 w 416"/>
                    <a:gd name="T25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6" h="120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16" y="112"/>
                      </a:lnTo>
                      <a:lnTo>
                        <a:pt x="416" y="120"/>
                      </a:lnTo>
                      <a:lnTo>
                        <a:pt x="416" y="112"/>
                      </a:lnTo>
                      <a:lnTo>
                        <a:pt x="416" y="120"/>
                      </a:lnTo>
                      <a:lnTo>
                        <a:pt x="8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68" name="Freeform 332"/>
                <p:cNvSpPr>
                  <a:spLocks/>
                </p:cNvSpPr>
                <p:nvPr/>
              </p:nvSpPr>
              <p:spPr bwMode="auto">
                <a:xfrm>
                  <a:off x="2374" y="2965"/>
                  <a:ext cx="416" cy="136"/>
                </a:xfrm>
                <a:custGeom>
                  <a:avLst/>
                  <a:gdLst>
                    <a:gd name="T0" fmla="*/ 416 w 416"/>
                    <a:gd name="T1" fmla="*/ 112 h 136"/>
                    <a:gd name="T2" fmla="*/ 416 w 416"/>
                    <a:gd name="T3" fmla="*/ 128 h 136"/>
                    <a:gd name="T4" fmla="*/ 416 w 416"/>
                    <a:gd name="T5" fmla="*/ 136 h 136"/>
                    <a:gd name="T6" fmla="*/ 408 w 416"/>
                    <a:gd name="T7" fmla="*/ 136 h 136"/>
                    <a:gd name="T8" fmla="*/ 0 w 416"/>
                    <a:gd name="T9" fmla="*/ 24 h 136"/>
                    <a:gd name="T10" fmla="*/ 0 w 416"/>
                    <a:gd name="T11" fmla="*/ 24 h 136"/>
                    <a:gd name="T12" fmla="*/ 0 w 416"/>
                    <a:gd name="T13" fmla="*/ 16 h 136"/>
                    <a:gd name="T14" fmla="*/ 0 w 416"/>
                    <a:gd name="T15" fmla="*/ 0 h 136"/>
                    <a:gd name="T16" fmla="*/ 0 w 416"/>
                    <a:gd name="T17" fmla="*/ 0 h 136"/>
                    <a:gd name="T18" fmla="*/ 0 w 416"/>
                    <a:gd name="T19" fmla="*/ 0 h 136"/>
                    <a:gd name="T20" fmla="*/ 8 w 416"/>
                    <a:gd name="T21" fmla="*/ 0 h 136"/>
                    <a:gd name="T22" fmla="*/ 8 w 416"/>
                    <a:gd name="T23" fmla="*/ 16 h 136"/>
                    <a:gd name="T24" fmla="*/ 0 w 416"/>
                    <a:gd name="T25" fmla="*/ 16 h 136"/>
                    <a:gd name="T26" fmla="*/ 0 w 416"/>
                    <a:gd name="T27" fmla="*/ 16 h 136"/>
                    <a:gd name="T28" fmla="*/ 408 w 416"/>
                    <a:gd name="T29" fmla="*/ 128 h 136"/>
                    <a:gd name="T30" fmla="*/ 408 w 416"/>
                    <a:gd name="T31" fmla="*/ 136 h 136"/>
                    <a:gd name="T32" fmla="*/ 408 w 416"/>
                    <a:gd name="T33" fmla="*/ 128 h 136"/>
                    <a:gd name="T34" fmla="*/ 408 w 416"/>
                    <a:gd name="T35" fmla="*/ 112 h 136"/>
                    <a:gd name="T36" fmla="*/ 416 w 416"/>
                    <a:gd name="T3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16" h="136">
                      <a:moveTo>
                        <a:pt x="416" y="112"/>
                      </a:moveTo>
                      <a:lnTo>
                        <a:pt x="416" y="128"/>
                      </a:lnTo>
                      <a:lnTo>
                        <a:pt x="416" y="136"/>
                      </a:lnTo>
                      <a:lnTo>
                        <a:pt x="408" y="136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408" y="128"/>
                      </a:lnTo>
                      <a:lnTo>
                        <a:pt x="408" y="136"/>
                      </a:lnTo>
                      <a:lnTo>
                        <a:pt x="408" y="128"/>
                      </a:lnTo>
                      <a:lnTo>
                        <a:pt x="408" y="112"/>
                      </a:lnTo>
                      <a:lnTo>
                        <a:pt x="416" y="11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69" name="Freeform 333"/>
                <p:cNvSpPr>
                  <a:spLocks/>
                </p:cNvSpPr>
                <p:nvPr/>
              </p:nvSpPr>
              <p:spPr bwMode="auto">
                <a:xfrm>
                  <a:off x="2374" y="2965"/>
                  <a:ext cx="416" cy="120"/>
                </a:xfrm>
                <a:custGeom>
                  <a:avLst/>
                  <a:gdLst>
                    <a:gd name="T0" fmla="*/ 0 w 416"/>
                    <a:gd name="T1" fmla="*/ 0 h 120"/>
                    <a:gd name="T2" fmla="*/ 408 w 416"/>
                    <a:gd name="T3" fmla="*/ 112 h 120"/>
                    <a:gd name="T4" fmla="*/ 416 w 416"/>
                    <a:gd name="T5" fmla="*/ 112 h 120"/>
                    <a:gd name="T6" fmla="*/ 416 w 416"/>
                    <a:gd name="T7" fmla="*/ 112 h 120"/>
                    <a:gd name="T8" fmla="*/ 408 w 416"/>
                    <a:gd name="T9" fmla="*/ 120 h 120"/>
                    <a:gd name="T10" fmla="*/ 0 w 416"/>
                    <a:gd name="T11" fmla="*/ 8 h 120"/>
                    <a:gd name="T12" fmla="*/ 0 w 416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6" h="120">
                      <a:moveTo>
                        <a:pt x="0" y="0"/>
                      </a:moveTo>
                      <a:lnTo>
                        <a:pt x="408" y="112"/>
                      </a:lnTo>
                      <a:lnTo>
                        <a:pt x="416" y="112"/>
                      </a:lnTo>
                      <a:lnTo>
                        <a:pt x="416" y="112"/>
                      </a:lnTo>
                      <a:lnTo>
                        <a:pt x="408" y="120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70" name="Rectangle 334"/>
                <p:cNvSpPr>
                  <a:spLocks noChangeArrowheads="1"/>
                </p:cNvSpPr>
                <p:nvPr/>
              </p:nvSpPr>
              <p:spPr bwMode="auto">
                <a:xfrm>
                  <a:off x="2374" y="2989"/>
                  <a:ext cx="0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71" name="Freeform 335"/>
                <p:cNvSpPr>
                  <a:spLocks/>
                </p:cNvSpPr>
                <p:nvPr/>
              </p:nvSpPr>
              <p:spPr bwMode="auto">
                <a:xfrm>
                  <a:off x="2374" y="2989"/>
                  <a:ext cx="416" cy="120"/>
                </a:xfrm>
                <a:custGeom>
                  <a:avLst/>
                  <a:gdLst>
                    <a:gd name="T0" fmla="*/ 0 w 416"/>
                    <a:gd name="T1" fmla="*/ 0 h 120"/>
                    <a:gd name="T2" fmla="*/ 0 w 416"/>
                    <a:gd name="T3" fmla="*/ 8 h 120"/>
                    <a:gd name="T4" fmla="*/ 408 w 416"/>
                    <a:gd name="T5" fmla="*/ 120 h 120"/>
                    <a:gd name="T6" fmla="*/ 416 w 416"/>
                    <a:gd name="T7" fmla="*/ 120 h 120"/>
                    <a:gd name="T8" fmla="*/ 416 w 416"/>
                    <a:gd name="T9" fmla="*/ 120 h 120"/>
                    <a:gd name="T10" fmla="*/ 408 w 416"/>
                    <a:gd name="T11" fmla="*/ 112 h 120"/>
                    <a:gd name="T12" fmla="*/ 0 w 416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6" h="120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408" y="120"/>
                      </a:lnTo>
                      <a:lnTo>
                        <a:pt x="416" y="120"/>
                      </a:lnTo>
                      <a:lnTo>
                        <a:pt x="416" y="120"/>
                      </a:lnTo>
                      <a:lnTo>
                        <a:pt x="408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72" name="Freeform 336"/>
                <p:cNvSpPr>
                  <a:spLocks/>
                </p:cNvSpPr>
                <p:nvPr/>
              </p:nvSpPr>
              <p:spPr bwMode="auto">
                <a:xfrm>
                  <a:off x="2990" y="291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8 h 8"/>
                    <a:gd name="T6" fmla="*/ 8 w 8"/>
                    <a:gd name="T7" fmla="*/ 8 h 8"/>
                    <a:gd name="T8" fmla="*/ 0 w 8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73" name="Freeform 337"/>
                <p:cNvSpPr>
                  <a:spLocks/>
                </p:cNvSpPr>
                <p:nvPr/>
              </p:nvSpPr>
              <p:spPr bwMode="auto">
                <a:xfrm>
                  <a:off x="2782" y="2917"/>
                  <a:ext cx="216" cy="192"/>
                </a:xfrm>
                <a:custGeom>
                  <a:avLst/>
                  <a:gdLst>
                    <a:gd name="T0" fmla="*/ 0 w 216"/>
                    <a:gd name="T1" fmla="*/ 184 h 192"/>
                    <a:gd name="T2" fmla="*/ 8 w 216"/>
                    <a:gd name="T3" fmla="*/ 192 h 192"/>
                    <a:gd name="T4" fmla="*/ 216 w 216"/>
                    <a:gd name="T5" fmla="*/ 8 h 192"/>
                    <a:gd name="T6" fmla="*/ 208 w 216"/>
                    <a:gd name="T7" fmla="*/ 0 h 192"/>
                    <a:gd name="T8" fmla="*/ 0 w 216"/>
                    <a:gd name="T9" fmla="*/ 18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192">
                      <a:moveTo>
                        <a:pt x="0" y="184"/>
                      </a:moveTo>
                      <a:lnTo>
                        <a:pt x="8" y="192"/>
                      </a:lnTo>
                      <a:lnTo>
                        <a:pt x="216" y="8"/>
                      </a:lnTo>
                      <a:lnTo>
                        <a:pt x="208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74" name="Freeform 338"/>
                <p:cNvSpPr>
                  <a:spLocks/>
                </p:cNvSpPr>
                <p:nvPr/>
              </p:nvSpPr>
              <p:spPr bwMode="auto">
                <a:xfrm>
                  <a:off x="2862" y="299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8 h 8"/>
                    <a:gd name="T6" fmla="*/ 8 w 8"/>
                    <a:gd name="T7" fmla="*/ 8 h 8"/>
                    <a:gd name="T8" fmla="*/ 0 w 8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75" name="Freeform 339"/>
                <p:cNvSpPr>
                  <a:spLocks/>
                </p:cNvSpPr>
                <p:nvPr/>
              </p:nvSpPr>
              <p:spPr bwMode="auto">
                <a:xfrm>
                  <a:off x="2990" y="2893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8 h 8"/>
                    <a:gd name="T6" fmla="*/ 8 w 8"/>
                    <a:gd name="T7" fmla="*/ 8 h 8"/>
                    <a:gd name="T8" fmla="*/ 0 w 8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76" name="Freeform 340"/>
                <p:cNvSpPr>
                  <a:spLocks/>
                </p:cNvSpPr>
                <p:nvPr/>
              </p:nvSpPr>
              <p:spPr bwMode="auto">
                <a:xfrm>
                  <a:off x="2862" y="2893"/>
                  <a:ext cx="136" cy="112"/>
                </a:xfrm>
                <a:custGeom>
                  <a:avLst/>
                  <a:gdLst>
                    <a:gd name="T0" fmla="*/ 0 w 136"/>
                    <a:gd name="T1" fmla="*/ 104 h 112"/>
                    <a:gd name="T2" fmla="*/ 8 w 136"/>
                    <a:gd name="T3" fmla="*/ 112 h 112"/>
                    <a:gd name="T4" fmla="*/ 136 w 136"/>
                    <a:gd name="T5" fmla="*/ 8 h 112"/>
                    <a:gd name="T6" fmla="*/ 128 w 136"/>
                    <a:gd name="T7" fmla="*/ 0 h 112"/>
                    <a:gd name="T8" fmla="*/ 0 w 136"/>
                    <a:gd name="T9" fmla="*/ 104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112">
                      <a:moveTo>
                        <a:pt x="0" y="104"/>
                      </a:moveTo>
                      <a:lnTo>
                        <a:pt x="8" y="112"/>
                      </a:lnTo>
                      <a:lnTo>
                        <a:pt x="136" y="8"/>
                      </a:lnTo>
                      <a:lnTo>
                        <a:pt x="128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77" name="Freeform 341"/>
                <p:cNvSpPr>
                  <a:spLocks/>
                </p:cNvSpPr>
                <p:nvPr/>
              </p:nvSpPr>
              <p:spPr bwMode="auto">
                <a:xfrm>
                  <a:off x="2798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78" name="Freeform 342"/>
                <p:cNvSpPr>
                  <a:spLocks/>
                </p:cNvSpPr>
                <p:nvPr/>
              </p:nvSpPr>
              <p:spPr bwMode="auto">
                <a:xfrm>
                  <a:off x="2806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79" name="Freeform 343"/>
                <p:cNvSpPr>
                  <a:spLocks/>
                </p:cNvSpPr>
                <p:nvPr/>
              </p:nvSpPr>
              <p:spPr bwMode="auto">
                <a:xfrm>
                  <a:off x="2806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80" name="Rectangle 344"/>
                <p:cNvSpPr>
                  <a:spLocks noChangeArrowheads="1"/>
                </p:cNvSpPr>
                <p:nvPr/>
              </p:nvSpPr>
              <p:spPr bwMode="auto">
                <a:xfrm>
                  <a:off x="2806" y="2813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81" name="Rectangle 345"/>
                <p:cNvSpPr>
                  <a:spLocks noChangeArrowheads="1"/>
                </p:cNvSpPr>
                <p:nvPr/>
              </p:nvSpPr>
              <p:spPr bwMode="auto">
                <a:xfrm>
                  <a:off x="2806" y="2821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82" name="Rectangle 346"/>
                <p:cNvSpPr>
                  <a:spLocks noChangeArrowheads="1"/>
                </p:cNvSpPr>
                <p:nvPr/>
              </p:nvSpPr>
              <p:spPr bwMode="auto">
                <a:xfrm>
                  <a:off x="2814" y="2813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83" name="Rectangle 347"/>
                <p:cNvSpPr>
                  <a:spLocks noChangeArrowheads="1"/>
                </p:cNvSpPr>
                <p:nvPr/>
              </p:nvSpPr>
              <p:spPr bwMode="auto">
                <a:xfrm>
                  <a:off x="2806" y="2813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84" name="Freeform 348"/>
                <p:cNvSpPr>
                  <a:spLocks/>
                </p:cNvSpPr>
                <p:nvPr/>
              </p:nvSpPr>
              <p:spPr bwMode="auto">
                <a:xfrm>
                  <a:off x="2814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85" name="Freeform 349"/>
                <p:cNvSpPr>
                  <a:spLocks/>
                </p:cNvSpPr>
                <p:nvPr/>
              </p:nvSpPr>
              <p:spPr bwMode="auto">
                <a:xfrm>
                  <a:off x="2814" y="2813"/>
                  <a:ext cx="24" cy="24"/>
                </a:xfrm>
                <a:custGeom>
                  <a:avLst/>
                  <a:gdLst>
                    <a:gd name="T0" fmla="*/ 8 w 24"/>
                    <a:gd name="T1" fmla="*/ 0 h 24"/>
                    <a:gd name="T2" fmla="*/ 8 w 24"/>
                    <a:gd name="T3" fmla="*/ 8 h 24"/>
                    <a:gd name="T4" fmla="*/ 8 w 24"/>
                    <a:gd name="T5" fmla="*/ 16 h 24"/>
                    <a:gd name="T6" fmla="*/ 0 w 24"/>
                    <a:gd name="T7" fmla="*/ 8 h 24"/>
                    <a:gd name="T8" fmla="*/ 8 w 24"/>
                    <a:gd name="T9" fmla="*/ 0 h 24"/>
                    <a:gd name="T10" fmla="*/ 8 w 24"/>
                    <a:gd name="T11" fmla="*/ 0 h 24"/>
                    <a:gd name="T12" fmla="*/ 24 w 24"/>
                    <a:gd name="T13" fmla="*/ 0 h 24"/>
                    <a:gd name="T14" fmla="*/ 16 w 24"/>
                    <a:gd name="T15" fmla="*/ 8 h 24"/>
                    <a:gd name="T16" fmla="*/ 8 w 24"/>
                    <a:gd name="T17" fmla="*/ 16 h 24"/>
                    <a:gd name="T18" fmla="*/ 0 w 24"/>
                    <a:gd name="T19" fmla="*/ 24 h 24"/>
                    <a:gd name="T20" fmla="*/ 0 w 24"/>
                    <a:gd name="T21" fmla="*/ 8 h 24"/>
                    <a:gd name="T22" fmla="*/ 0 w 24"/>
                    <a:gd name="T23" fmla="*/ 0 h 24"/>
                    <a:gd name="T24" fmla="*/ 8 w 2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24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24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86" name="Rectangle 350"/>
                <p:cNvSpPr>
                  <a:spLocks noChangeArrowheads="1"/>
                </p:cNvSpPr>
                <p:nvPr/>
              </p:nvSpPr>
              <p:spPr bwMode="auto">
                <a:xfrm>
                  <a:off x="2814" y="2813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87" name="Freeform 351"/>
                <p:cNvSpPr>
                  <a:spLocks/>
                </p:cNvSpPr>
                <p:nvPr/>
              </p:nvSpPr>
              <p:spPr bwMode="auto">
                <a:xfrm>
                  <a:off x="2822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88" name="Freeform 352"/>
                <p:cNvSpPr>
                  <a:spLocks/>
                </p:cNvSpPr>
                <p:nvPr/>
              </p:nvSpPr>
              <p:spPr bwMode="auto">
                <a:xfrm>
                  <a:off x="2822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89" name="Freeform 353"/>
                <p:cNvSpPr>
                  <a:spLocks/>
                </p:cNvSpPr>
                <p:nvPr/>
              </p:nvSpPr>
              <p:spPr bwMode="auto">
                <a:xfrm>
                  <a:off x="2814" y="2813"/>
                  <a:ext cx="24" cy="16"/>
                </a:xfrm>
                <a:custGeom>
                  <a:avLst/>
                  <a:gdLst>
                    <a:gd name="T0" fmla="*/ 24 w 24"/>
                    <a:gd name="T1" fmla="*/ 8 h 16"/>
                    <a:gd name="T2" fmla="*/ 16 w 24"/>
                    <a:gd name="T3" fmla="*/ 16 h 16"/>
                    <a:gd name="T4" fmla="*/ 8 w 24"/>
                    <a:gd name="T5" fmla="*/ 16 h 16"/>
                    <a:gd name="T6" fmla="*/ 0 w 24"/>
                    <a:gd name="T7" fmla="*/ 16 h 16"/>
                    <a:gd name="T8" fmla="*/ 8 w 24"/>
                    <a:gd name="T9" fmla="*/ 8 h 16"/>
                    <a:gd name="T10" fmla="*/ 16 w 24"/>
                    <a:gd name="T11" fmla="*/ 0 h 16"/>
                    <a:gd name="T12" fmla="*/ 24 w 24"/>
                    <a:gd name="T13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16">
                      <a:moveTo>
                        <a:pt x="24" y="8"/>
                      </a:move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90" name="Rectangle 354"/>
                <p:cNvSpPr>
                  <a:spLocks noChangeArrowheads="1"/>
                </p:cNvSpPr>
                <p:nvPr/>
              </p:nvSpPr>
              <p:spPr bwMode="auto">
                <a:xfrm>
                  <a:off x="2822" y="2821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91" name="Freeform 355"/>
                <p:cNvSpPr>
                  <a:spLocks/>
                </p:cNvSpPr>
                <p:nvPr/>
              </p:nvSpPr>
              <p:spPr bwMode="auto">
                <a:xfrm>
                  <a:off x="2830" y="2805"/>
                  <a:ext cx="8" cy="16"/>
                </a:xfrm>
                <a:custGeom>
                  <a:avLst/>
                  <a:gdLst>
                    <a:gd name="T0" fmla="*/ 0 w 8"/>
                    <a:gd name="T1" fmla="*/ 16 h 16"/>
                    <a:gd name="T2" fmla="*/ 0 w 8"/>
                    <a:gd name="T3" fmla="*/ 8 h 16"/>
                    <a:gd name="T4" fmla="*/ 0 w 8"/>
                    <a:gd name="T5" fmla="*/ 8 h 16"/>
                    <a:gd name="T6" fmla="*/ 8 w 8"/>
                    <a:gd name="T7" fmla="*/ 0 h 16"/>
                    <a:gd name="T8" fmla="*/ 8 w 8"/>
                    <a:gd name="T9" fmla="*/ 8 h 16"/>
                    <a:gd name="T10" fmla="*/ 8 w 8"/>
                    <a:gd name="T11" fmla="*/ 16 h 16"/>
                    <a:gd name="T12" fmla="*/ 0 w 8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6">
                      <a:moveTo>
                        <a:pt x="0" y="16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92" name="Rectangle 356"/>
                <p:cNvSpPr>
                  <a:spLocks noChangeArrowheads="1"/>
                </p:cNvSpPr>
                <p:nvPr/>
              </p:nvSpPr>
              <p:spPr bwMode="auto">
                <a:xfrm>
                  <a:off x="3014" y="2845"/>
                  <a:ext cx="24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93" name="Freeform 357"/>
                <p:cNvSpPr>
                  <a:spLocks/>
                </p:cNvSpPr>
                <p:nvPr/>
              </p:nvSpPr>
              <p:spPr bwMode="auto">
                <a:xfrm>
                  <a:off x="3014" y="2845"/>
                  <a:ext cx="24" cy="24"/>
                </a:xfrm>
                <a:custGeom>
                  <a:avLst/>
                  <a:gdLst>
                    <a:gd name="T0" fmla="*/ 24 w 24"/>
                    <a:gd name="T1" fmla="*/ 0 h 24"/>
                    <a:gd name="T2" fmla="*/ 24 w 24"/>
                    <a:gd name="T3" fmla="*/ 8 h 24"/>
                    <a:gd name="T4" fmla="*/ 24 w 24"/>
                    <a:gd name="T5" fmla="*/ 24 h 24"/>
                    <a:gd name="T6" fmla="*/ 16 w 24"/>
                    <a:gd name="T7" fmla="*/ 16 h 24"/>
                    <a:gd name="T8" fmla="*/ 0 w 24"/>
                    <a:gd name="T9" fmla="*/ 8 h 24"/>
                    <a:gd name="T10" fmla="*/ 0 w 24"/>
                    <a:gd name="T11" fmla="*/ 0 h 24"/>
                    <a:gd name="T12" fmla="*/ 0 w 24"/>
                    <a:gd name="T13" fmla="*/ 8 h 24"/>
                    <a:gd name="T14" fmla="*/ 0 w 24"/>
                    <a:gd name="T15" fmla="*/ 0 h 24"/>
                    <a:gd name="T16" fmla="*/ 16 w 24"/>
                    <a:gd name="T17" fmla="*/ 8 h 24"/>
                    <a:gd name="T18" fmla="*/ 16 w 24"/>
                    <a:gd name="T19" fmla="*/ 16 h 24"/>
                    <a:gd name="T20" fmla="*/ 16 w 24"/>
                    <a:gd name="T21" fmla="*/ 8 h 24"/>
                    <a:gd name="T22" fmla="*/ 16 w 24"/>
                    <a:gd name="T23" fmla="*/ 0 h 24"/>
                    <a:gd name="T24" fmla="*/ 24 w 2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24">
                      <a:moveTo>
                        <a:pt x="24" y="0"/>
                      </a:moveTo>
                      <a:lnTo>
                        <a:pt x="24" y="8"/>
                      </a:lnTo>
                      <a:lnTo>
                        <a:pt x="24" y="24"/>
                      </a:lnTo>
                      <a:lnTo>
                        <a:pt x="16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16" y="8"/>
                      </a:lnTo>
                      <a:lnTo>
                        <a:pt x="16" y="16"/>
                      </a:lnTo>
                      <a:lnTo>
                        <a:pt x="16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94" name="Freeform 358"/>
                <p:cNvSpPr>
                  <a:spLocks/>
                </p:cNvSpPr>
                <p:nvPr/>
              </p:nvSpPr>
              <p:spPr bwMode="auto">
                <a:xfrm>
                  <a:off x="3030" y="285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95" name="Freeform 359"/>
                <p:cNvSpPr>
                  <a:spLocks/>
                </p:cNvSpPr>
                <p:nvPr/>
              </p:nvSpPr>
              <p:spPr bwMode="auto">
                <a:xfrm>
                  <a:off x="2878" y="2909"/>
                  <a:ext cx="104" cy="120"/>
                </a:xfrm>
                <a:custGeom>
                  <a:avLst/>
                  <a:gdLst>
                    <a:gd name="T0" fmla="*/ 96 w 104"/>
                    <a:gd name="T1" fmla="*/ 24 h 120"/>
                    <a:gd name="T2" fmla="*/ 96 w 104"/>
                    <a:gd name="T3" fmla="*/ 8 h 120"/>
                    <a:gd name="T4" fmla="*/ 96 w 104"/>
                    <a:gd name="T5" fmla="*/ 8 h 120"/>
                    <a:gd name="T6" fmla="*/ 104 w 104"/>
                    <a:gd name="T7" fmla="*/ 16 h 120"/>
                    <a:gd name="T8" fmla="*/ 80 w 104"/>
                    <a:gd name="T9" fmla="*/ 40 h 120"/>
                    <a:gd name="T10" fmla="*/ 80 w 104"/>
                    <a:gd name="T11" fmla="*/ 40 h 120"/>
                    <a:gd name="T12" fmla="*/ 80 w 104"/>
                    <a:gd name="T13" fmla="*/ 40 h 120"/>
                    <a:gd name="T14" fmla="*/ 40 w 104"/>
                    <a:gd name="T15" fmla="*/ 72 h 120"/>
                    <a:gd name="T16" fmla="*/ 32 w 104"/>
                    <a:gd name="T17" fmla="*/ 64 h 120"/>
                    <a:gd name="T18" fmla="*/ 40 w 104"/>
                    <a:gd name="T19" fmla="*/ 72 h 120"/>
                    <a:gd name="T20" fmla="*/ 8 w 104"/>
                    <a:gd name="T21" fmla="*/ 104 h 120"/>
                    <a:gd name="T22" fmla="*/ 0 w 104"/>
                    <a:gd name="T23" fmla="*/ 96 h 120"/>
                    <a:gd name="T24" fmla="*/ 8 w 104"/>
                    <a:gd name="T25" fmla="*/ 96 h 120"/>
                    <a:gd name="T26" fmla="*/ 8 w 104"/>
                    <a:gd name="T27" fmla="*/ 104 h 120"/>
                    <a:gd name="T28" fmla="*/ 8 w 104"/>
                    <a:gd name="T29" fmla="*/ 112 h 120"/>
                    <a:gd name="T30" fmla="*/ 0 w 104"/>
                    <a:gd name="T31" fmla="*/ 104 h 120"/>
                    <a:gd name="T32" fmla="*/ 96 w 104"/>
                    <a:gd name="T33" fmla="*/ 24 h 120"/>
                    <a:gd name="T34" fmla="*/ 104 w 104"/>
                    <a:gd name="T35" fmla="*/ 24 h 120"/>
                    <a:gd name="T36" fmla="*/ 104 w 104"/>
                    <a:gd name="T37" fmla="*/ 32 h 120"/>
                    <a:gd name="T38" fmla="*/ 104 w 104"/>
                    <a:gd name="T39" fmla="*/ 32 h 120"/>
                    <a:gd name="T40" fmla="*/ 8 w 104"/>
                    <a:gd name="T41" fmla="*/ 112 h 120"/>
                    <a:gd name="T42" fmla="*/ 0 w 104"/>
                    <a:gd name="T43" fmla="*/ 120 h 120"/>
                    <a:gd name="T44" fmla="*/ 0 w 104"/>
                    <a:gd name="T45" fmla="*/ 104 h 120"/>
                    <a:gd name="T46" fmla="*/ 0 w 104"/>
                    <a:gd name="T47" fmla="*/ 96 h 120"/>
                    <a:gd name="T48" fmla="*/ 0 w 104"/>
                    <a:gd name="T49" fmla="*/ 96 h 120"/>
                    <a:gd name="T50" fmla="*/ 0 w 104"/>
                    <a:gd name="T51" fmla="*/ 96 h 120"/>
                    <a:gd name="T52" fmla="*/ 32 w 104"/>
                    <a:gd name="T53" fmla="*/ 64 h 120"/>
                    <a:gd name="T54" fmla="*/ 32 w 104"/>
                    <a:gd name="T55" fmla="*/ 64 h 120"/>
                    <a:gd name="T56" fmla="*/ 32 w 104"/>
                    <a:gd name="T57" fmla="*/ 64 h 120"/>
                    <a:gd name="T58" fmla="*/ 72 w 104"/>
                    <a:gd name="T59" fmla="*/ 32 h 120"/>
                    <a:gd name="T60" fmla="*/ 80 w 104"/>
                    <a:gd name="T61" fmla="*/ 40 h 120"/>
                    <a:gd name="T62" fmla="*/ 72 w 104"/>
                    <a:gd name="T63" fmla="*/ 32 h 120"/>
                    <a:gd name="T64" fmla="*/ 96 w 104"/>
                    <a:gd name="T65" fmla="*/ 8 h 120"/>
                    <a:gd name="T66" fmla="*/ 104 w 104"/>
                    <a:gd name="T67" fmla="*/ 0 h 120"/>
                    <a:gd name="T68" fmla="*/ 104 w 104"/>
                    <a:gd name="T69" fmla="*/ 8 h 120"/>
                    <a:gd name="T70" fmla="*/ 104 w 104"/>
                    <a:gd name="T71" fmla="*/ 24 h 120"/>
                    <a:gd name="T72" fmla="*/ 96 w 104"/>
                    <a:gd name="T73" fmla="*/ 24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4" h="120">
                      <a:moveTo>
                        <a:pt x="96" y="24"/>
                      </a:moveTo>
                      <a:lnTo>
                        <a:pt x="96" y="8"/>
                      </a:lnTo>
                      <a:lnTo>
                        <a:pt x="96" y="8"/>
                      </a:lnTo>
                      <a:lnTo>
                        <a:pt x="104" y="16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40" y="72"/>
                      </a:lnTo>
                      <a:lnTo>
                        <a:pt x="32" y="64"/>
                      </a:lnTo>
                      <a:lnTo>
                        <a:pt x="40" y="72"/>
                      </a:lnTo>
                      <a:lnTo>
                        <a:pt x="8" y="104"/>
                      </a:lnTo>
                      <a:lnTo>
                        <a:pt x="0" y="96"/>
                      </a:lnTo>
                      <a:lnTo>
                        <a:pt x="8" y="96"/>
                      </a:lnTo>
                      <a:lnTo>
                        <a:pt x="8" y="104"/>
                      </a:lnTo>
                      <a:lnTo>
                        <a:pt x="8" y="112"/>
                      </a:lnTo>
                      <a:lnTo>
                        <a:pt x="0" y="104"/>
                      </a:lnTo>
                      <a:lnTo>
                        <a:pt x="96" y="24"/>
                      </a:lnTo>
                      <a:lnTo>
                        <a:pt x="104" y="24"/>
                      </a:lnTo>
                      <a:lnTo>
                        <a:pt x="104" y="32"/>
                      </a:lnTo>
                      <a:lnTo>
                        <a:pt x="104" y="32"/>
                      </a:lnTo>
                      <a:lnTo>
                        <a:pt x="8" y="112"/>
                      </a:lnTo>
                      <a:lnTo>
                        <a:pt x="0" y="120"/>
                      </a:lnTo>
                      <a:lnTo>
                        <a:pt x="0" y="104"/>
                      </a:lnTo>
                      <a:lnTo>
                        <a:pt x="0" y="96"/>
                      </a:lnTo>
                      <a:lnTo>
                        <a:pt x="0" y="96"/>
                      </a:lnTo>
                      <a:lnTo>
                        <a:pt x="0" y="96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72" y="32"/>
                      </a:lnTo>
                      <a:lnTo>
                        <a:pt x="80" y="40"/>
                      </a:lnTo>
                      <a:lnTo>
                        <a:pt x="72" y="32"/>
                      </a:lnTo>
                      <a:lnTo>
                        <a:pt x="96" y="8"/>
                      </a:lnTo>
                      <a:lnTo>
                        <a:pt x="104" y="0"/>
                      </a:lnTo>
                      <a:lnTo>
                        <a:pt x="104" y="8"/>
                      </a:lnTo>
                      <a:lnTo>
                        <a:pt x="104" y="24"/>
                      </a:lnTo>
                      <a:lnTo>
                        <a:pt x="96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96" name="Freeform 360"/>
                <p:cNvSpPr>
                  <a:spLocks/>
                </p:cNvSpPr>
                <p:nvPr/>
              </p:nvSpPr>
              <p:spPr bwMode="auto">
                <a:xfrm>
                  <a:off x="2718" y="2509"/>
                  <a:ext cx="384" cy="48"/>
                </a:xfrm>
                <a:custGeom>
                  <a:avLst/>
                  <a:gdLst>
                    <a:gd name="T0" fmla="*/ 8 w 384"/>
                    <a:gd name="T1" fmla="*/ 0 h 48"/>
                    <a:gd name="T2" fmla="*/ 8 w 384"/>
                    <a:gd name="T3" fmla="*/ 8 h 48"/>
                    <a:gd name="T4" fmla="*/ 0 w 384"/>
                    <a:gd name="T5" fmla="*/ 16 h 48"/>
                    <a:gd name="T6" fmla="*/ 8 w 384"/>
                    <a:gd name="T7" fmla="*/ 8 h 48"/>
                    <a:gd name="T8" fmla="*/ 24 w 384"/>
                    <a:gd name="T9" fmla="*/ 24 h 48"/>
                    <a:gd name="T10" fmla="*/ 16 w 384"/>
                    <a:gd name="T11" fmla="*/ 32 h 48"/>
                    <a:gd name="T12" fmla="*/ 16 w 384"/>
                    <a:gd name="T13" fmla="*/ 24 h 48"/>
                    <a:gd name="T14" fmla="*/ 360 w 384"/>
                    <a:gd name="T15" fmla="*/ 40 h 48"/>
                    <a:gd name="T16" fmla="*/ 368 w 384"/>
                    <a:gd name="T17" fmla="*/ 48 h 48"/>
                    <a:gd name="T18" fmla="*/ 360 w 384"/>
                    <a:gd name="T19" fmla="*/ 40 h 48"/>
                    <a:gd name="T20" fmla="*/ 368 w 384"/>
                    <a:gd name="T21" fmla="*/ 32 h 48"/>
                    <a:gd name="T22" fmla="*/ 376 w 384"/>
                    <a:gd name="T23" fmla="*/ 32 h 48"/>
                    <a:gd name="T24" fmla="*/ 368 w 384"/>
                    <a:gd name="T25" fmla="*/ 32 h 48"/>
                    <a:gd name="T26" fmla="*/ 368 w 384"/>
                    <a:gd name="T27" fmla="*/ 16 h 48"/>
                    <a:gd name="T28" fmla="*/ 368 w 384"/>
                    <a:gd name="T29" fmla="*/ 16 h 48"/>
                    <a:gd name="T30" fmla="*/ 368 w 384"/>
                    <a:gd name="T31" fmla="*/ 16 h 48"/>
                    <a:gd name="T32" fmla="*/ 376 w 384"/>
                    <a:gd name="T33" fmla="*/ 8 h 48"/>
                    <a:gd name="T34" fmla="*/ 376 w 384"/>
                    <a:gd name="T35" fmla="*/ 8 h 48"/>
                    <a:gd name="T36" fmla="*/ 376 w 384"/>
                    <a:gd name="T37" fmla="*/ 8 h 48"/>
                    <a:gd name="T38" fmla="*/ 384 w 384"/>
                    <a:gd name="T39" fmla="*/ 16 h 48"/>
                    <a:gd name="T40" fmla="*/ 376 w 384"/>
                    <a:gd name="T41" fmla="*/ 24 h 48"/>
                    <a:gd name="T42" fmla="*/ 368 w 384"/>
                    <a:gd name="T43" fmla="*/ 16 h 48"/>
                    <a:gd name="T44" fmla="*/ 376 w 384"/>
                    <a:gd name="T45" fmla="*/ 16 h 48"/>
                    <a:gd name="T46" fmla="*/ 376 w 384"/>
                    <a:gd name="T47" fmla="*/ 32 h 48"/>
                    <a:gd name="T48" fmla="*/ 376 w 384"/>
                    <a:gd name="T49" fmla="*/ 40 h 48"/>
                    <a:gd name="T50" fmla="*/ 376 w 384"/>
                    <a:gd name="T51" fmla="*/ 40 h 48"/>
                    <a:gd name="T52" fmla="*/ 368 w 384"/>
                    <a:gd name="T53" fmla="*/ 48 h 48"/>
                    <a:gd name="T54" fmla="*/ 368 w 384"/>
                    <a:gd name="T55" fmla="*/ 48 h 48"/>
                    <a:gd name="T56" fmla="*/ 360 w 384"/>
                    <a:gd name="T57" fmla="*/ 48 h 48"/>
                    <a:gd name="T58" fmla="*/ 16 w 384"/>
                    <a:gd name="T59" fmla="*/ 32 h 48"/>
                    <a:gd name="T60" fmla="*/ 16 w 384"/>
                    <a:gd name="T61" fmla="*/ 32 h 48"/>
                    <a:gd name="T62" fmla="*/ 16 w 384"/>
                    <a:gd name="T63" fmla="*/ 32 h 48"/>
                    <a:gd name="T64" fmla="*/ 0 w 384"/>
                    <a:gd name="T65" fmla="*/ 16 h 48"/>
                    <a:gd name="T66" fmla="*/ 0 w 384"/>
                    <a:gd name="T67" fmla="*/ 16 h 48"/>
                    <a:gd name="T68" fmla="*/ 0 w 384"/>
                    <a:gd name="T69" fmla="*/ 8 h 48"/>
                    <a:gd name="T70" fmla="*/ 0 w 384"/>
                    <a:gd name="T71" fmla="*/ 0 h 48"/>
                    <a:gd name="T72" fmla="*/ 8 w 384"/>
                    <a:gd name="T7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84" h="4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24" y="24"/>
                      </a:lnTo>
                      <a:lnTo>
                        <a:pt x="16" y="32"/>
                      </a:lnTo>
                      <a:lnTo>
                        <a:pt x="16" y="24"/>
                      </a:lnTo>
                      <a:lnTo>
                        <a:pt x="360" y="40"/>
                      </a:lnTo>
                      <a:lnTo>
                        <a:pt x="368" y="48"/>
                      </a:lnTo>
                      <a:lnTo>
                        <a:pt x="360" y="40"/>
                      </a:lnTo>
                      <a:lnTo>
                        <a:pt x="368" y="32"/>
                      </a:lnTo>
                      <a:lnTo>
                        <a:pt x="376" y="32"/>
                      </a:lnTo>
                      <a:lnTo>
                        <a:pt x="368" y="32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6" y="8"/>
                      </a:lnTo>
                      <a:lnTo>
                        <a:pt x="376" y="8"/>
                      </a:lnTo>
                      <a:lnTo>
                        <a:pt x="376" y="8"/>
                      </a:lnTo>
                      <a:lnTo>
                        <a:pt x="384" y="16"/>
                      </a:lnTo>
                      <a:lnTo>
                        <a:pt x="376" y="24"/>
                      </a:lnTo>
                      <a:lnTo>
                        <a:pt x="368" y="16"/>
                      </a:lnTo>
                      <a:lnTo>
                        <a:pt x="376" y="16"/>
                      </a:lnTo>
                      <a:lnTo>
                        <a:pt x="376" y="32"/>
                      </a:lnTo>
                      <a:lnTo>
                        <a:pt x="376" y="40"/>
                      </a:lnTo>
                      <a:lnTo>
                        <a:pt x="376" y="40"/>
                      </a:lnTo>
                      <a:lnTo>
                        <a:pt x="368" y="48"/>
                      </a:lnTo>
                      <a:lnTo>
                        <a:pt x="368" y="48"/>
                      </a:lnTo>
                      <a:lnTo>
                        <a:pt x="360" y="48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97" name="Freeform 361"/>
                <p:cNvSpPr>
                  <a:spLocks/>
                </p:cNvSpPr>
                <p:nvPr/>
              </p:nvSpPr>
              <p:spPr bwMode="auto">
                <a:xfrm>
                  <a:off x="2718" y="2509"/>
                  <a:ext cx="376" cy="16"/>
                </a:xfrm>
                <a:custGeom>
                  <a:avLst/>
                  <a:gdLst>
                    <a:gd name="T0" fmla="*/ 376 w 376"/>
                    <a:gd name="T1" fmla="*/ 16 h 16"/>
                    <a:gd name="T2" fmla="*/ 0 w 376"/>
                    <a:gd name="T3" fmla="*/ 8 h 16"/>
                    <a:gd name="T4" fmla="*/ 0 w 376"/>
                    <a:gd name="T5" fmla="*/ 0 h 16"/>
                    <a:gd name="T6" fmla="*/ 0 w 376"/>
                    <a:gd name="T7" fmla="*/ 0 h 16"/>
                    <a:gd name="T8" fmla="*/ 0 w 376"/>
                    <a:gd name="T9" fmla="*/ 0 h 16"/>
                    <a:gd name="T10" fmla="*/ 376 w 376"/>
                    <a:gd name="T11" fmla="*/ 8 h 16"/>
                    <a:gd name="T12" fmla="*/ 376 w 376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6" h="16">
                      <a:moveTo>
                        <a:pt x="376" y="16"/>
                      </a:move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76" y="8"/>
                      </a:lnTo>
                      <a:lnTo>
                        <a:pt x="37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98" name="Freeform 362"/>
                <p:cNvSpPr>
                  <a:spLocks/>
                </p:cNvSpPr>
                <p:nvPr/>
              </p:nvSpPr>
              <p:spPr bwMode="auto">
                <a:xfrm>
                  <a:off x="2718" y="2517"/>
                  <a:ext cx="376" cy="40"/>
                </a:xfrm>
                <a:custGeom>
                  <a:avLst/>
                  <a:gdLst>
                    <a:gd name="T0" fmla="*/ 0 w 376"/>
                    <a:gd name="T1" fmla="*/ 0 h 40"/>
                    <a:gd name="T2" fmla="*/ 368 w 376"/>
                    <a:gd name="T3" fmla="*/ 16 h 40"/>
                    <a:gd name="T4" fmla="*/ 376 w 376"/>
                    <a:gd name="T5" fmla="*/ 16 h 40"/>
                    <a:gd name="T6" fmla="*/ 376 w 376"/>
                    <a:gd name="T7" fmla="*/ 16 h 40"/>
                    <a:gd name="T8" fmla="*/ 376 w 376"/>
                    <a:gd name="T9" fmla="*/ 24 h 40"/>
                    <a:gd name="T10" fmla="*/ 376 w 376"/>
                    <a:gd name="T11" fmla="*/ 32 h 40"/>
                    <a:gd name="T12" fmla="*/ 376 w 376"/>
                    <a:gd name="T13" fmla="*/ 32 h 40"/>
                    <a:gd name="T14" fmla="*/ 368 w 376"/>
                    <a:gd name="T15" fmla="*/ 40 h 40"/>
                    <a:gd name="T16" fmla="*/ 360 w 376"/>
                    <a:gd name="T17" fmla="*/ 40 h 40"/>
                    <a:gd name="T18" fmla="*/ 360 w 376"/>
                    <a:gd name="T19" fmla="*/ 40 h 40"/>
                    <a:gd name="T20" fmla="*/ 16 w 376"/>
                    <a:gd name="T21" fmla="*/ 24 h 40"/>
                    <a:gd name="T22" fmla="*/ 16 w 376"/>
                    <a:gd name="T23" fmla="*/ 24 h 40"/>
                    <a:gd name="T24" fmla="*/ 16 w 376"/>
                    <a:gd name="T25" fmla="*/ 24 h 40"/>
                    <a:gd name="T26" fmla="*/ 0 w 376"/>
                    <a:gd name="T27" fmla="*/ 8 h 40"/>
                    <a:gd name="T28" fmla="*/ 0 w 376"/>
                    <a:gd name="T29" fmla="*/ 0 h 40"/>
                    <a:gd name="T30" fmla="*/ 0 w 376"/>
                    <a:gd name="T31" fmla="*/ 0 h 40"/>
                    <a:gd name="T32" fmla="*/ 8 w 376"/>
                    <a:gd name="T33" fmla="*/ 0 h 40"/>
                    <a:gd name="T34" fmla="*/ 24 w 376"/>
                    <a:gd name="T35" fmla="*/ 16 h 40"/>
                    <a:gd name="T36" fmla="*/ 16 w 376"/>
                    <a:gd name="T37" fmla="*/ 24 h 40"/>
                    <a:gd name="T38" fmla="*/ 16 w 376"/>
                    <a:gd name="T39" fmla="*/ 16 h 40"/>
                    <a:gd name="T40" fmla="*/ 360 w 376"/>
                    <a:gd name="T41" fmla="*/ 32 h 40"/>
                    <a:gd name="T42" fmla="*/ 360 w 376"/>
                    <a:gd name="T43" fmla="*/ 40 h 40"/>
                    <a:gd name="T44" fmla="*/ 360 w 376"/>
                    <a:gd name="T45" fmla="*/ 32 h 40"/>
                    <a:gd name="T46" fmla="*/ 368 w 376"/>
                    <a:gd name="T47" fmla="*/ 24 h 40"/>
                    <a:gd name="T48" fmla="*/ 376 w 376"/>
                    <a:gd name="T49" fmla="*/ 32 h 40"/>
                    <a:gd name="T50" fmla="*/ 368 w 376"/>
                    <a:gd name="T51" fmla="*/ 24 h 40"/>
                    <a:gd name="T52" fmla="*/ 368 w 376"/>
                    <a:gd name="T53" fmla="*/ 16 h 40"/>
                    <a:gd name="T54" fmla="*/ 376 w 376"/>
                    <a:gd name="T55" fmla="*/ 16 h 40"/>
                    <a:gd name="T56" fmla="*/ 368 w 376"/>
                    <a:gd name="T57" fmla="*/ 24 h 40"/>
                    <a:gd name="T58" fmla="*/ 0 w 376"/>
                    <a:gd name="T59" fmla="*/ 8 h 40"/>
                    <a:gd name="T60" fmla="*/ 0 w 376"/>
                    <a:gd name="T6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76" h="40">
                      <a:moveTo>
                        <a:pt x="0" y="0"/>
                      </a:moveTo>
                      <a:lnTo>
                        <a:pt x="368" y="16"/>
                      </a:lnTo>
                      <a:lnTo>
                        <a:pt x="376" y="16"/>
                      </a:lnTo>
                      <a:lnTo>
                        <a:pt x="376" y="16"/>
                      </a:lnTo>
                      <a:lnTo>
                        <a:pt x="376" y="24"/>
                      </a:lnTo>
                      <a:lnTo>
                        <a:pt x="376" y="32"/>
                      </a:lnTo>
                      <a:lnTo>
                        <a:pt x="376" y="32"/>
                      </a:lnTo>
                      <a:lnTo>
                        <a:pt x="368" y="40"/>
                      </a:lnTo>
                      <a:lnTo>
                        <a:pt x="360" y="40"/>
                      </a:lnTo>
                      <a:lnTo>
                        <a:pt x="360" y="40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4" y="16"/>
                      </a:lnTo>
                      <a:lnTo>
                        <a:pt x="16" y="24"/>
                      </a:lnTo>
                      <a:lnTo>
                        <a:pt x="16" y="16"/>
                      </a:lnTo>
                      <a:lnTo>
                        <a:pt x="360" y="32"/>
                      </a:lnTo>
                      <a:lnTo>
                        <a:pt x="360" y="40"/>
                      </a:lnTo>
                      <a:lnTo>
                        <a:pt x="360" y="32"/>
                      </a:lnTo>
                      <a:lnTo>
                        <a:pt x="368" y="24"/>
                      </a:lnTo>
                      <a:lnTo>
                        <a:pt x="376" y="32"/>
                      </a:lnTo>
                      <a:lnTo>
                        <a:pt x="368" y="24"/>
                      </a:lnTo>
                      <a:lnTo>
                        <a:pt x="368" y="16"/>
                      </a:lnTo>
                      <a:lnTo>
                        <a:pt x="376" y="16"/>
                      </a:lnTo>
                      <a:lnTo>
                        <a:pt x="368" y="24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99" name="Freeform 363"/>
                <p:cNvSpPr>
                  <a:spLocks/>
                </p:cNvSpPr>
                <p:nvPr/>
              </p:nvSpPr>
              <p:spPr bwMode="auto">
                <a:xfrm>
                  <a:off x="2862" y="2509"/>
                  <a:ext cx="72" cy="40"/>
                </a:xfrm>
                <a:custGeom>
                  <a:avLst/>
                  <a:gdLst>
                    <a:gd name="T0" fmla="*/ 8 w 72"/>
                    <a:gd name="T1" fmla="*/ 24 h 40"/>
                    <a:gd name="T2" fmla="*/ 64 w 72"/>
                    <a:gd name="T3" fmla="*/ 32 h 40"/>
                    <a:gd name="T4" fmla="*/ 72 w 72"/>
                    <a:gd name="T5" fmla="*/ 32 h 40"/>
                    <a:gd name="T6" fmla="*/ 64 w 72"/>
                    <a:gd name="T7" fmla="*/ 32 h 40"/>
                    <a:gd name="T8" fmla="*/ 64 w 72"/>
                    <a:gd name="T9" fmla="*/ 8 h 40"/>
                    <a:gd name="T10" fmla="*/ 64 w 72"/>
                    <a:gd name="T11" fmla="*/ 8 h 40"/>
                    <a:gd name="T12" fmla="*/ 64 w 72"/>
                    <a:gd name="T13" fmla="*/ 16 h 40"/>
                    <a:gd name="T14" fmla="*/ 8 w 72"/>
                    <a:gd name="T15" fmla="*/ 8 h 40"/>
                    <a:gd name="T16" fmla="*/ 8 w 72"/>
                    <a:gd name="T17" fmla="*/ 0 h 40"/>
                    <a:gd name="T18" fmla="*/ 16 w 72"/>
                    <a:gd name="T19" fmla="*/ 8 h 40"/>
                    <a:gd name="T20" fmla="*/ 8 w 72"/>
                    <a:gd name="T21" fmla="*/ 16 h 40"/>
                    <a:gd name="T22" fmla="*/ 0 w 72"/>
                    <a:gd name="T23" fmla="*/ 8 h 40"/>
                    <a:gd name="T24" fmla="*/ 0 w 72"/>
                    <a:gd name="T25" fmla="*/ 8 h 40"/>
                    <a:gd name="T26" fmla="*/ 0 w 72"/>
                    <a:gd name="T27" fmla="*/ 8 h 40"/>
                    <a:gd name="T28" fmla="*/ 8 w 72"/>
                    <a:gd name="T29" fmla="*/ 0 h 40"/>
                    <a:gd name="T30" fmla="*/ 8 w 72"/>
                    <a:gd name="T31" fmla="*/ 0 h 40"/>
                    <a:gd name="T32" fmla="*/ 8 w 72"/>
                    <a:gd name="T33" fmla="*/ 0 h 40"/>
                    <a:gd name="T34" fmla="*/ 64 w 72"/>
                    <a:gd name="T35" fmla="*/ 8 h 40"/>
                    <a:gd name="T36" fmla="*/ 72 w 72"/>
                    <a:gd name="T37" fmla="*/ 8 h 40"/>
                    <a:gd name="T38" fmla="*/ 72 w 72"/>
                    <a:gd name="T39" fmla="*/ 8 h 40"/>
                    <a:gd name="T40" fmla="*/ 72 w 72"/>
                    <a:gd name="T41" fmla="*/ 32 h 40"/>
                    <a:gd name="T42" fmla="*/ 72 w 72"/>
                    <a:gd name="T43" fmla="*/ 40 h 40"/>
                    <a:gd name="T44" fmla="*/ 64 w 72"/>
                    <a:gd name="T45" fmla="*/ 40 h 40"/>
                    <a:gd name="T46" fmla="*/ 8 w 72"/>
                    <a:gd name="T47" fmla="*/ 32 h 40"/>
                    <a:gd name="T48" fmla="*/ 8 w 72"/>
                    <a:gd name="T4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40">
                      <a:moveTo>
                        <a:pt x="8" y="24"/>
                      </a:moveTo>
                      <a:lnTo>
                        <a:pt x="64" y="32"/>
                      </a:lnTo>
                      <a:lnTo>
                        <a:pt x="72" y="32"/>
                      </a:lnTo>
                      <a:lnTo>
                        <a:pt x="64" y="32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4" y="16"/>
                      </a:lnTo>
                      <a:lnTo>
                        <a:pt x="8" y="8"/>
                      </a:lnTo>
                      <a:lnTo>
                        <a:pt x="8" y="0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4" y="8"/>
                      </a:lnTo>
                      <a:lnTo>
                        <a:pt x="72" y="8"/>
                      </a:lnTo>
                      <a:lnTo>
                        <a:pt x="72" y="8"/>
                      </a:lnTo>
                      <a:lnTo>
                        <a:pt x="72" y="32"/>
                      </a:lnTo>
                      <a:lnTo>
                        <a:pt x="72" y="40"/>
                      </a:lnTo>
                      <a:lnTo>
                        <a:pt x="64" y="40"/>
                      </a:lnTo>
                      <a:lnTo>
                        <a:pt x="8" y="32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500" name="Rectangle 364"/>
                <p:cNvSpPr>
                  <a:spLocks noChangeArrowheads="1"/>
                </p:cNvSpPr>
                <p:nvPr/>
              </p:nvSpPr>
              <p:spPr bwMode="auto">
                <a:xfrm>
                  <a:off x="2862" y="2517"/>
                  <a:ext cx="8" cy="2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501" name="Freeform 365"/>
              <p:cNvSpPr>
                <a:spLocks/>
              </p:cNvSpPr>
              <p:nvPr/>
            </p:nvSpPr>
            <p:spPr bwMode="auto">
              <a:xfrm>
                <a:off x="2760" y="3763"/>
                <a:ext cx="6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0 h 8"/>
                  <a:gd name="T6" fmla="*/ 8 w 8"/>
                  <a:gd name="T7" fmla="*/ 0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02" name="Freeform 366"/>
              <p:cNvSpPr>
                <a:spLocks/>
              </p:cNvSpPr>
              <p:nvPr/>
            </p:nvSpPr>
            <p:spPr bwMode="auto">
              <a:xfrm>
                <a:off x="2777" y="3749"/>
                <a:ext cx="40" cy="14"/>
              </a:xfrm>
              <a:custGeom>
                <a:avLst/>
                <a:gdLst>
                  <a:gd name="T0" fmla="*/ 0 w 56"/>
                  <a:gd name="T1" fmla="*/ 0 h 24"/>
                  <a:gd name="T2" fmla="*/ 32 w 56"/>
                  <a:gd name="T3" fmla="*/ 8 h 24"/>
                  <a:gd name="T4" fmla="*/ 40 w 56"/>
                  <a:gd name="T5" fmla="*/ 8 h 24"/>
                  <a:gd name="T6" fmla="*/ 32 w 56"/>
                  <a:gd name="T7" fmla="*/ 16 h 24"/>
                  <a:gd name="T8" fmla="*/ 24 w 56"/>
                  <a:gd name="T9" fmla="*/ 8 h 24"/>
                  <a:gd name="T10" fmla="*/ 24 w 56"/>
                  <a:gd name="T11" fmla="*/ 0 h 24"/>
                  <a:gd name="T12" fmla="*/ 24 w 56"/>
                  <a:gd name="T13" fmla="*/ 8 h 24"/>
                  <a:gd name="T14" fmla="*/ 0 w 56"/>
                  <a:gd name="T15" fmla="*/ 8 h 24"/>
                  <a:gd name="T16" fmla="*/ 0 w 56"/>
                  <a:gd name="T17" fmla="*/ 0 h 24"/>
                  <a:gd name="T18" fmla="*/ 0 w 56"/>
                  <a:gd name="T19" fmla="*/ 8 h 24"/>
                  <a:gd name="T20" fmla="*/ 0 w 56"/>
                  <a:gd name="T21" fmla="*/ 0 h 24"/>
                  <a:gd name="T22" fmla="*/ 24 w 56"/>
                  <a:gd name="T23" fmla="*/ 0 h 24"/>
                  <a:gd name="T24" fmla="*/ 32 w 56"/>
                  <a:gd name="T25" fmla="*/ 0 h 24"/>
                  <a:gd name="T26" fmla="*/ 32 w 56"/>
                  <a:gd name="T27" fmla="*/ 0 h 24"/>
                  <a:gd name="T28" fmla="*/ 40 w 56"/>
                  <a:gd name="T29" fmla="*/ 8 h 24"/>
                  <a:gd name="T30" fmla="*/ 56 w 56"/>
                  <a:gd name="T31" fmla="*/ 24 h 24"/>
                  <a:gd name="T32" fmla="*/ 32 w 56"/>
                  <a:gd name="T33" fmla="*/ 16 h 24"/>
                  <a:gd name="T34" fmla="*/ 0 w 56"/>
                  <a:gd name="T35" fmla="*/ 8 h 24"/>
                  <a:gd name="T36" fmla="*/ 0 w 56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32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56" y="24"/>
                    </a:lnTo>
                    <a:lnTo>
                      <a:pt x="32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03" name="Freeform 367"/>
              <p:cNvSpPr>
                <a:spLocks/>
              </p:cNvSpPr>
              <p:nvPr/>
            </p:nvSpPr>
            <p:spPr bwMode="auto">
              <a:xfrm>
                <a:off x="2777" y="3754"/>
                <a:ext cx="23" cy="9"/>
              </a:xfrm>
              <a:custGeom>
                <a:avLst/>
                <a:gdLst>
                  <a:gd name="T0" fmla="*/ 0 w 32"/>
                  <a:gd name="T1" fmla="*/ 0 h 16"/>
                  <a:gd name="T2" fmla="*/ 24 w 32"/>
                  <a:gd name="T3" fmla="*/ 8 h 16"/>
                  <a:gd name="T4" fmla="*/ 32 w 32"/>
                  <a:gd name="T5" fmla="*/ 8 h 16"/>
                  <a:gd name="T6" fmla="*/ 32 w 32"/>
                  <a:gd name="T7" fmla="*/ 16 h 16"/>
                  <a:gd name="T8" fmla="*/ 24 w 32"/>
                  <a:gd name="T9" fmla="*/ 16 h 16"/>
                  <a:gd name="T10" fmla="*/ 0 w 32"/>
                  <a:gd name="T11" fmla="*/ 8 h 16"/>
                  <a:gd name="T12" fmla="*/ 0 w 32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6">
                    <a:moveTo>
                      <a:pt x="0" y="0"/>
                    </a:moveTo>
                    <a:lnTo>
                      <a:pt x="24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04" name="Rectangle 368"/>
              <p:cNvSpPr>
                <a:spLocks noChangeArrowheads="1"/>
              </p:cNvSpPr>
              <p:nvPr/>
            </p:nvSpPr>
            <p:spPr bwMode="auto">
              <a:xfrm>
                <a:off x="2794" y="3754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05" name="Freeform 369"/>
              <p:cNvSpPr>
                <a:spLocks/>
              </p:cNvSpPr>
              <p:nvPr/>
            </p:nvSpPr>
            <p:spPr bwMode="auto">
              <a:xfrm>
                <a:off x="2782" y="3749"/>
                <a:ext cx="12" cy="10"/>
              </a:xfrm>
              <a:custGeom>
                <a:avLst/>
                <a:gdLst>
                  <a:gd name="T0" fmla="*/ 16 w 16"/>
                  <a:gd name="T1" fmla="*/ 16 h 16"/>
                  <a:gd name="T2" fmla="*/ 8 w 16"/>
                  <a:gd name="T3" fmla="*/ 16 h 16"/>
                  <a:gd name="T4" fmla="*/ 8 w 16"/>
                  <a:gd name="T5" fmla="*/ 16 h 16"/>
                  <a:gd name="T6" fmla="*/ 8 w 16"/>
                  <a:gd name="T7" fmla="*/ 16 h 16"/>
                  <a:gd name="T8" fmla="*/ 0 w 16"/>
                  <a:gd name="T9" fmla="*/ 8 h 16"/>
                  <a:gd name="T10" fmla="*/ 0 w 16"/>
                  <a:gd name="T11" fmla="*/ 0 h 16"/>
                  <a:gd name="T12" fmla="*/ 8 w 16"/>
                  <a:gd name="T13" fmla="*/ 0 h 16"/>
                  <a:gd name="T14" fmla="*/ 8 w 16"/>
                  <a:gd name="T15" fmla="*/ 0 h 16"/>
                  <a:gd name="T16" fmla="*/ 16 w 16"/>
                  <a:gd name="T17" fmla="*/ 8 h 16"/>
                  <a:gd name="T18" fmla="*/ 8 w 16"/>
                  <a:gd name="T19" fmla="*/ 16 h 16"/>
                  <a:gd name="T20" fmla="*/ 8 w 16"/>
                  <a:gd name="T21" fmla="*/ 8 h 16"/>
                  <a:gd name="T22" fmla="*/ 16 w 16"/>
                  <a:gd name="T23" fmla="*/ 8 h 16"/>
                  <a:gd name="T24" fmla="*/ 16 w 16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6">
                    <a:moveTo>
                      <a:pt x="16" y="16"/>
                    </a:move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06" name="Rectangle 370"/>
              <p:cNvSpPr>
                <a:spLocks noChangeArrowheads="1"/>
              </p:cNvSpPr>
              <p:nvPr/>
            </p:nvSpPr>
            <p:spPr bwMode="auto">
              <a:xfrm>
                <a:off x="2772" y="3749"/>
                <a:ext cx="10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07" name="Rectangle 371"/>
              <p:cNvSpPr>
                <a:spLocks noChangeArrowheads="1"/>
              </p:cNvSpPr>
              <p:nvPr/>
            </p:nvSpPr>
            <p:spPr bwMode="auto">
              <a:xfrm>
                <a:off x="2772" y="3749"/>
                <a:ext cx="5" cy="1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08" name="Freeform 372"/>
              <p:cNvSpPr>
                <a:spLocks/>
              </p:cNvSpPr>
              <p:nvPr/>
            </p:nvSpPr>
            <p:spPr bwMode="auto">
              <a:xfrm>
                <a:off x="2772" y="3754"/>
                <a:ext cx="5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0 h 8"/>
                  <a:gd name="T6" fmla="*/ 8 w 8"/>
                  <a:gd name="T7" fmla="*/ 0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09" name="Freeform 373"/>
              <p:cNvSpPr>
                <a:spLocks/>
              </p:cNvSpPr>
              <p:nvPr/>
            </p:nvSpPr>
            <p:spPr bwMode="auto">
              <a:xfrm>
                <a:off x="2817" y="3754"/>
                <a:ext cx="96" cy="9"/>
              </a:xfrm>
              <a:custGeom>
                <a:avLst/>
                <a:gdLst>
                  <a:gd name="T0" fmla="*/ 0 w 136"/>
                  <a:gd name="T1" fmla="*/ 0 h 16"/>
                  <a:gd name="T2" fmla="*/ 136 w 136"/>
                  <a:gd name="T3" fmla="*/ 8 h 16"/>
                  <a:gd name="T4" fmla="*/ 136 w 136"/>
                  <a:gd name="T5" fmla="*/ 16 h 16"/>
                  <a:gd name="T6" fmla="*/ 136 w 136"/>
                  <a:gd name="T7" fmla="*/ 8 h 16"/>
                  <a:gd name="T8" fmla="*/ 136 w 136"/>
                  <a:gd name="T9" fmla="*/ 16 h 16"/>
                  <a:gd name="T10" fmla="*/ 0 w 136"/>
                  <a:gd name="T11" fmla="*/ 8 h 16"/>
                  <a:gd name="T12" fmla="*/ 0 w 13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6">
                    <a:moveTo>
                      <a:pt x="0" y="0"/>
                    </a:moveTo>
                    <a:lnTo>
                      <a:pt x="136" y="8"/>
                    </a:lnTo>
                    <a:lnTo>
                      <a:pt x="136" y="16"/>
                    </a:lnTo>
                    <a:lnTo>
                      <a:pt x="136" y="8"/>
                    </a:lnTo>
                    <a:lnTo>
                      <a:pt x="136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10" name="Rectangle 374"/>
              <p:cNvSpPr>
                <a:spLocks noChangeArrowheads="1"/>
              </p:cNvSpPr>
              <p:nvPr/>
            </p:nvSpPr>
            <p:spPr bwMode="auto">
              <a:xfrm>
                <a:off x="2817" y="3759"/>
                <a:ext cx="96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11" name="Freeform 375"/>
              <p:cNvSpPr>
                <a:spLocks/>
              </p:cNvSpPr>
              <p:nvPr/>
            </p:nvSpPr>
            <p:spPr bwMode="auto">
              <a:xfrm>
                <a:off x="2817" y="3754"/>
                <a:ext cx="5" cy="5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8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12" name="Freeform 376"/>
              <p:cNvSpPr>
                <a:spLocks/>
              </p:cNvSpPr>
              <p:nvPr/>
            </p:nvSpPr>
            <p:spPr bwMode="auto">
              <a:xfrm>
                <a:off x="2670" y="3749"/>
                <a:ext cx="85" cy="10"/>
              </a:xfrm>
              <a:custGeom>
                <a:avLst/>
                <a:gdLst>
                  <a:gd name="T0" fmla="*/ 0 w 120"/>
                  <a:gd name="T1" fmla="*/ 0 h 16"/>
                  <a:gd name="T2" fmla="*/ 120 w 120"/>
                  <a:gd name="T3" fmla="*/ 8 h 16"/>
                  <a:gd name="T4" fmla="*/ 120 w 120"/>
                  <a:gd name="T5" fmla="*/ 16 h 16"/>
                  <a:gd name="T6" fmla="*/ 120 w 120"/>
                  <a:gd name="T7" fmla="*/ 8 h 16"/>
                  <a:gd name="T8" fmla="*/ 120 w 120"/>
                  <a:gd name="T9" fmla="*/ 16 h 16"/>
                  <a:gd name="T10" fmla="*/ 0 w 120"/>
                  <a:gd name="T11" fmla="*/ 8 h 16"/>
                  <a:gd name="T12" fmla="*/ 0 w 120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6">
                    <a:moveTo>
                      <a:pt x="0" y="0"/>
                    </a:moveTo>
                    <a:lnTo>
                      <a:pt x="120" y="8"/>
                    </a:lnTo>
                    <a:lnTo>
                      <a:pt x="120" y="16"/>
                    </a:lnTo>
                    <a:lnTo>
                      <a:pt x="120" y="8"/>
                    </a:lnTo>
                    <a:lnTo>
                      <a:pt x="120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13" name="Rectangle 377"/>
              <p:cNvSpPr>
                <a:spLocks noChangeArrowheads="1"/>
              </p:cNvSpPr>
              <p:nvPr/>
            </p:nvSpPr>
            <p:spPr bwMode="auto">
              <a:xfrm>
                <a:off x="2664" y="3754"/>
                <a:ext cx="91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14" name="Rectangle 378"/>
              <p:cNvSpPr>
                <a:spLocks noChangeArrowheads="1"/>
              </p:cNvSpPr>
              <p:nvPr/>
            </p:nvSpPr>
            <p:spPr bwMode="auto">
              <a:xfrm>
                <a:off x="2664" y="3749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15" name="Freeform 379"/>
              <p:cNvSpPr>
                <a:spLocks/>
              </p:cNvSpPr>
              <p:nvPr/>
            </p:nvSpPr>
            <p:spPr bwMode="auto">
              <a:xfrm>
                <a:off x="2664" y="3749"/>
                <a:ext cx="6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0 h 8"/>
                  <a:gd name="T6" fmla="*/ 8 w 8"/>
                  <a:gd name="T7" fmla="*/ 0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16" name="Freeform 380"/>
              <p:cNvSpPr>
                <a:spLocks/>
              </p:cNvSpPr>
              <p:nvPr/>
            </p:nvSpPr>
            <p:spPr bwMode="auto">
              <a:xfrm>
                <a:off x="2489" y="3973"/>
                <a:ext cx="6" cy="4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8 h 8"/>
                  <a:gd name="T4" fmla="*/ 0 w 8"/>
                  <a:gd name="T5" fmla="*/ 0 h 8"/>
                  <a:gd name="T6" fmla="*/ 0 w 8"/>
                  <a:gd name="T7" fmla="*/ 0 h 8"/>
                  <a:gd name="T8" fmla="*/ 8 w 8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17" name="Freeform 381"/>
              <p:cNvSpPr>
                <a:spLocks/>
              </p:cNvSpPr>
              <p:nvPr/>
            </p:nvSpPr>
            <p:spPr bwMode="auto">
              <a:xfrm>
                <a:off x="2427" y="3973"/>
                <a:ext cx="68" cy="35"/>
              </a:xfrm>
              <a:custGeom>
                <a:avLst/>
                <a:gdLst>
                  <a:gd name="T0" fmla="*/ 96 w 96"/>
                  <a:gd name="T1" fmla="*/ 8 h 64"/>
                  <a:gd name="T2" fmla="*/ 16 w 96"/>
                  <a:gd name="T3" fmla="*/ 56 h 64"/>
                  <a:gd name="T4" fmla="*/ 8 w 96"/>
                  <a:gd name="T5" fmla="*/ 48 h 64"/>
                  <a:gd name="T6" fmla="*/ 16 w 96"/>
                  <a:gd name="T7" fmla="*/ 56 h 64"/>
                  <a:gd name="T8" fmla="*/ 8 w 96"/>
                  <a:gd name="T9" fmla="*/ 64 h 64"/>
                  <a:gd name="T10" fmla="*/ 0 w 96"/>
                  <a:gd name="T11" fmla="*/ 56 h 64"/>
                  <a:gd name="T12" fmla="*/ 8 w 96"/>
                  <a:gd name="T13" fmla="*/ 56 h 64"/>
                  <a:gd name="T14" fmla="*/ 8 w 96"/>
                  <a:gd name="T15" fmla="*/ 64 h 64"/>
                  <a:gd name="T16" fmla="*/ 0 w 96"/>
                  <a:gd name="T17" fmla="*/ 64 h 64"/>
                  <a:gd name="T18" fmla="*/ 0 w 96"/>
                  <a:gd name="T19" fmla="*/ 64 h 64"/>
                  <a:gd name="T20" fmla="*/ 0 w 96"/>
                  <a:gd name="T21" fmla="*/ 64 h 64"/>
                  <a:gd name="T22" fmla="*/ 0 w 96"/>
                  <a:gd name="T23" fmla="*/ 56 h 64"/>
                  <a:gd name="T24" fmla="*/ 0 w 96"/>
                  <a:gd name="T25" fmla="*/ 56 h 64"/>
                  <a:gd name="T26" fmla="*/ 0 w 96"/>
                  <a:gd name="T27" fmla="*/ 56 h 64"/>
                  <a:gd name="T28" fmla="*/ 8 w 96"/>
                  <a:gd name="T29" fmla="*/ 48 h 64"/>
                  <a:gd name="T30" fmla="*/ 8 w 96"/>
                  <a:gd name="T31" fmla="*/ 48 h 64"/>
                  <a:gd name="T32" fmla="*/ 8 w 96"/>
                  <a:gd name="T33" fmla="*/ 48 h 64"/>
                  <a:gd name="T34" fmla="*/ 88 w 96"/>
                  <a:gd name="T35" fmla="*/ 0 h 64"/>
                  <a:gd name="T36" fmla="*/ 96 w 96"/>
                  <a:gd name="T37" fmla="*/ 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64">
                    <a:moveTo>
                      <a:pt x="96" y="8"/>
                    </a:moveTo>
                    <a:lnTo>
                      <a:pt x="16" y="56"/>
                    </a:lnTo>
                    <a:lnTo>
                      <a:pt x="8" y="48"/>
                    </a:lnTo>
                    <a:lnTo>
                      <a:pt x="16" y="56"/>
                    </a:lnTo>
                    <a:lnTo>
                      <a:pt x="8" y="64"/>
                    </a:lnTo>
                    <a:lnTo>
                      <a:pt x="0" y="56"/>
                    </a:lnTo>
                    <a:lnTo>
                      <a:pt x="8" y="56"/>
                    </a:lnTo>
                    <a:lnTo>
                      <a:pt x="8" y="64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88" y="0"/>
                    </a:lnTo>
                    <a:lnTo>
                      <a:pt x="9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18" name="Rectangle 382"/>
              <p:cNvSpPr>
                <a:spLocks noChangeArrowheads="1"/>
              </p:cNvSpPr>
              <p:nvPr/>
            </p:nvSpPr>
            <p:spPr bwMode="auto">
              <a:xfrm>
                <a:off x="2427" y="4008"/>
                <a:ext cx="6" cy="1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19" name="Freeform 383"/>
              <p:cNvSpPr>
                <a:spLocks/>
              </p:cNvSpPr>
              <p:nvPr/>
            </p:nvSpPr>
            <p:spPr bwMode="auto">
              <a:xfrm>
                <a:off x="2551" y="4026"/>
                <a:ext cx="28" cy="9"/>
              </a:xfrm>
              <a:custGeom>
                <a:avLst/>
                <a:gdLst>
                  <a:gd name="T0" fmla="*/ 8 w 40"/>
                  <a:gd name="T1" fmla="*/ 0 h 16"/>
                  <a:gd name="T2" fmla="*/ 8 w 40"/>
                  <a:gd name="T3" fmla="*/ 0 h 16"/>
                  <a:gd name="T4" fmla="*/ 0 w 40"/>
                  <a:gd name="T5" fmla="*/ 8 h 16"/>
                  <a:gd name="T6" fmla="*/ 0 w 40"/>
                  <a:gd name="T7" fmla="*/ 0 h 16"/>
                  <a:gd name="T8" fmla="*/ 16 w 40"/>
                  <a:gd name="T9" fmla="*/ 8 h 16"/>
                  <a:gd name="T10" fmla="*/ 24 w 40"/>
                  <a:gd name="T11" fmla="*/ 16 h 16"/>
                  <a:gd name="T12" fmla="*/ 16 w 40"/>
                  <a:gd name="T13" fmla="*/ 8 h 16"/>
                  <a:gd name="T14" fmla="*/ 24 w 40"/>
                  <a:gd name="T15" fmla="*/ 0 h 16"/>
                  <a:gd name="T16" fmla="*/ 24 w 40"/>
                  <a:gd name="T17" fmla="*/ 0 h 16"/>
                  <a:gd name="T18" fmla="*/ 40 w 40"/>
                  <a:gd name="T19" fmla="*/ 0 h 16"/>
                  <a:gd name="T20" fmla="*/ 32 w 40"/>
                  <a:gd name="T21" fmla="*/ 8 h 16"/>
                  <a:gd name="T22" fmla="*/ 24 w 40"/>
                  <a:gd name="T23" fmla="*/ 16 h 16"/>
                  <a:gd name="T24" fmla="*/ 24 w 40"/>
                  <a:gd name="T25" fmla="*/ 16 h 16"/>
                  <a:gd name="T26" fmla="*/ 16 w 40"/>
                  <a:gd name="T27" fmla="*/ 16 h 16"/>
                  <a:gd name="T28" fmla="*/ 0 w 40"/>
                  <a:gd name="T29" fmla="*/ 8 h 16"/>
                  <a:gd name="T30" fmla="*/ 0 w 40"/>
                  <a:gd name="T31" fmla="*/ 8 h 16"/>
                  <a:gd name="T32" fmla="*/ 0 w 40"/>
                  <a:gd name="T33" fmla="*/ 0 h 16"/>
                  <a:gd name="T34" fmla="*/ 0 w 40"/>
                  <a:gd name="T35" fmla="*/ 0 h 16"/>
                  <a:gd name="T36" fmla="*/ 8 w 40"/>
                  <a:gd name="T3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0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20" name="Freeform 384"/>
              <p:cNvSpPr>
                <a:spLocks/>
              </p:cNvSpPr>
              <p:nvPr/>
            </p:nvSpPr>
            <p:spPr bwMode="auto">
              <a:xfrm>
                <a:off x="2551" y="4026"/>
                <a:ext cx="18" cy="5"/>
              </a:xfrm>
              <a:custGeom>
                <a:avLst/>
                <a:gdLst>
                  <a:gd name="T0" fmla="*/ 24 w 24"/>
                  <a:gd name="T1" fmla="*/ 8 h 8"/>
                  <a:gd name="T2" fmla="*/ 0 w 24"/>
                  <a:gd name="T3" fmla="*/ 8 h 8"/>
                  <a:gd name="T4" fmla="*/ 0 w 24"/>
                  <a:gd name="T5" fmla="*/ 0 h 8"/>
                  <a:gd name="T6" fmla="*/ 0 w 24"/>
                  <a:gd name="T7" fmla="*/ 0 h 8"/>
                  <a:gd name="T8" fmla="*/ 0 w 24"/>
                  <a:gd name="T9" fmla="*/ 0 h 8"/>
                  <a:gd name="T10" fmla="*/ 24 w 24"/>
                  <a:gd name="T11" fmla="*/ 0 h 8"/>
                  <a:gd name="T12" fmla="*/ 24 w 2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4" y="8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21" name="Freeform 385"/>
              <p:cNvSpPr>
                <a:spLocks/>
              </p:cNvSpPr>
              <p:nvPr/>
            </p:nvSpPr>
            <p:spPr bwMode="auto">
              <a:xfrm>
                <a:off x="2828" y="3999"/>
                <a:ext cx="6" cy="1"/>
              </a:xfrm>
              <a:custGeom>
                <a:avLst/>
                <a:gdLst>
                  <a:gd name="T0" fmla="*/ 8 w 8"/>
                  <a:gd name="T1" fmla="*/ 8 w 8"/>
                  <a:gd name="T2" fmla="*/ 8 w 8"/>
                  <a:gd name="T3" fmla="*/ 8 w 8"/>
                  <a:gd name="T4" fmla="*/ 8 w 8"/>
                  <a:gd name="T5" fmla="*/ 8 w 8"/>
                  <a:gd name="T6" fmla="*/ 8 w 8"/>
                  <a:gd name="T7" fmla="*/ 8 w 8"/>
                  <a:gd name="T8" fmla="*/ 8 w 8"/>
                  <a:gd name="T9" fmla="*/ 8 w 8"/>
                  <a:gd name="T10" fmla="*/ 8 w 8"/>
                  <a:gd name="T11" fmla="*/ 8 w 8"/>
                  <a:gd name="T12" fmla="*/ 8 w 8"/>
                  <a:gd name="T13" fmla="*/ 8 w 8"/>
                  <a:gd name="T14" fmla="*/ 8 w 8"/>
                  <a:gd name="T15" fmla="*/ 8 w 8"/>
                  <a:gd name="T16" fmla="*/ 8 w 8"/>
                  <a:gd name="T17" fmla="*/ 8 w 8"/>
                  <a:gd name="T18" fmla="*/ 8 w 8"/>
                  <a:gd name="T19" fmla="*/ 8 w 8"/>
                  <a:gd name="T20" fmla="*/ 8 w 8"/>
                  <a:gd name="T21" fmla="*/ 8 w 8"/>
                  <a:gd name="T22" fmla="*/ 8 w 8"/>
                  <a:gd name="T23" fmla="*/ 8 w 8"/>
                  <a:gd name="T24" fmla="*/ 0 w 8"/>
                  <a:gd name="T25" fmla="*/ 0 w 8"/>
                  <a:gd name="T26" fmla="*/ 0 w 8"/>
                  <a:gd name="T27" fmla="*/ 0 w 8"/>
                  <a:gd name="T28" fmla="*/ 0 w 8"/>
                  <a:gd name="T29" fmla="*/ 0 w 8"/>
                  <a:gd name="T30" fmla="*/ 0 w 8"/>
                  <a:gd name="T31" fmla="*/ 0 w 8"/>
                  <a:gd name="T32" fmla="*/ 0 w 8"/>
                  <a:gd name="T33" fmla="*/ 0 w 8"/>
                  <a:gd name="T34" fmla="*/ 0 w 8"/>
                  <a:gd name="T35" fmla="*/ 0 w 8"/>
                  <a:gd name="T36" fmla="*/ 0 w 8"/>
                  <a:gd name="T37" fmla="*/ 0 w 8"/>
                  <a:gd name="T38" fmla="*/ 0 w 8"/>
                  <a:gd name="T39" fmla="*/ 0 w 8"/>
                  <a:gd name="T40" fmla="*/ 0 w 8"/>
                  <a:gd name="T41" fmla="*/ 0 w 8"/>
                  <a:gd name="T42" fmla="*/ 0 w 8"/>
                  <a:gd name="T43" fmla="*/ 0 w 8"/>
                  <a:gd name="T44" fmla="*/ 0 w 8"/>
                  <a:gd name="T45" fmla="*/ 0 w 8"/>
                  <a:gd name="T46" fmla="*/ 0 w 8"/>
                  <a:gd name="T47" fmla="*/ 0 w 8"/>
                  <a:gd name="T48" fmla="*/ 8 w 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  <a:cxn ang="0">
                    <a:pos x="T15" y="0"/>
                  </a:cxn>
                  <a:cxn ang="0">
                    <a:pos x="T16" y="0"/>
                  </a:cxn>
                  <a:cxn ang="0">
                    <a:pos x="T17" y="0"/>
                  </a:cxn>
                  <a:cxn ang="0">
                    <a:pos x="T18" y="0"/>
                  </a:cxn>
                  <a:cxn ang="0">
                    <a:pos x="T19" y="0"/>
                  </a:cxn>
                  <a:cxn ang="0">
                    <a:pos x="T20" y="0"/>
                  </a:cxn>
                  <a:cxn ang="0">
                    <a:pos x="T21" y="0"/>
                  </a:cxn>
                  <a:cxn ang="0">
                    <a:pos x="T22" y="0"/>
                  </a:cxn>
                  <a:cxn ang="0">
                    <a:pos x="T23" y="0"/>
                  </a:cxn>
                  <a:cxn ang="0">
                    <a:pos x="T24" y="0"/>
                  </a:cxn>
                  <a:cxn ang="0">
                    <a:pos x="T25" y="0"/>
                  </a:cxn>
                  <a:cxn ang="0">
                    <a:pos x="T26" y="0"/>
                  </a:cxn>
                  <a:cxn ang="0">
                    <a:pos x="T27" y="0"/>
                  </a:cxn>
                  <a:cxn ang="0">
                    <a:pos x="T28" y="0"/>
                  </a:cxn>
                  <a:cxn ang="0">
                    <a:pos x="T29" y="0"/>
                  </a:cxn>
                  <a:cxn ang="0">
                    <a:pos x="T30" y="0"/>
                  </a:cxn>
                  <a:cxn ang="0">
                    <a:pos x="T31" y="0"/>
                  </a:cxn>
                  <a:cxn ang="0">
                    <a:pos x="T32" y="0"/>
                  </a:cxn>
                  <a:cxn ang="0">
                    <a:pos x="T33" y="0"/>
                  </a:cxn>
                  <a:cxn ang="0">
                    <a:pos x="T34" y="0"/>
                  </a:cxn>
                  <a:cxn ang="0">
                    <a:pos x="T35" y="0"/>
                  </a:cxn>
                  <a:cxn ang="0">
                    <a:pos x="T36" y="0"/>
                  </a:cxn>
                  <a:cxn ang="0">
                    <a:pos x="T37" y="0"/>
                  </a:cxn>
                  <a:cxn ang="0">
                    <a:pos x="T38" y="0"/>
                  </a:cxn>
                  <a:cxn ang="0">
                    <a:pos x="T39" y="0"/>
                  </a:cxn>
                  <a:cxn ang="0">
                    <a:pos x="T40" y="0"/>
                  </a:cxn>
                  <a:cxn ang="0">
                    <a:pos x="T41" y="0"/>
                  </a:cxn>
                  <a:cxn ang="0">
                    <a:pos x="T42" y="0"/>
                  </a:cxn>
                  <a:cxn ang="0">
                    <a:pos x="T43" y="0"/>
                  </a:cxn>
                  <a:cxn ang="0">
                    <a:pos x="T44" y="0"/>
                  </a:cxn>
                  <a:cxn ang="0">
                    <a:pos x="T45" y="0"/>
                  </a:cxn>
                  <a:cxn ang="0">
                    <a:pos x="T46" y="0"/>
                  </a:cxn>
                  <a:cxn ang="0">
                    <a:pos x="T47" y="0"/>
                  </a:cxn>
                  <a:cxn ang="0">
                    <a:pos x="T48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22" name="Freeform 386"/>
              <p:cNvSpPr>
                <a:spLocks/>
              </p:cNvSpPr>
              <p:nvPr/>
            </p:nvSpPr>
            <p:spPr bwMode="auto">
              <a:xfrm>
                <a:off x="2828" y="3999"/>
                <a:ext cx="6" cy="1"/>
              </a:xfrm>
              <a:custGeom>
                <a:avLst/>
                <a:gdLst>
                  <a:gd name="T0" fmla="*/ 8 w 8"/>
                  <a:gd name="T1" fmla="*/ 8 w 8"/>
                  <a:gd name="T2" fmla="*/ 8 w 8"/>
                  <a:gd name="T3" fmla="*/ 0 w 8"/>
                  <a:gd name="T4" fmla="*/ 0 w 8"/>
                  <a:gd name="T5" fmla="*/ 0 w 8"/>
                  <a:gd name="T6" fmla="*/ 8 w 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23" name="Rectangle 387"/>
              <p:cNvSpPr>
                <a:spLocks noChangeArrowheads="1"/>
              </p:cNvSpPr>
              <p:nvPr/>
            </p:nvSpPr>
            <p:spPr bwMode="auto">
              <a:xfrm>
                <a:off x="2699" y="3705"/>
                <a:ext cx="5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24" name="Freeform 388"/>
              <p:cNvSpPr>
                <a:spLocks/>
              </p:cNvSpPr>
              <p:nvPr/>
            </p:nvSpPr>
            <p:spPr bwMode="auto">
              <a:xfrm>
                <a:off x="2681" y="3692"/>
                <a:ext cx="34" cy="13"/>
              </a:xfrm>
              <a:custGeom>
                <a:avLst/>
                <a:gdLst>
                  <a:gd name="T0" fmla="*/ 0 w 48"/>
                  <a:gd name="T1" fmla="*/ 0 h 24"/>
                  <a:gd name="T2" fmla="*/ 48 w 48"/>
                  <a:gd name="T3" fmla="*/ 0 h 24"/>
                  <a:gd name="T4" fmla="*/ 24 w 48"/>
                  <a:gd name="T5" fmla="*/ 24 h 24"/>
                  <a:gd name="T6" fmla="*/ 0 w 48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48" y="0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25" name="Freeform 389"/>
              <p:cNvSpPr>
                <a:spLocks/>
              </p:cNvSpPr>
              <p:nvPr/>
            </p:nvSpPr>
            <p:spPr bwMode="auto">
              <a:xfrm>
                <a:off x="2681" y="3692"/>
                <a:ext cx="46" cy="22"/>
              </a:xfrm>
              <a:custGeom>
                <a:avLst/>
                <a:gdLst>
                  <a:gd name="T0" fmla="*/ 0 w 64"/>
                  <a:gd name="T1" fmla="*/ 0 h 40"/>
                  <a:gd name="T2" fmla="*/ 48 w 64"/>
                  <a:gd name="T3" fmla="*/ 0 h 40"/>
                  <a:gd name="T4" fmla="*/ 64 w 64"/>
                  <a:gd name="T5" fmla="*/ 0 h 40"/>
                  <a:gd name="T6" fmla="*/ 56 w 64"/>
                  <a:gd name="T7" fmla="*/ 8 h 40"/>
                  <a:gd name="T8" fmla="*/ 32 w 64"/>
                  <a:gd name="T9" fmla="*/ 32 h 40"/>
                  <a:gd name="T10" fmla="*/ 32 w 64"/>
                  <a:gd name="T11" fmla="*/ 40 h 40"/>
                  <a:gd name="T12" fmla="*/ 24 w 64"/>
                  <a:gd name="T13" fmla="*/ 32 h 40"/>
                  <a:gd name="T14" fmla="*/ 24 w 64"/>
                  <a:gd name="T15" fmla="*/ 24 h 40"/>
                  <a:gd name="T16" fmla="*/ 48 w 64"/>
                  <a:gd name="T17" fmla="*/ 0 h 40"/>
                  <a:gd name="T18" fmla="*/ 56 w 64"/>
                  <a:gd name="T19" fmla="*/ 8 h 40"/>
                  <a:gd name="T20" fmla="*/ 48 w 64"/>
                  <a:gd name="T21" fmla="*/ 8 h 40"/>
                  <a:gd name="T22" fmla="*/ 0 w 64"/>
                  <a:gd name="T23" fmla="*/ 8 h 40"/>
                  <a:gd name="T24" fmla="*/ 0 w 64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lnTo>
                      <a:pt x="48" y="0"/>
                    </a:lnTo>
                    <a:lnTo>
                      <a:pt x="64" y="0"/>
                    </a:lnTo>
                    <a:lnTo>
                      <a:pt x="56" y="8"/>
                    </a:lnTo>
                    <a:lnTo>
                      <a:pt x="32" y="32"/>
                    </a:lnTo>
                    <a:lnTo>
                      <a:pt x="32" y="40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48" y="0"/>
                    </a:lnTo>
                    <a:lnTo>
                      <a:pt x="56" y="8"/>
                    </a:lnTo>
                    <a:lnTo>
                      <a:pt x="4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26" name="Freeform 390"/>
              <p:cNvSpPr>
                <a:spLocks/>
              </p:cNvSpPr>
              <p:nvPr/>
            </p:nvSpPr>
            <p:spPr bwMode="auto">
              <a:xfrm>
                <a:off x="2676" y="3692"/>
                <a:ext cx="28" cy="18"/>
              </a:xfrm>
              <a:custGeom>
                <a:avLst/>
                <a:gdLst>
                  <a:gd name="T0" fmla="*/ 32 w 40"/>
                  <a:gd name="T1" fmla="*/ 32 h 32"/>
                  <a:gd name="T2" fmla="*/ 8 w 40"/>
                  <a:gd name="T3" fmla="*/ 8 h 32"/>
                  <a:gd name="T4" fmla="*/ 0 w 40"/>
                  <a:gd name="T5" fmla="*/ 0 h 32"/>
                  <a:gd name="T6" fmla="*/ 8 w 40"/>
                  <a:gd name="T7" fmla="*/ 0 h 32"/>
                  <a:gd name="T8" fmla="*/ 16 w 40"/>
                  <a:gd name="T9" fmla="*/ 0 h 32"/>
                  <a:gd name="T10" fmla="*/ 40 w 40"/>
                  <a:gd name="T11" fmla="*/ 24 h 32"/>
                  <a:gd name="T12" fmla="*/ 32 w 4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2">
                    <a:moveTo>
                      <a:pt x="32" y="32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40" y="24"/>
                    </a:lnTo>
                    <a:lnTo>
                      <a:pt x="32" y="3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527" name="Text Box 391"/>
            <p:cNvSpPr txBox="1">
              <a:spLocks noChangeArrowheads="1"/>
            </p:cNvSpPr>
            <p:nvPr/>
          </p:nvSpPr>
          <p:spPr bwMode="auto">
            <a:xfrm>
              <a:off x="3168" y="2476"/>
              <a:ext cx="107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A</a:t>
              </a:r>
              <a:r>
                <a:rPr lang="en-US" sz="1800">
                  <a:sym typeface="Wingdings 3" charset="0"/>
                </a:rPr>
                <a:t></a:t>
              </a:r>
              <a:r>
                <a:rPr lang="en-US" sz="1800"/>
                <a:t>B</a:t>
              </a:r>
              <a:r>
                <a:rPr lang="en-US" sz="1800">
                  <a:sym typeface="Wingdings 3" charset="0"/>
                </a:rPr>
                <a:t></a:t>
              </a:r>
              <a:r>
                <a:rPr lang="en-US" sz="1800"/>
                <a:t>C if:</a:t>
              </a:r>
            </a:p>
            <a:p>
              <a:pPr algn="ctr"/>
              <a:r>
                <a:rPr lang="en-US" sz="1800"/>
                <a:t>d</a:t>
              </a:r>
              <a:r>
                <a:rPr lang="en-US" sz="1800" baseline="-25000"/>
                <a:t>AB</a:t>
              </a:r>
              <a:r>
                <a:rPr lang="en-US" sz="1800" baseline="30000"/>
                <a:t>2</a:t>
              </a:r>
              <a:r>
                <a:rPr lang="en-US" sz="1800"/>
                <a:t>+d</a:t>
              </a:r>
              <a:r>
                <a:rPr lang="en-US" sz="1800" baseline="-25000"/>
                <a:t>BC</a:t>
              </a:r>
              <a:r>
                <a:rPr lang="en-US" sz="1800" baseline="30000"/>
                <a:t>2</a:t>
              </a:r>
              <a:r>
                <a:rPr lang="en-US" sz="1800"/>
                <a:t>&lt;d</a:t>
              </a:r>
              <a:r>
                <a:rPr lang="en-US" sz="1800" baseline="-25000"/>
                <a:t>AC</a:t>
              </a:r>
              <a:r>
                <a:rPr lang="en-US" sz="1800" baseline="30000"/>
                <a:t>2</a:t>
              </a:r>
            </a:p>
          </p:txBody>
        </p:sp>
        <p:sp>
          <p:nvSpPr>
            <p:cNvPr id="91528" name="Text Box 392"/>
            <p:cNvSpPr txBox="1">
              <a:spLocks noChangeArrowheads="1"/>
            </p:cNvSpPr>
            <p:nvPr/>
          </p:nvSpPr>
          <p:spPr bwMode="auto">
            <a:xfrm>
              <a:off x="3408" y="2121"/>
              <a:ext cx="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A</a:t>
              </a:r>
              <a:endParaRPr lang="en-US" sz="2400">
                <a:latin typeface="Times New Roman" charset="0"/>
              </a:endParaRPr>
            </a:p>
          </p:txBody>
        </p:sp>
        <p:sp>
          <p:nvSpPr>
            <p:cNvPr id="91529" name="Text Box 393"/>
            <p:cNvSpPr txBox="1">
              <a:spLocks noChangeArrowheads="1"/>
            </p:cNvSpPr>
            <p:nvPr/>
          </p:nvSpPr>
          <p:spPr bwMode="auto">
            <a:xfrm>
              <a:off x="3792" y="2217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B</a:t>
              </a:r>
              <a:endParaRPr lang="en-US" sz="2400">
                <a:latin typeface="Times New Roman" charset="0"/>
              </a:endParaRPr>
            </a:p>
          </p:txBody>
        </p:sp>
        <p:sp>
          <p:nvSpPr>
            <p:cNvPr id="91530" name="Text Box 394"/>
            <p:cNvSpPr txBox="1">
              <a:spLocks noChangeArrowheads="1"/>
            </p:cNvSpPr>
            <p:nvPr/>
          </p:nvSpPr>
          <p:spPr bwMode="auto">
            <a:xfrm>
              <a:off x="4176" y="2266"/>
              <a:ext cx="220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C</a:t>
              </a:r>
              <a:endParaRPr lang="en-US" sz="2400">
                <a:latin typeface="Times New Roman" charset="0"/>
              </a:endParaRPr>
            </a:p>
          </p:txBody>
        </p:sp>
      </p:grpSp>
      <p:grpSp>
        <p:nvGrpSpPr>
          <p:cNvPr id="91531" name="Group 395"/>
          <p:cNvGrpSpPr>
            <a:grpSpLocks/>
          </p:cNvGrpSpPr>
          <p:nvPr/>
        </p:nvGrpSpPr>
        <p:grpSpPr bwMode="auto">
          <a:xfrm>
            <a:off x="6167438" y="954088"/>
            <a:ext cx="2366962" cy="1331912"/>
            <a:chOff x="3504" y="672"/>
            <a:chExt cx="1491" cy="839"/>
          </a:xfrm>
        </p:grpSpPr>
        <p:sp>
          <p:nvSpPr>
            <p:cNvPr id="91532" name="Freeform 396"/>
            <p:cNvSpPr>
              <a:spLocks/>
            </p:cNvSpPr>
            <p:nvPr/>
          </p:nvSpPr>
          <p:spPr bwMode="auto">
            <a:xfrm rot="20572503" flipV="1">
              <a:off x="4213" y="782"/>
              <a:ext cx="232" cy="456"/>
            </a:xfrm>
            <a:custGeom>
              <a:avLst/>
              <a:gdLst>
                <a:gd name="T0" fmla="*/ 48 w 272"/>
                <a:gd name="T1" fmla="*/ 423 h 911"/>
                <a:gd name="T2" fmla="*/ 104 w 272"/>
                <a:gd name="T3" fmla="*/ 415 h 911"/>
                <a:gd name="T4" fmla="*/ 128 w 272"/>
                <a:gd name="T5" fmla="*/ 415 h 911"/>
                <a:gd name="T6" fmla="*/ 0 w 272"/>
                <a:gd name="T7" fmla="*/ 0 h 911"/>
                <a:gd name="T8" fmla="*/ 224 w 272"/>
                <a:gd name="T9" fmla="*/ 487 h 911"/>
                <a:gd name="T10" fmla="*/ 136 w 272"/>
                <a:gd name="T11" fmla="*/ 495 h 911"/>
                <a:gd name="T12" fmla="*/ 272 w 272"/>
                <a:gd name="T13" fmla="*/ 911 h 911"/>
                <a:gd name="T14" fmla="*/ 48 w 272"/>
                <a:gd name="T15" fmla="*/ 423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911">
                  <a:moveTo>
                    <a:pt x="48" y="423"/>
                  </a:moveTo>
                  <a:lnTo>
                    <a:pt x="104" y="415"/>
                  </a:lnTo>
                  <a:lnTo>
                    <a:pt x="128" y="415"/>
                  </a:lnTo>
                  <a:lnTo>
                    <a:pt x="0" y="0"/>
                  </a:lnTo>
                  <a:lnTo>
                    <a:pt x="224" y="487"/>
                  </a:lnTo>
                  <a:lnTo>
                    <a:pt x="136" y="495"/>
                  </a:lnTo>
                  <a:lnTo>
                    <a:pt x="272" y="911"/>
                  </a:lnTo>
                  <a:lnTo>
                    <a:pt x="48" y="42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533" name="Freeform 397"/>
            <p:cNvSpPr>
              <a:spLocks/>
            </p:cNvSpPr>
            <p:nvPr/>
          </p:nvSpPr>
          <p:spPr bwMode="auto">
            <a:xfrm>
              <a:off x="3891" y="702"/>
              <a:ext cx="205" cy="327"/>
            </a:xfrm>
            <a:custGeom>
              <a:avLst/>
              <a:gdLst>
                <a:gd name="T0" fmla="*/ 248 w 256"/>
                <a:gd name="T1" fmla="*/ 552 h 552"/>
                <a:gd name="T2" fmla="*/ 0 w 256"/>
                <a:gd name="T3" fmla="*/ 8 h 552"/>
                <a:gd name="T4" fmla="*/ 0 w 256"/>
                <a:gd name="T5" fmla="*/ 8 h 552"/>
                <a:gd name="T6" fmla="*/ 16 w 256"/>
                <a:gd name="T7" fmla="*/ 0 h 552"/>
                <a:gd name="T8" fmla="*/ 8 w 256"/>
                <a:gd name="T9" fmla="*/ 8 h 552"/>
                <a:gd name="T10" fmla="*/ 256 w 256"/>
                <a:gd name="T11" fmla="*/ 552 h 552"/>
                <a:gd name="T12" fmla="*/ 248 w 256"/>
                <a:gd name="T13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552">
                  <a:moveTo>
                    <a:pt x="248" y="552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256" y="552"/>
                  </a:lnTo>
                  <a:lnTo>
                    <a:pt x="248" y="552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534" name="Freeform 398"/>
            <p:cNvSpPr>
              <a:spLocks/>
            </p:cNvSpPr>
            <p:nvPr/>
          </p:nvSpPr>
          <p:spPr bwMode="auto">
            <a:xfrm>
              <a:off x="4289" y="673"/>
              <a:ext cx="186" cy="290"/>
            </a:xfrm>
            <a:custGeom>
              <a:avLst/>
              <a:gdLst>
                <a:gd name="T0" fmla="*/ 224 w 232"/>
                <a:gd name="T1" fmla="*/ 488 h 488"/>
                <a:gd name="T2" fmla="*/ 0 w 232"/>
                <a:gd name="T3" fmla="*/ 0 h 488"/>
                <a:gd name="T4" fmla="*/ 0 w 232"/>
                <a:gd name="T5" fmla="*/ 0 h 488"/>
                <a:gd name="T6" fmla="*/ 0 w 232"/>
                <a:gd name="T7" fmla="*/ 0 h 488"/>
                <a:gd name="T8" fmla="*/ 8 w 232"/>
                <a:gd name="T9" fmla="*/ 0 h 488"/>
                <a:gd name="T10" fmla="*/ 232 w 232"/>
                <a:gd name="T11" fmla="*/ 488 h 488"/>
                <a:gd name="T12" fmla="*/ 224 w 23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488">
                  <a:moveTo>
                    <a:pt x="224" y="48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232" y="488"/>
                  </a:lnTo>
                  <a:lnTo>
                    <a:pt x="224" y="488"/>
                  </a:lnTo>
                  <a:close/>
                </a:path>
              </a:pathLst>
            </a:cu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535" name="Freeform 399"/>
            <p:cNvSpPr>
              <a:spLocks/>
            </p:cNvSpPr>
            <p:nvPr/>
          </p:nvSpPr>
          <p:spPr bwMode="auto">
            <a:xfrm>
              <a:off x="4456" y="819"/>
              <a:ext cx="122" cy="314"/>
            </a:xfrm>
            <a:custGeom>
              <a:avLst/>
              <a:gdLst>
                <a:gd name="T0" fmla="*/ 168 w 168"/>
                <a:gd name="T1" fmla="*/ 295 h 663"/>
                <a:gd name="T2" fmla="*/ 104 w 168"/>
                <a:gd name="T3" fmla="*/ 303 h 663"/>
                <a:gd name="T4" fmla="*/ 80 w 168"/>
                <a:gd name="T5" fmla="*/ 303 h 663"/>
                <a:gd name="T6" fmla="*/ 152 w 168"/>
                <a:gd name="T7" fmla="*/ 0 h 663"/>
                <a:gd name="T8" fmla="*/ 0 w 168"/>
                <a:gd name="T9" fmla="*/ 367 h 663"/>
                <a:gd name="T10" fmla="*/ 80 w 168"/>
                <a:gd name="T11" fmla="*/ 359 h 663"/>
                <a:gd name="T12" fmla="*/ 16 w 168"/>
                <a:gd name="T13" fmla="*/ 663 h 663"/>
                <a:gd name="T14" fmla="*/ 168 w 168"/>
                <a:gd name="T15" fmla="*/ 295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663">
                  <a:moveTo>
                    <a:pt x="168" y="295"/>
                  </a:moveTo>
                  <a:lnTo>
                    <a:pt x="104" y="303"/>
                  </a:lnTo>
                  <a:lnTo>
                    <a:pt x="80" y="303"/>
                  </a:lnTo>
                  <a:lnTo>
                    <a:pt x="152" y="0"/>
                  </a:lnTo>
                  <a:lnTo>
                    <a:pt x="0" y="367"/>
                  </a:lnTo>
                  <a:lnTo>
                    <a:pt x="80" y="359"/>
                  </a:lnTo>
                  <a:lnTo>
                    <a:pt x="16" y="663"/>
                  </a:lnTo>
                  <a:lnTo>
                    <a:pt x="168" y="295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536" name="Freeform 400"/>
            <p:cNvSpPr>
              <a:spLocks/>
            </p:cNvSpPr>
            <p:nvPr/>
          </p:nvSpPr>
          <p:spPr bwMode="auto">
            <a:xfrm>
              <a:off x="4502" y="895"/>
              <a:ext cx="349" cy="287"/>
            </a:xfrm>
            <a:custGeom>
              <a:avLst/>
              <a:gdLst>
                <a:gd name="T0" fmla="*/ 328 w 480"/>
                <a:gd name="T1" fmla="*/ 312 h 608"/>
                <a:gd name="T2" fmla="*/ 280 w 480"/>
                <a:gd name="T3" fmla="*/ 288 h 608"/>
                <a:gd name="T4" fmla="*/ 256 w 480"/>
                <a:gd name="T5" fmla="*/ 272 h 608"/>
                <a:gd name="T6" fmla="*/ 480 w 480"/>
                <a:gd name="T7" fmla="*/ 0 h 608"/>
                <a:gd name="T8" fmla="*/ 152 w 480"/>
                <a:gd name="T9" fmla="*/ 296 h 608"/>
                <a:gd name="T10" fmla="*/ 224 w 480"/>
                <a:gd name="T11" fmla="*/ 336 h 608"/>
                <a:gd name="T12" fmla="*/ 0 w 480"/>
                <a:gd name="T13" fmla="*/ 608 h 608"/>
                <a:gd name="T14" fmla="*/ 328 w 480"/>
                <a:gd name="T15" fmla="*/ 31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0" h="608">
                  <a:moveTo>
                    <a:pt x="328" y="312"/>
                  </a:moveTo>
                  <a:lnTo>
                    <a:pt x="280" y="288"/>
                  </a:lnTo>
                  <a:lnTo>
                    <a:pt x="256" y="272"/>
                  </a:lnTo>
                  <a:lnTo>
                    <a:pt x="480" y="0"/>
                  </a:lnTo>
                  <a:lnTo>
                    <a:pt x="152" y="296"/>
                  </a:lnTo>
                  <a:lnTo>
                    <a:pt x="224" y="336"/>
                  </a:lnTo>
                  <a:lnTo>
                    <a:pt x="0" y="608"/>
                  </a:lnTo>
                  <a:lnTo>
                    <a:pt x="328" y="31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537" name="Freeform 401"/>
            <p:cNvSpPr>
              <a:spLocks/>
            </p:cNvSpPr>
            <p:nvPr/>
          </p:nvSpPr>
          <p:spPr bwMode="auto">
            <a:xfrm>
              <a:off x="4125" y="947"/>
              <a:ext cx="99" cy="288"/>
            </a:xfrm>
            <a:custGeom>
              <a:avLst/>
              <a:gdLst>
                <a:gd name="T0" fmla="*/ 136 w 136"/>
                <a:gd name="T1" fmla="*/ 248 h 608"/>
                <a:gd name="T2" fmla="*/ 88 w 136"/>
                <a:gd name="T3" fmla="*/ 272 h 608"/>
                <a:gd name="T4" fmla="*/ 56 w 136"/>
                <a:gd name="T5" fmla="*/ 280 h 608"/>
                <a:gd name="T6" fmla="*/ 48 w 136"/>
                <a:gd name="T7" fmla="*/ 0 h 608"/>
                <a:gd name="T8" fmla="*/ 0 w 136"/>
                <a:gd name="T9" fmla="*/ 360 h 608"/>
                <a:gd name="T10" fmla="*/ 80 w 136"/>
                <a:gd name="T11" fmla="*/ 328 h 608"/>
                <a:gd name="T12" fmla="*/ 88 w 136"/>
                <a:gd name="T13" fmla="*/ 608 h 608"/>
                <a:gd name="T14" fmla="*/ 136 w 136"/>
                <a:gd name="T15" fmla="*/ 24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608">
                  <a:moveTo>
                    <a:pt x="136" y="248"/>
                  </a:moveTo>
                  <a:lnTo>
                    <a:pt x="88" y="272"/>
                  </a:lnTo>
                  <a:lnTo>
                    <a:pt x="56" y="280"/>
                  </a:lnTo>
                  <a:lnTo>
                    <a:pt x="48" y="0"/>
                  </a:lnTo>
                  <a:lnTo>
                    <a:pt x="0" y="360"/>
                  </a:lnTo>
                  <a:lnTo>
                    <a:pt x="80" y="328"/>
                  </a:lnTo>
                  <a:lnTo>
                    <a:pt x="88" y="608"/>
                  </a:lnTo>
                  <a:lnTo>
                    <a:pt x="136" y="2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538" name="Freeform 402"/>
            <p:cNvSpPr>
              <a:spLocks/>
            </p:cNvSpPr>
            <p:nvPr/>
          </p:nvSpPr>
          <p:spPr bwMode="auto">
            <a:xfrm>
              <a:off x="3614" y="1076"/>
              <a:ext cx="470" cy="204"/>
            </a:xfrm>
            <a:custGeom>
              <a:avLst/>
              <a:gdLst>
                <a:gd name="T0" fmla="*/ 320 w 648"/>
                <a:gd name="T1" fmla="*/ 128 h 432"/>
                <a:gd name="T2" fmla="*/ 304 w 648"/>
                <a:gd name="T3" fmla="*/ 176 h 432"/>
                <a:gd name="T4" fmla="*/ 296 w 648"/>
                <a:gd name="T5" fmla="*/ 200 h 432"/>
                <a:gd name="T6" fmla="*/ 0 w 648"/>
                <a:gd name="T7" fmla="*/ 0 h 432"/>
                <a:gd name="T8" fmla="*/ 328 w 648"/>
                <a:gd name="T9" fmla="*/ 312 h 432"/>
                <a:gd name="T10" fmla="*/ 360 w 648"/>
                <a:gd name="T11" fmla="*/ 232 h 432"/>
                <a:gd name="T12" fmla="*/ 648 w 648"/>
                <a:gd name="T13" fmla="*/ 432 h 432"/>
                <a:gd name="T14" fmla="*/ 320 w 648"/>
                <a:gd name="T15" fmla="*/ 128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432">
                  <a:moveTo>
                    <a:pt x="320" y="128"/>
                  </a:moveTo>
                  <a:lnTo>
                    <a:pt x="304" y="176"/>
                  </a:lnTo>
                  <a:lnTo>
                    <a:pt x="296" y="200"/>
                  </a:lnTo>
                  <a:lnTo>
                    <a:pt x="0" y="0"/>
                  </a:lnTo>
                  <a:lnTo>
                    <a:pt x="328" y="312"/>
                  </a:lnTo>
                  <a:lnTo>
                    <a:pt x="360" y="232"/>
                  </a:lnTo>
                  <a:lnTo>
                    <a:pt x="648" y="432"/>
                  </a:lnTo>
                  <a:lnTo>
                    <a:pt x="320" y="12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539" name="Freeform 403"/>
            <p:cNvSpPr>
              <a:spLocks/>
            </p:cNvSpPr>
            <p:nvPr/>
          </p:nvSpPr>
          <p:spPr bwMode="auto">
            <a:xfrm>
              <a:off x="3851" y="928"/>
              <a:ext cx="228" cy="265"/>
            </a:xfrm>
            <a:custGeom>
              <a:avLst/>
              <a:gdLst>
                <a:gd name="T0" fmla="*/ 312 w 560"/>
                <a:gd name="T1" fmla="*/ 367 h 911"/>
                <a:gd name="T2" fmla="*/ 264 w 560"/>
                <a:gd name="T3" fmla="*/ 399 h 911"/>
                <a:gd name="T4" fmla="*/ 248 w 560"/>
                <a:gd name="T5" fmla="*/ 423 h 911"/>
                <a:gd name="T6" fmla="*/ 0 w 560"/>
                <a:gd name="T7" fmla="*/ 0 h 911"/>
                <a:gd name="T8" fmla="*/ 240 w 560"/>
                <a:gd name="T9" fmla="*/ 551 h 911"/>
                <a:gd name="T10" fmla="*/ 304 w 560"/>
                <a:gd name="T11" fmla="*/ 495 h 911"/>
                <a:gd name="T12" fmla="*/ 560 w 560"/>
                <a:gd name="T13" fmla="*/ 911 h 911"/>
                <a:gd name="T14" fmla="*/ 312 w 560"/>
                <a:gd name="T15" fmla="*/ 367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911">
                  <a:moveTo>
                    <a:pt x="312" y="367"/>
                  </a:moveTo>
                  <a:lnTo>
                    <a:pt x="264" y="399"/>
                  </a:lnTo>
                  <a:lnTo>
                    <a:pt x="248" y="423"/>
                  </a:lnTo>
                  <a:lnTo>
                    <a:pt x="0" y="0"/>
                  </a:lnTo>
                  <a:lnTo>
                    <a:pt x="240" y="551"/>
                  </a:lnTo>
                  <a:lnTo>
                    <a:pt x="304" y="495"/>
                  </a:lnTo>
                  <a:lnTo>
                    <a:pt x="560" y="911"/>
                  </a:lnTo>
                  <a:lnTo>
                    <a:pt x="312" y="367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540" name="Line 404"/>
            <p:cNvSpPr>
              <a:spLocks noChangeShapeType="1"/>
            </p:cNvSpPr>
            <p:nvPr/>
          </p:nvSpPr>
          <p:spPr bwMode="auto">
            <a:xfrm flipV="1">
              <a:off x="4544" y="957"/>
              <a:ext cx="424" cy="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541" name="Text Box 405"/>
            <p:cNvSpPr txBox="1">
              <a:spLocks noChangeArrowheads="1"/>
            </p:cNvSpPr>
            <p:nvPr/>
          </p:nvSpPr>
          <p:spPr bwMode="auto">
            <a:xfrm>
              <a:off x="4775" y="1077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R</a:t>
              </a:r>
              <a:endParaRPr lang="en-US">
                <a:solidFill>
                  <a:srgbClr val="FF3300"/>
                </a:solidFill>
              </a:endParaRPr>
            </a:p>
          </p:txBody>
        </p:sp>
        <p:grpSp>
          <p:nvGrpSpPr>
            <p:cNvPr id="91542" name="Group 406"/>
            <p:cNvGrpSpPr>
              <a:grpSpLocks/>
            </p:cNvGrpSpPr>
            <p:nvPr/>
          </p:nvGrpSpPr>
          <p:grpSpPr bwMode="auto">
            <a:xfrm>
              <a:off x="4082" y="1270"/>
              <a:ext cx="430" cy="241"/>
              <a:chOff x="2411" y="3692"/>
              <a:chExt cx="536" cy="406"/>
            </a:xfrm>
          </p:grpSpPr>
          <p:sp>
            <p:nvSpPr>
              <p:cNvPr id="91543" name="Freeform 407"/>
              <p:cNvSpPr>
                <a:spLocks/>
              </p:cNvSpPr>
              <p:nvPr/>
            </p:nvSpPr>
            <p:spPr bwMode="auto">
              <a:xfrm>
                <a:off x="2608" y="3892"/>
                <a:ext cx="282" cy="40"/>
              </a:xfrm>
              <a:custGeom>
                <a:avLst/>
                <a:gdLst>
                  <a:gd name="T0" fmla="*/ 376 w 400"/>
                  <a:gd name="T1" fmla="*/ 56 h 72"/>
                  <a:gd name="T2" fmla="*/ 0 w 400"/>
                  <a:gd name="T3" fmla="*/ 8 h 72"/>
                  <a:gd name="T4" fmla="*/ 0 w 400"/>
                  <a:gd name="T5" fmla="*/ 0 h 72"/>
                  <a:gd name="T6" fmla="*/ 0 w 400"/>
                  <a:gd name="T7" fmla="*/ 0 h 72"/>
                  <a:gd name="T8" fmla="*/ 16 w 400"/>
                  <a:gd name="T9" fmla="*/ 8 h 72"/>
                  <a:gd name="T10" fmla="*/ 16 w 400"/>
                  <a:gd name="T11" fmla="*/ 16 h 72"/>
                  <a:gd name="T12" fmla="*/ 16 w 400"/>
                  <a:gd name="T13" fmla="*/ 8 h 72"/>
                  <a:gd name="T14" fmla="*/ 384 w 400"/>
                  <a:gd name="T15" fmla="*/ 64 h 72"/>
                  <a:gd name="T16" fmla="*/ 392 w 400"/>
                  <a:gd name="T17" fmla="*/ 64 h 72"/>
                  <a:gd name="T18" fmla="*/ 400 w 400"/>
                  <a:gd name="T19" fmla="*/ 72 h 72"/>
                  <a:gd name="T20" fmla="*/ 384 w 400"/>
                  <a:gd name="T21" fmla="*/ 72 h 72"/>
                  <a:gd name="T22" fmla="*/ 16 w 400"/>
                  <a:gd name="T23" fmla="*/ 16 h 72"/>
                  <a:gd name="T24" fmla="*/ 16 w 400"/>
                  <a:gd name="T25" fmla="*/ 16 h 72"/>
                  <a:gd name="T26" fmla="*/ 16 w 400"/>
                  <a:gd name="T27" fmla="*/ 16 h 72"/>
                  <a:gd name="T28" fmla="*/ 0 w 400"/>
                  <a:gd name="T29" fmla="*/ 8 h 72"/>
                  <a:gd name="T30" fmla="*/ 0 w 400"/>
                  <a:gd name="T31" fmla="*/ 8 h 72"/>
                  <a:gd name="T32" fmla="*/ 0 w 400"/>
                  <a:gd name="T33" fmla="*/ 0 h 72"/>
                  <a:gd name="T34" fmla="*/ 376 w 400"/>
                  <a:gd name="T35" fmla="*/ 48 h 72"/>
                  <a:gd name="T36" fmla="*/ 376 w 400"/>
                  <a:gd name="T3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0" h="72">
                    <a:moveTo>
                      <a:pt x="376" y="56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384" y="64"/>
                    </a:lnTo>
                    <a:lnTo>
                      <a:pt x="392" y="64"/>
                    </a:lnTo>
                    <a:lnTo>
                      <a:pt x="400" y="72"/>
                    </a:lnTo>
                    <a:lnTo>
                      <a:pt x="384" y="72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376" y="48"/>
                    </a:lnTo>
                    <a:lnTo>
                      <a:pt x="376" y="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44" name="Freeform 408"/>
              <p:cNvSpPr>
                <a:spLocks/>
              </p:cNvSpPr>
              <p:nvPr/>
            </p:nvSpPr>
            <p:spPr bwMode="auto">
              <a:xfrm>
                <a:off x="2873" y="3919"/>
                <a:ext cx="12" cy="9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0 h 16"/>
                  <a:gd name="T4" fmla="*/ 0 w 16"/>
                  <a:gd name="T5" fmla="*/ 0 h 16"/>
                  <a:gd name="T6" fmla="*/ 0 w 16"/>
                  <a:gd name="T7" fmla="*/ 0 h 16"/>
                  <a:gd name="T8" fmla="*/ 8 w 16"/>
                  <a:gd name="T9" fmla="*/ 0 h 16"/>
                  <a:gd name="T10" fmla="*/ 16 w 16"/>
                  <a:gd name="T11" fmla="*/ 16 h 16"/>
                  <a:gd name="T12" fmla="*/ 8 w 16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45" name="Freeform 409"/>
              <p:cNvSpPr>
                <a:spLocks/>
              </p:cNvSpPr>
              <p:nvPr/>
            </p:nvSpPr>
            <p:spPr bwMode="auto">
              <a:xfrm>
                <a:off x="2631" y="3901"/>
                <a:ext cx="231" cy="40"/>
              </a:xfrm>
              <a:custGeom>
                <a:avLst/>
                <a:gdLst>
                  <a:gd name="T0" fmla="*/ 8 w 328"/>
                  <a:gd name="T1" fmla="*/ 0 h 72"/>
                  <a:gd name="T2" fmla="*/ 8 w 328"/>
                  <a:gd name="T3" fmla="*/ 8 h 72"/>
                  <a:gd name="T4" fmla="*/ 0 w 328"/>
                  <a:gd name="T5" fmla="*/ 16 h 72"/>
                  <a:gd name="T6" fmla="*/ 0 w 328"/>
                  <a:gd name="T7" fmla="*/ 8 h 72"/>
                  <a:gd name="T8" fmla="*/ 312 w 328"/>
                  <a:gd name="T9" fmla="*/ 64 h 72"/>
                  <a:gd name="T10" fmla="*/ 320 w 328"/>
                  <a:gd name="T11" fmla="*/ 64 h 72"/>
                  <a:gd name="T12" fmla="*/ 312 w 328"/>
                  <a:gd name="T13" fmla="*/ 64 h 72"/>
                  <a:gd name="T14" fmla="*/ 320 w 328"/>
                  <a:gd name="T15" fmla="*/ 40 h 72"/>
                  <a:gd name="T16" fmla="*/ 328 w 328"/>
                  <a:gd name="T17" fmla="*/ 40 h 72"/>
                  <a:gd name="T18" fmla="*/ 320 w 328"/>
                  <a:gd name="T19" fmla="*/ 40 h 72"/>
                  <a:gd name="T20" fmla="*/ 320 w 328"/>
                  <a:gd name="T21" fmla="*/ 32 h 72"/>
                  <a:gd name="T22" fmla="*/ 320 w 328"/>
                  <a:gd name="T23" fmla="*/ 32 h 72"/>
                  <a:gd name="T24" fmla="*/ 320 w 328"/>
                  <a:gd name="T25" fmla="*/ 40 h 72"/>
                  <a:gd name="T26" fmla="*/ 304 w 328"/>
                  <a:gd name="T27" fmla="*/ 48 h 72"/>
                  <a:gd name="T28" fmla="*/ 304 w 328"/>
                  <a:gd name="T29" fmla="*/ 48 h 72"/>
                  <a:gd name="T30" fmla="*/ 304 w 328"/>
                  <a:gd name="T31" fmla="*/ 48 h 72"/>
                  <a:gd name="T32" fmla="*/ 304 w 328"/>
                  <a:gd name="T33" fmla="*/ 40 h 72"/>
                  <a:gd name="T34" fmla="*/ 320 w 328"/>
                  <a:gd name="T35" fmla="*/ 32 h 72"/>
                  <a:gd name="T36" fmla="*/ 328 w 328"/>
                  <a:gd name="T37" fmla="*/ 24 h 72"/>
                  <a:gd name="T38" fmla="*/ 328 w 328"/>
                  <a:gd name="T39" fmla="*/ 32 h 72"/>
                  <a:gd name="T40" fmla="*/ 328 w 328"/>
                  <a:gd name="T41" fmla="*/ 40 h 72"/>
                  <a:gd name="T42" fmla="*/ 328 w 328"/>
                  <a:gd name="T43" fmla="*/ 40 h 72"/>
                  <a:gd name="T44" fmla="*/ 328 w 328"/>
                  <a:gd name="T45" fmla="*/ 40 h 72"/>
                  <a:gd name="T46" fmla="*/ 320 w 328"/>
                  <a:gd name="T47" fmla="*/ 64 h 72"/>
                  <a:gd name="T48" fmla="*/ 320 w 328"/>
                  <a:gd name="T49" fmla="*/ 72 h 72"/>
                  <a:gd name="T50" fmla="*/ 312 w 328"/>
                  <a:gd name="T51" fmla="*/ 72 h 72"/>
                  <a:gd name="T52" fmla="*/ 0 w 328"/>
                  <a:gd name="T53" fmla="*/ 16 h 72"/>
                  <a:gd name="T54" fmla="*/ 0 w 328"/>
                  <a:gd name="T55" fmla="*/ 16 h 72"/>
                  <a:gd name="T56" fmla="*/ 0 w 328"/>
                  <a:gd name="T57" fmla="*/ 8 h 72"/>
                  <a:gd name="T58" fmla="*/ 0 w 328"/>
                  <a:gd name="T59" fmla="*/ 0 h 72"/>
                  <a:gd name="T60" fmla="*/ 8 w 328"/>
                  <a:gd name="T6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8" h="72">
                    <a:moveTo>
                      <a:pt x="8" y="0"/>
                    </a:moveTo>
                    <a:lnTo>
                      <a:pt x="8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12" y="64"/>
                    </a:lnTo>
                    <a:lnTo>
                      <a:pt x="320" y="64"/>
                    </a:lnTo>
                    <a:lnTo>
                      <a:pt x="312" y="64"/>
                    </a:lnTo>
                    <a:lnTo>
                      <a:pt x="320" y="40"/>
                    </a:lnTo>
                    <a:lnTo>
                      <a:pt x="328" y="40"/>
                    </a:lnTo>
                    <a:lnTo>
                      <a:pt x="320" y="40"/>
                    </a:lnTo>
                    <a:lnTo>
                      <a:pt x="320" y="32"/>
                    </a:lnTo>
                    <a:lnTo>
                      <a:pt x="320" y="32"/>
                    </a:lnTo>
                    <a:lnTo>
                      <a:pt x="320" y="40"/>
                    </a:lnTo>
                    <a:lnTo>
                      <a:pt x="304" y="48"/>
                    </a:lnTo>
                    <a:lnTo>
                      <a:pt x="304" y="48"/>
                    </a:lnTo>
                    <a:lnTo>
                      <a:pt x="304" y="48"/>
                    </a:lnTo>
                    <a:lnTo>
                      <a:pt x="304" y="40"/>
                    </a:lnTo>
                    <a:lnTo>
                      <a:pt x="320" y="32"/>
                    </a:lnTo>
                    <a:lnTo>
                      <a:pt x="328" y="24"/>
                    </a:lnTo>
                    <a:lnTo>
                      <a:pt x="328" y="32"/>
                    </a:lnTo>
                    <a:lnTo>
                      <a:pt x="328" y="40"/>
                    </a:lnTo>
                    <a:lnTo>
                      <a:pt x="328" y="40"/>
                    </a:lnTo>
                    <a:lnTo>
                      <a:pt x="328" y="40"/>
                    </a:lnTo>
                    <a:lnTo>
                      <a:pt x="320" y="64"/>
                    </a:lnTo>
                    <a:lnTo>
                      <a:pt x="320" y="72"/>
                    </a:lnTo>
                    <a:lnTo>
                      <a:pt x="312" y="7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46" name="Freeform 410"/>
              <p:cNvSpPr>
                <a:spLocks/>
              </p:cNvSpPr>
              <p:nvPr/>
            </p:nvSpPr>
            <p:spPr bwMode="auto">
              <a:xfrm>
                <a:off x="2631" y="3901"/>
                <a:ext cx="214" cy="27"/>
              </a:xfrm>
              <a:custGeom>
                <a:avLst/>
                <a:gdLst>
                  <a:gd name="T0" fmla="*/ 304 w 304"/>
                  <a:gd name="T1" fmla="*/ 48 h 48"/>
                  <a:gd name="T2" fmla="*/ 0 w 304"/>
                  <a:gd name="T3" fmla="*/ 8 h 48"/>
                  <a:gd name="T4" fmla="*/ 0 w 304"/>
                  <a:gd name="T5" fmla="*/ 0 h 48"/>
                  <a:gd name="T6" fmla="*/ 0 w 304"/>
                  <a:gd name="T7" fmla="*/ 0 h 48"/>
                  <a:gd name="T8" fmla="*/ 0 w 304"/>
                  <a:gd name="T9" fmla="*/ 0 h 48"/>
                  <a:gd name="T10" fmla="*/ 304 w 304"/>
                  <a:gd name="T11" fmla="*/ 40 h 48"/>
                  <a:gd name="T12" fmla="*/ 304 w 304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48">
                    <a:moveTo>
                      <a:pt x="304" y="48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04" y="40"/>
                    </a:lnTo>
                    <a:lnTo>
                      <a:pt x="304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47" name="Freeform 411"/>
              <p:cNvSpPr>
                <a:spLocks/>
              </p:cNvSpPr>
              <p:nvPr/>
            </p:nvSpPr>
            <p:spPr bwMode="auto">
              <a:xfrm>
                <a:off x="2421" y="3932"/>
                <a:ext cx="441" cy="134"/>
              </a:xfrm>
              <a:custGeom>
                <a:avLst/>
                <a:gdLst>
                  <a:gd name="T0" fmla="*/ 0 w 624"/>
                  <a:gd name="T1" fmla="*/ 120 h 240"/>
                  <a:gd name="T2" fmla="*/ 88 w 624"/>
                  <a:gd name="T3" fmla="*/ 72 h 240"/>
                  <a:gd name="T4" fmla="*/ 88 w 624"/>
                  <a:gd name="T5" fmla="*/ 72 h 240"/>
                  <a:gd name="T6" fmla="*/ 88 w 624"/>
                  <a:gd name="T7" fmla="*/ 72 h 240"/>
                  <a:gd name="T8" fmla="*/ 224 w 624"/>
                  <a:gd name="T9" fmla="*/ 0 h 240"/>
                  <a:gd name="T10" fmla="*/ 224 w 624"/>
                  <a:gd name="T11" fmla="*/ 0 h 240"/>
                  <a:gd name="T12" fmla="*/ 224 w 624"/>
                  <a:gd name="T13" fmla="*/ 0 h 240"/>
                  <a:gd name="T14" fmla="*/ 608 w 624"/>
                  <a:gd name="T15" fmla="*/ 64 h 240"/>
                  <a:gd name="T16" fmla="*/ 624 w 624"/>
                  <a:gd name="T17" fmla="*/ 64 h 240"/>
                  <a:gd name="T18" fmla="*/ 616 w 624"/>
                  <a:gd name="T19" fmla="*/ 72 h 240"/>
                  <a:gd name="T20" fmla="*/ 416 w 624"/>
                  <a:gd name="T21" fmla="*/ 240 h 240"/>
                  <a:gd name="T22" fmla="*/ 408 w 624"/>
                  <a:gd name="T23" fmla="*/ 240 h 240"/>
                  <a:gd name="T24" fmla="*/ 408 w 624"/>
                  <a:gd name="T25" fmla="*/ 240 h 240"/>
                  <a:gd name="T26" fmla="*/ 408 w 624"/>
                  <a:gd name="T27" fmla="*/ 232 h 240"/>
                  <a:gd name="T28" fmla="*/ 608 w 624"/>
                  <a:gd name="T29" fmla="*/ 64 h 240"/>
                  <a:gd name="T30" fmla="*/ 616 w 624"/>
                  <a:gd name="T31" fmla="*/ 72 h 240"/>
                  <a:gd name="T32" fmla="*/ 608 w 624"/>
                  <a:gd name="T33" fmla="*/ 72 h 240"/>
                  <a:gd name="T34" fmla="*/ 224 w 624"/>
                  <a:gd name="T35" fmla="*/ 8 h 240"/>
                  <a:gd name="T36" fmla="*/ 224 w 624"/>
                  <a:gd name="T37" fmla="*/ 0 h 240"/>
                  <a:gd name="T38" fmla="*/ 224 w 624"/>
                  <a:gd name="T39" fmla="*/ 8 h 240"/>
                  <a:gd name="T40" fmla="*/ 88 w 624"/>
                  <a:gd name="T41" fmla="*/ 80 h 240"/>
                  <a:gd name="T42" fmla="*/ 88 w 624"/>
                  <a:gd name="T43" fmla="*/ 72 h 240"/>
                  <a:gd name="T44" fmla="*/ 88 w 624"/>
                  <a:gd name="T45" fmla="*/ 80 h 240"/>
                  <a:gd name="T46" fmla="*/ 0 w 624"/>
                  <a:gd name="T47" fmla="*/ 128 h 240"/>
                  <a:gd name="T48" fmla="*/ 0 w 624"/>
                  <a:gd name="T49" fmla="*/ 1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24" h="240">
                    <a:moveTo>
                      <a:pt x="0" y="120"/>
                    </a:moveTo>
                    <a:lnTo>
                      <a:pt x="88" y="72"/>
                    </a:lnTo>
                    <a:lnTo>
                      <a:pt x="88" y="72"/>
                    </a:lnTo>
                    <a:lnTo>
                      <a:pt x="88" y="72"/>
                    </a:lnTo>
                    <a:lnTo>
                      <a:pt x="224" y="0"/>
                    </a:lnTo>
                    <a:lnTo>
                      <a:pt x="224" y="0"/>
                    </a:lnTo>
                    <a:lnTo>
                      <a:pt x="224" y="0"/>
                    </a:lnTo>
                    <a:lnTo>
                      <a:pt x="608" y="64"/>
                    </a:lnTo>
                    <a:lnTo>
                      <a:pt x="624" y="64"/>
                    </a:lnTo>
                    <a:lnTo>
                      <a:pt x="616" y="72"/>
                    </a:lnTo>
                    <a:lnTo>
                      <a:pt x="416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32"/>
                    </a:lnTo>
                    <a:lnTo>
                      <a:pt x="608" y="64"/>
                    </a:lnTo>
                    <a:lnTo>
                      <a:pt x="616" y="72"/>
                    </a:lnTo>
                    <a:lnTo>
                      <a:pt x="608" y="72"/>
                    </a:lnTo>
                    <a:lnTo>
                      <a:pt x="224" y="8"/>
                    </a:lnTo>
                    <a:lnTo>
                      <a:pt x="224" y="0"/>
                    </a:lnTo>
                    <a:lnTo>
                      <a:pt x="224" y="8"/>
                    </a:lnTo>
                    <a:lnTo>
                      <a:pt x="88" y="80"/>
                    </a:lnTo>
                    <a:lnTo>
                      <a:pt x="88" y="72"/>
                    </a:lnTo>
                    <a:lnTo>
                      <a:pt x="88" y="80"/>
                    </a:lnTo>
                    <a:lnTo>
                      <a:pt x="0" y="128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48" name="Freeform 412"/>
              <p:cNvSpPr>
                <a:spLocks/>
              </p:cNvSpPr>
              <p:nvPr/>
            </p:nvSpPr>
            <p:spPr bwMode="auto">
              <a:xfrm>
                <a:off x="2411" y="3999"/>
                <a:ext cx="298" cy="67"/>
              </a:xfrm>
              <a:custGeom>
                <a:avLst/>
                <a:gdLst>
                  <a:gd name="T0" fmla="*/ 424 w 424"/>
                  <a:gd name="T1" fmla="*/ 120 h 120"/>
                  <a:gd name="T2" fmla="*/ 16 w 424"/>
                  <a:gd name="T3" fmla="*/ 8 h 120"/>
                  <a:gd name="T4" fmla="*/ 0 w 424"/>
                  <a:gd name="T5" fmla="*/ 8 h 120"/>
                  <a:gd name="T6" fmla="*/ 16 w 424"/>
                  <a:gd name="T7" fmla="*/ 0 h 120"/>
                  <a:gd name="T8" fmla="*/ 16 w 424"/>
                  <a:gd name="T9" fmla="*/ 0 h 120"/>
                  <a:gd name="T10" fmla="*/ 424 w 424"/>
                  <a:gd name="T11" fmla="*/ 112 h 120"/>
                  <a:gd name="T12" fmla="*/ 424 w 424"/>
                  <a:gd name="T13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">
                    <a:moveTo>
                      <a:pt x="424" y="120"/>
                    </a:moveTo>
                    <a:lnTo>
                      <a:pt x="16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24" y="112"/>
                    </a:lnTo>
                    <a:lnTo>
                      <a:pt x="424" y="12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49" name="Freeform 413"/>
              <p:cNvSpPr>
                <a:spLocks/>
              </p:cNvSpPr>
              <p:nvPr/>
            </p:nvSpPr>
            <p:spPr bwMode="auto">
              <a:xfrm>
                <a:off x="2602" y="3906"/>
                <a:ext cx="283" cy="49"/>
              </a:xfrm>
              <a:custGeom>
                <a:avLst/>
                <a:gdLst>
                  <a:gd name="T0" fmla="*/ 0 w 400"/>
                  <a:gd name="T1" fmla="*/ 24 h 88"/>
                  <a:gd name="T2" fmla="*/ 40 w 400"/>
                  <a:gd name="T3" fmla="*/ 0 h 88"/>
                  <a:gd name="T4" fmla="*/ 40 w 400"/>
                  <a:gd name="T5" fmla="*/ 0 h 88"/>
                  <a:gd name="T6" fmla="*/ 40 w 400"/>
                  <a:gd name="T7" fmla="*/ 0 h 88"/>
                  <a:gd name="T8" fmla="*/ 376 w 400"/>
                  <a:gd name="T9" fmla="*/ 56 h 88"/>
                  <a:gd name="T10" fmla="*/ 400 w 400"/>
                  <a:gd name="T11" fmla="*/ 56 h 88"/>
                  <a:gd name="T12" fmla="*/ 384 w 400"/>
                  <a:gd name="T13" fmla="*/ 64 h 88"/>
                  <a:gd name="T14" fmla="*/ 344 w 400"/>
                  <a:gd name="T15" fmla="*/ 88 h 88"/>
                  <a:gd name="T16" fmla="*/ 336 w 400"/>
                  <a:gd name="T17" fmla="*/ 88 h 88"/>
                  <a:gd name="T18" fmla="*/ 336 w 400"/>
                  <a:gd name="T19" fmla="*/ 88 h 88"/>
                  <a:gd name="T20" fmla="*/ 336 w 400"/>
                  <a:gd name="T21" fmla="*/ 80 h 88"/>
                  <a:gd name="T22" fmla="*/ 376 w 400"/>
                  <a:gd name="T23" fmla="*/ 56 h 88"/>
                  <a:gd name="T24" fmla="*/ 384 w 400"/>
                  <a:gd name="T25" fmla="*/ 64 h 88"/>
                  <a:gd name="T26" fmla="*/ 376 w 400"/>
                  <a:gd name="T27" fmla="*/ 64 h 88"/>
                  <a:gd name="T28" fmla="*/ 40 w 400"/>
                  <a:gd name="T29" fmla="*/ 8 h 88"/>
                  <a:gd name="T30" fmla="*/ 40 w 400"/>
                  <a:gd name="T31" fmla="*/ 0 h 88"/>
                  <a:gd name="T32" fmla="*/ 48 w 400"/>
                  <a:gd name="T33" fmla="*/ 8 h 88"/>
                  <a:gd name="T34" fmla="*/ 8 w 400"/>
                  <a:gd name="T35" fmla="*/ 32 h 88"/>
                  <a:gd name="T36" fmla="*/ 0 w 400"/>
                  <a:gd name="T3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0" h="88">
                    <a:moveTo>
                      <a:pt x="0" y="24"/>
                    </a:move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76" y="56"/>
                    </a:lnTo>
                    <a:lnTo>
                      <a:pt x="400" y="56"/>
                    </a:lnTo>
                    <a:lnTo>
                      <a:pt x="384" y="64"/>
                    </a:lnTo>
                    <a:lnTo>
                      <a:pt x="344" y="88"/>
                    </a:lnTo>
                    <a:lnTo>
                      <a:pt x="336" y="88"/>
                    </a:lnTo>
                    <a:lnTo>
                      <a:pt x="336" y="88"/>
                    </a:lnTo>
                    <a:lnTo>
                      <a:pt x="336" y="80"/>
                    </a:lnTo>
                    <a:lnTo>
                      <a:pt x="376" y="56"/>
                    </a:lnTo>
                    <a:lnTo>
                      <a:pt x="384" y="64"/>
                    </a:lnTo>
                    <a:lnTo>
                      <a:pt x="376" y="64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8" y="3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50" name="Freeform 414"/>
              <p:cNvSpPr>
                <a:spLocks/>
              </p:cNvSpPr>
              <p:nvPr/>
            </p:nvSpPr>
            <p:spPr bwMode="auto">
              <a:xfrm>
                <a:off x="2591" y="3919"/>
                <a:ext cx="248" cy="36"/>
              </a:xfrm>
              <a:custGeom>
                <a:avLst/>
                <a:gdLst>
                  <a:gd name="T0" fmla="*/ 352 w 352"/>
                  <a:gd name="T1" fmla="*/ 64 h 64"/>
                  <a:gd name="T2" fmla="*/ 16 w 352"/>
                  <a:gd name="T3" fmla="*/ 8 h 64"/>
                  <a:gd name="T4" fmla="*/ 0 w 352"/>
                  <a:gd name="T5" fmla="*/ 8 h 64"/>
                  <a:gd name="T6" fmla="*/ 16 w 352"/>
                  <a:gd name="T7" fmla="*/ 0 h 64"/>
                  <a:gd name="T8" fmla="*/ 16 w 352"/>
                  <a:gd name="T9" fmla="*/ 0 h 64"/>
                  <a:gd name="T10" fmla="*/ 352 w 352"/>
                  <a:gd name="T11" fmla="*/ 56 h 64"/>
                  <a:gd name="T12" fmla="*/ 352 w 352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2" h="64">
                    <a:moveTo>
                      <a:pt x="352" y="64"/>
                    </a:moveTo>
                    <a:lnTo>
                      <a:pt x="16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52" y="56"/>
                    </a:lnTo>
                    <a:lnTo>
                      <a:pt x="352" y="6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51" name="Freeform 415"/>
              <p:cNvSpPr>
                <a:spLocks/>
              </p:cNvSpPr>
              <p:nvPr/>
            </p:nvSpPr>
            <p:spPr bwMode="auto">
              <a:xfrm>
                <a:off x="2602" y="3919"/>
                <a:ext cx="243" cy="45"/>
              </a:xfrm>
              <a:custGeom>
                <a:avLst/>
                <a:gdLst>
                  <a:gd name="T0" fmla="*/ 0 w 344"/>
                  <a:gd name="T1" fmla="*/ 0 h 80"/>
                  <a:gd name="T2" fmla="*/ 336 w 344"/>
                  <a:gd name="T3" fmla="*/ 56 h 80"/>
                  <a:gd name="T4" fmla="*/ 344 w 344"/>
                  <a:gd name="T5" fmla="*/ 56 h 80"/>
                  <a:gd name="T6" fmla="*/ 344 w 344"/>
                  <a:gd name="T7" fmla="*/ 56 h 80"/>
                  <a:gd name="T8" fmla="*/ 344 w 344"/>
                  <a:gd name="T9" fmla="*/ 72 h 80"/>
                  <a:gd name="T10" fmla="*/ 344 w 344"/>
                  <a:gd name="T11" fmla="*/ 80 h 80"/>
                  <a:gd name="T12" fmla="*/ 336 w 344"/>
                  <a:gd name="T13" fmla="*/ 80 h 80"/>
                  <a:gd name="T14" fmla="*/ 0 w 344"/>
                  <a:gd name="T15" fmla="*/ 24 h 80"/>
                  <a:gd name="T16" fmla="*/ 0 w 344"/>
                  <a:gd name="T17" fmla="*/ 24 h 80"/>
                  <a:gd name="T18" fmla="*/ 0 w 344"/>
                  <a:gd name="T19" fmla="*/ 16 h 80"/>
                  <a:gd name="T20" fmla="*/ 0 w 344"/>
                  <a:gd name="T21" fmla="*/ 16 h 80"/>
                  <a:gd name="T22" fmla="*/ 336 w 344"/>
                  <a:gd name="T23" fmla="*/ 72 h 80"/>
                  <a:gd name="T24" fmla="*/ 336 w 344"/>
                  <a:gd name="T25" fmla="*/ 80 h 80"/>
                  <a:gd name="T26" fmla="*/ 336 w 344"/>
                  <a:gd name="T27" fmla="*/ 72 h 80"/>
                  <a:gd name="T28" fmla="*/ 336 w 344"/>
                  <a:gd name="T29" fmla="*/ 56 h 80"/>
                  <a:gd name="T30" fmla="*/ 344 w 344"/>
                  <a:gd name="T31" fmla="*/ 56 h 80"/>
                  <a:gd name="T32" fmla="*/ 336 w 344"/>
                  <a:gd name="T33" fmla="*/ 64 h 80"/>
                  <a:gd name="T34" fmla="*/ 0 w 344"/>
                  <a:gd name="T35" fmla="*/ 8 h 80"/>
                  <a:gd name="T36" fmla="*/ 0 w 344"/>
                  <a:gd name="T3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4" h="80">
                    <a:moveTo>
                      <a:pt x="0" y="0"/>
                    </a:moveTo>
                    <a:lnTo>
                      <a:pt x="336" y="56"/>
                    </a:lnTo>
                    <a:lnTo>
                      <a:pt x="344" y="56"/>
                    </a:lnTo>
                    <a:lnTo>
                      <a:pt x="344" y="56"/>
                    </a:lnTo>
                    <a:lnTo>
                      <a:pt x="344" y="72"/>
                    </a:lnTo>
                    <a:lnTo>
                      <a:pt x="344" y="80"/>
                    </a:lnTo>
                    <a:lnTo>
                      <a:pt x="336" y="8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36" y="72"/>
                    </a:lnTo>
                    <a:lnTo>
                      <a:pt x="336" y="80"/>
                    </a:lnTo>
                    <a:lnTo>
                      <a:pt x="336" y="72"/>
                    </a:lnTo>
                    <a:lnTo>
                      <a:pt x="336" y="56"/>
                    </a:lnTo>
                    <a:lnTo>
                      <a:pt x="344" y="56"/>
                    </a:lnTo>
                    <a:lnTo>
                      <a:pt x="336" y="6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52" name="Freeform 416"/>
              <p:cNvSpPr>
                <a:spLocks/>
              </p:cNvSpPr>
              <p:nvPr/>
            </p:nvSpPr>
            <p:spPr bwMode="auto">
              <a:xfrm>
                <a:off x="2602" y="3919"/>
                <a:ext cx="6" cy="9"/>
              </a:xfrm>
              <a:custGeom>
                <a:avLst/>
                <a:gdLst>
                  <a:gd name="T0" fmla="*/ 0 w 8"/>
                  <a:gd name="T1" fmla="*/ 16 h 16"/>
                  <a:gd name="T2" fmla="*/ 0 w 8"/>
                  <a:gd name="T3" fmla="*/ 0 h 16"/>
                  <a:gd name="T4" fmla="*/ 0 w 8"/>
                  <a:gd name="T5" fmla="*/ 0 h 16"/>
                  <a:gd name="T6" fmla="*/ 0 w 8"/>
                  <a:gd name="T7" fmla="*/ 0 h 16"/>
                  <a:gd name="T8" fmla="*/ 8 w 8"/>
                  <a:gd name="T9" fmla="*/ 0 h 16"/>
                  <a:gd name="T10" fmla="*/ 8 w 8"/>
                  <a:gd name="T11" fmla="*/ 16 h 16"/>
                  <a:gd name="T12" fmla="*/ 0 w 8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1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53" name="Freeform 417"/>
              <p:cNvSpPr>
                <a:spLocks/>
              </p:cNvSpPr>
              <p:nvPr/>
            </p:nvSpPr>
            <p:spPr bwMode="auto">
              <a:xfrm>
                <a:off x="2839" y="3937"/>
                <a:ext cx="40" cy="53"/>
              </a:xfrm>
              <a:custGeom>
                <a:avLst/>
                <a:gdLst>
                  <a:gd name="T0" fmla="*/ 0 w 56"/>
                  <a:gd name="T1" fmla="*/ 24 h 96"/>
                  <a:gd name="T2" fmla="*/ 40 w 56"/>
                  <a:gd name="T3" fmla="*/ 0 h 96"/>
                  <a:gd name="T4" fmla="*/ 48 w 56"/>
                  <a:gd name="T5" fmla="*/ 0 h 96"/>
                  <a:gd name="T6" fmla="*/ 48 w 56"/>
                  <a:gd name="T7" fmla="*/ 0 h 96"/>
                  <a:gd name="T8" fmla="*/ 56 w 56"/>
                  <a:gd name="T9" fmla="*/ 8 h 96"/>
                  <a:gd name="T10" fmla="*/ 56 w 56"/>
                  <a:gd name="T11" fmla="*/ 8 h 96"/>
                  <a:gd name="T12" fmla="*/ 56 w 56"/>
                  <a:gd name="T13" fmla="*/ 8 h 96"/>
                  <a:gd name="T14" fmla="*/ 56 w 56"/>
                  <a:gd name="T15" fmla="*/ 48 h 96"/>
                  <a:gd name="T16" fmla="*/ 56 w 56"/>
                  <a:gd name="T17" fmla="*/ 56 h 96"/>
                  <a:gd name="T18" fmla="*/ 56 w 56"/>
                  <a:gd name="T19" fmla="*/ 56 h 96"/>
                  <a:gd name="T20" fmla="*/ 24 w 56"/>
                  <a:gd name="T21" fmla="*/ 88 h 96"/>
                  <a:gd name="T22" fmla="*/ 16 w 56"/>
                  <a:gd name="T23" fmla="*/ 96 h 96"/>
                  <a:gd name="T24" fmla="*/ 16 w 56"/>
                  <a:gd name="T25" fmla="*/ 80 h 96"/>
                  <a:gd name="T26" fmla="*/ 16 w 56"/>
                  <a:gd name="T27" fmla="*/ 80 h 96"/>
                  <a:gd name="T28" fmla="*/ 48 w 56"/>
                  <a:gd name="T29" fmla="*/ 48 h 96"/>
                  <a:gd name="T30" fmla="*/ 56 w 56"/>
                  <a:gd name="T31" fmla="*/ 56 h 96"/>
                  <a:gd name="T32" fmla="*/ 48 w 56"/>
                  <a:gd name="T33" fmla="*/ 48 h 96"/>
                  <a:gd name="T34" fmla="*/ 48 w 56"/>
                  <a:gd name="T35" fmla="*/ 8 h 96"/>
                  <a:gd name="T36" fmla="*/ 56 w 56"/>
                  <a:gd name="T37" fmla="*/ 8 h 96"/>
                  <a:gd name="T38" fmla="*/ 48 w 56"/>
                  <a:gd name="T39" fmla="*/ 16 h 96"/>
                  <a:gd name="T40" fmla="*/ 40 w 56"/>
                  <a:gd name="T41" fmla="*/ 8 h 96"/>
                  <a:gd name="T42" fmla="*/ 48 w 56"/>
                  <a:gd name="T43" fmla="*/ 0 h 96"/>
                  <a:gd name="T44" fmla="*/ 48 w 56"/>
                  <a:gd name="T45" fmla="*/ 8 h 96"/>
                  <a:gd name="T46" fmla="*/ 8 w 56"/>
                  <a:gd name="T47" fmla="*/ 32 h 96"/>
                  <a:gd name="T48" fmla="*/ 0 w 56"/>
                  <a:gd name="T49" fmla="*/ 2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96">
                    <a:moveTo>
                      <a:pt x="0" y="24"/>
                    </a:move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48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24" y="88"/>
                    </a:lnTo>
                    <a:lnTo>
                      <a:pt x="16" y="96"/>
                    </a:lnTo>
                    <a:lnTo>
                      <a:pt x="16" y="80"/>
                    </a:lnTo>
                    <a:lnTo>
                      <a:pt x="16" y="80"/>
                    </a:lnTo>
                    <a:lnTo>
                      <a:pt x="48" y="48"/>
                    </a:lnTo>
                    <a:lnTo>
                      <a:pt x="56" y="56"/>
                    </a:lnTo>
                    <a:lnTo>
                      <a:pt x="48" y="48"/>
                    </a:lnTo>
                    <a:lnTo>
                      <a:pt x="48" y="8"/>
                    </a:lnTo>
                    <a:lnTo>
                      <a:pt x="56" y="8"/>
                    </a:lnTo>
                    <a:lnTo>
                      <a:pt x="48" y="16"/>
                    </a:lnTo>
                    <a:lnTo>
                      <a:pt x="40" y="8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8" y="3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54" name="Rectangle 418"/>
              <p:cNvSpPr>
                <a:spLocks noChangeArrowheads="1"/>
              </p:cNvSpPr>
              <p:nvPr/>
            </p:nvSpPr>
            <p:spPr bwMode="auto">
              <a:xfrm>
                <a:off x="2850" y="3959"/>
                <a:ext cx="7" cy="2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55" name="Rectangle 419"/>
              <p:cNvSpPr>
                <a:spLocks noChangeArrowheads="1"/>
              </p:cNvSpPr>
              <p:nvPr/>
            </p:nvSpPr>
            <p:spPr bwMode="auto">
              <a:xfrm>
                <a:off x="2839" y="3959"/>
                <a:ext cx="11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56" name="Freeform 420"/>
              <p:cNvSpPr>
                <a:spLocks/>
              </p:cNvSpPr>
              <p:nvPr/>
            </p:nvSpPr>
            <p:spPr bwMode="auto">
              <a:xfrm>
                <a:off x="2839" y="3950"/>
                <a:ext cx="6" cy="9"/>
              </a:xfrm>
              <a:custGeom>
                <a:avLst/>
                <a:gdLst>
                  <a:gd name="T0" fmla="*/ 0 w 8"/>
                  <a:gd name="T1" fmla="*/ 16 h 16"/>
                  <a:gd name="T2" fmla="*/ 0 w 8"/>
                  <a:gd name="T3" fmla="*/ 0 h 16"/>
                  <a:gd name="T4" fmla="*/ 0 w 8"/>
                  <a:gd name="T5" fmla="*/ 0 h 16"/>
                  <a:gd name="T6" fmla="*/ 0 w 8"/>
                  <a:gd name="T7" fmla="*/ 0 h 16"/>
                  <a:gd name="T8" fmla="*/ 8 w 8"/>
                  <a:gd name="T9" fmla="*/ 0 h 16"/>
                  <a:gd name="T10" fmla="*/ 8 w 8"/>
                  <a:gd name="T11" fmla="*/ 16 h 16"/>
                  <a:gd name="T12" fmla="*/ 0 w 8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1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57" name="Freeform 421"/>
              <p:cNvSpPr>
                <a:spLocks/>
              </p:cNvSpPr>
              <p:nvPr/>
            </p:nvSpPr>
            <p:spPr bwMode="auto">
              <a:xfrm>
                <a:off x="2619" y="3906"/>
                <a:ext cx="226" cy="26"/>
              </a:xfrm>
              <a:custGeom>
                <a:avLst/>
                <a:gdLst>
                  <a:gd name="T0" fmla="*/ 0 w 320"/>
                  <a:gd name="T1" fmla="*/ 24 h 48"/>
                  <a:gd name="T2" fmla="*/ 0 w 320"/>
                  <a:gd name="T3" fmla="*/ 8 h 48"/>
                  <a:gd name="T4" fmla="*/ 0 w 320"/>
                  <a:gd name="T5" fmla="*/ 8 h 48"/>
                  <a:gd name="T6" fmla="*/ 0 w 320"/>
                  <a:gd name="T7" fmla="*/ 8 h 48"/>
                  <a:gd name="T8" fmla="*/ 8 w 320"/>
                  <a:gd name="T9" fmla="*/ 0 h 48"/>
                  <a:gd name="T10" fmla="*/ 8 w 320"/>
                  <a:gd name="T11" fmla="*/ 0 h 48"/>
                  <a:gd name="T12" fmla="*/ 8 w 320"/>
                  <a:gd name="T13" fmla="*/ 0 h 48"/>
                  <a:gd name="T14" fmla="*/ 320 w 320"/>
                  <a:gd name="T15" fmla="*/ 40 h 48"/>
                  <a:gd name="T16" fmla="*/ 320 w 320"/>
                  <a:gd name="T17" fmla="*/ 48 h 48"/>
                  <a:gd name="T18" fmla="*/ 320 w 320"/>
                  <a:gd name="T19" fmla="*/ 48 h 48"/>
                  <a:gd name="T20" fmla="*/ 320 w 320"/>
                  <a:gd name="T21" fmla="*/ 48 h 48"/>
                  <a:gd name="T22" fmla="*/ 8 w 320"/>
                  <a:gd name="T23" fmla="*/ 8 h 48"/>
                  <a:gd name="T24" fmla="*/ 8 w 320"/>
                  <a:gd name="T25" fmla="*/ 0 h 48"/>
                  <a:gd name="T26" fmla="*/ 16 w 320"/>
                  <a:gd name="T27" fmla="*/ 8 h 48"/>
                  <a:gd name="T28" fmla="*/ 8 w 320"/>
                  <a:gd name="T29" fmla="*/ 16 h 48"/>
                  <a:gd name="T30" fmla="*/ 0 w 320"/>
                  <a:gd name="T31" fmla="*/ 8 h 48"/>
                  <a:gd name="T32" fmla="*/ 8 w 320"/>
                  <a:gd name="T33" fmla="*/ 8 h 48"/>
                  <a:gd name="T34" fmla="*/ 8 w 320"/>
                  <a:gd name="T35" fmla="*/ 24 h 48"/>
                  <a:gd name="T36" fmla="*/ 0 w 320"/>
                  <a:gd name="T3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48">
                    <a:moveTo>
                      <a:pt x="0" y="24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320" y="40"/>
                    </a:lnTo>
                    <a:lnTo>
                      <a:pt x="320" y="48"/>
                    </a:lnTo>
                    <a:lnTo>
                      <a:pt x="320" y="48"/>
                    </a:lnTo>
                    <a:lnTo>
                      <a:pt x="320" y="4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58" name="Rectangle 422"/>
              <p:cNvSpPr>
                <a:spLocks noChangeArrowheads="1"/>
              </p:cNvSpPr>
              <p:nvPr/>
            </p:nvSpPr>
            <p:spPr bwMode="auto">
              <a:xfrm>
                <a:off x="2845" y="3928"/>
                <a:ext cx="12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59" name="Freeform 423"/>
              <p:cNvSpPr>
                <a:spLocks/>
              </p:cNvSpPr>
              <p:nvPr/>
            </p:nvSpPr>
            <p:spPr bwMode="auto">
              <a:xfrm>
                <a:off x="2619" y="3919"/>
                <a:ext cx="238" cy="31"/>
              </a:xfrm>
              <a:custGeom>
                <a:avLst/>
                <a:gdLst>
                  <a:gd name="T0" fmla="*/ 336 w 336"/>
                  <a:gd name="T1" fmla="*/ 16 h 56"/>
                  <a:gd name="T2" fmla="*/ 336 w 336"/>
                  <a:gd name="T3" fmla="*/ 40 h 56"/>
                  <a:gd name="T4" fmla="*/ 336 w 336"/>
                  <a:gd name="T5" fmla="*/ 48 h 56"/>
                  <a:gd name="T6" fmla="*/ 336 w 336"/>
                  <a:gd name="T7" fmla="*/ 48 h 56"/>
                  <a:gd name="T8" fmla="*/ 328 w 336"/>
                  <a:gd name="T9" fmla="*/ 56 h 56"/>
                  <a:gd name="T10" fmla="*/ 320 w 336"/>
                  <a:gd name="T11" fmla="*/ 56 h 56"/>
                  <a:gd name="T12" fmla="*/ 320 w 336"/>
                  <a:gd name="T13" fmla="*/ 56 h 56"/>
                  <a:gd name="T14" fmla="*/ 0 w 336"/>
                  <a:gd name="T15" fmla="*/ 8 h 56"/>
                  <a:gd name="T16" fmla="*/ 0 w 336"/>
                  <a:gd name="T17" fmla="*/ 8 h 56"/>
                  <a:gd name="T18" fmla="*/ 0 w 336"/>
                  <a:gd name="T19" fmla="*/ 0 h 56"/>
                  <a:gd name="T20" fmla="*/ 0 w 336"/>
                  <a:gd name="T21" fmla="*/ 0 h 56"/>
                  <a:gd name="T22" fmla="*/ 320 w 336"/>
                  <a:gd name="T23" fmla="*/ 48 h 56"/>
                  <a:gd name="T24" fmla="*/ 320 w 336"/>
                  <a:gd name="T25" fmla="*/ 56 h 56"/>
                  <a:gd name="T26" fmla="*/ 320 w 336"/>
                  <a:gd name="T27" fmla="*/ 48 h 56"/>
                  <a:gd name="T28" fmla="*/ 328 w 336"/>
                  <a:gd name="T29" fmla="*/ 40 h 56"/>
                  <a:gd name="T30" fmla="*/ 336 w 336"/>
                  <a:gd name="T31" fmla="*/ 48 h 56"/>
                  <a:gd name="T32" fmla="*/ 328 w 336"/>
                  <a:gd name="T33" fmla="*/ 40 h 56"/>
                  <a:gd name="T34" fmla="*/ 328 w 336"/>
                  <a:gd name="T35" fmla="*/ 16 h 56"/>
                  <a:gd name="T36" fmla="*/ 336 w 336"/>
                  <a:gd name="T3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6" h="56">
                    <a:moveTo>
                      <a:pt x="336" y="16"/>
                    </a:moveTo>
                    <a:lnTo>
                      <a:pt x="336" y="40"/>
                    </a:lnTo>
                    <a:lnTo>
                      <a:pt x="336" y="48"/>
                    </a:lnTo>
                    <a:lnTo>
                      <a:pt x="336" y="48"/>
                    </a:lnTo>
                    <a:lnTo>
                      <a:pt x="328" y="56"/>
                    </a:lnTo>
                    <a:lnTo>
                      <a:pt x="320" y="56"/>
                    </a:lnTo>
                    <a:lnTo>
                      <a:pt x="320" y="5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20" y="48"/>
                    </a:lnTo>
                    <a:lnTo>
                      <a:pt x="320" y="56"/>
                    </a:lnTo>
                    <a:lnTo>
                      <a:pt x="320" y="48"/>
                    </a:lnTo>
                    <a:lnTo>
                      <a:pt x="328" y="40"/>
                    </a:lnTo>
                    <a:lnTo>
                      <a:pt x="336" y="48"/>
                    </a:lnTo>
                    <a:lnTo>
                      <a:pt x="328" y="40"/>
                    </a:lnTo>
                    <a:lnTo>
                      <a:pt x="328" y="16"/>
                    </a:lnTo>
                    <a:lnTo>
                      <a:pt x="33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60" name="Freeform 424"/>
              <p:cNvSpPr>
                <a:spLocks/>
              </p:cNvSpPr>
              <p:nvPr/>
            </p:nvSpPr>
            <p:spPr bwMode="auto">
              <a:xfrm>
                <a:off x="2608" y="3749"/>
                <a:ext cx="333" cy="174"/>
              </a:xfrm>
              <a:custGeom>
                <a:avLst/>
                <a:gdLst>
                  <a:gd name="T0" fmla="*/ 0 w 472"/>
                  <a:gd name="T1" fmla="*/ 256 h 312"/>
                  <a:gd name="T2" fmla="*/ 376 w 472"/>
                  <a:gd name="T3" fmla="*/ 304 h 312"/>
                  <a:gd name="T4" fmla="*/ 384 w 472"/>
                  <a:gd name="T5" fmla="*/ 304 h 312"/>
                  <a:gd name="T6" fmla="*/ 376 w 472"/>
                  <a:gd name="T7" fmla="*/ 304 h 312"/>
                  <a:gd name="T8" fmla="*/ 464 w 472"/>
                  <a:gd name="T9" fmla="*/ 16 h 312"/>
                  <a:gd name="T10" fmla="*/ 464 w 472"/>
                  <a:gd name="T11" fmla="*/ 16 h 312"/>
                  <a:gd name="T12" fmla="*/ 464 w 472"/>
                  <a:gd name="T13" fmla="*/ 24 h 312"/>
                  <a:gd name="T14" fmla="*/ 88 w 472"/>
                  <a:gd name="T15" fmla="*/ 8 h 312"/>
                  <a:gd name="T16" fmla="*/ 88 w 472"/>
                  <a:gd name="T17" fmla="*/ 0 h 312"/>
                  <a:gd name="T18" fmla="*/ 88 w 472"/>
                  <a:gd name="T19" fmla="*/ 0 h 312"/>
                  <a:gd name="T20" fmla="*/ 88 w 472"/>
                  <a:gd name="T21" fmla="*/ 0 h 312"/>
                  <a:gd name="T22" fmla="*/ 464 w 472"/>
                  <a:gd name="T23" fmla="*/ 16 h 312"/>
                  <a:gd name="T24" fmla="*/ 464 w 472"/>
                  <a:gd name="T25" fmla="*/ 16 h 312"/>
                  <a:gd name="T26" fmla="*/ 472 w 472"/>
                  <a:gd name="T27" fmla="*/ 16 h 312"/>
                  <a:gd name="T28" fmla="*/ 384 w 472"/>
                  <a:gd name="T29" fmla="*/ 304 h 312"/>
                  <a:gd name="T30" fmla="*/ 384 w 472"/>
                  <a:gd name="T31" fmla="*/ 312 h 312"/>
                  <a:gd name="T32" fmla="*/ 376 w 472"/>
                  <a:gd name="T33" fmla="*/ 312 h 312"/>
                  <a:gd name="T34" fmla="*/ 0 w 472"/>
                  <a:gd name="T35" fmla="*/ 264 h 312"/>
                  <a:gd name="T36" fmla="*/ 0 w 472"/>
                  <a:gd name="T37" fmla="*/ 25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2" h="312">
                    <a:moveTo>
                      <a:pt x="0" y="256"/>
                    </a:moveTo>
                    <a:lnTo>
                      <a:pt x="376" y="304"/>
                    </a:lnTo>
                    <a:lnTo>
                      <a:pt x="384" y="304"/>
                    </a:lnTo>
                    <a:lnTo>
                      <a:pt x="376" y="304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464" y="24"/>
                    </a:lnTo>
                    <a:lnTo>
                      <a:pt x="88" y="8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472" y="16"/>
                    </a:lnTo>
                    <a:lnTo>
                      <a:pt x="384" y="304"/>
                    </a:lnTo>
                    <a:lnTo>
                      <a:pt x="384" y="312"/>
                    </a:lnTo>
                    <a:lnTo>
                      <a:pt x="376" y="312"/>
                    </a:lnTo>
                    <a:lnTo>
                      <a:pt x="0" y="264"/>
                    </a:lnTo>
                    <a:lnTo>
                      <a:pt x="0" y="2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61" name="Freeform 425"/>
              <p:cNvSpPr>
                <a:spLocks/>
              </p:cNvSpPr>
              <p:nvPr/>
            </p:nvSpPr>
            <p:spPr bwMode="auto">
              <a:xfrm>
                <a:off x="2608" y="3749"/>
                <a:ext cx="68" cy="148"/>
              </a:xfrm>
              <a:custGeom>
                <a:avLst/>
                <a:gdLst>
                  <a:gd name="T0" fmla="*/ 96 w 96"/>
                  <a:gd name="T1" fmla="*/ 0 h 264"/>
                  <a:gd name="T2" fmla="*/ 8 w 96"/>
                  <a:gd name="T3" fmla="*/ 256 h 264"/>
                  <a:gd name="T4" fmla="*/ 0 w 96"/>
                  <a:gd name="T5" fmla="*/ 264 h 264"/>
                  <a:gd name="T6" fmla="*/ 0 w 96"/>
                  <a:gd name="T7" fmla="*/ 264 h 264"/>
                  <a:gd name="T8" fmla="*/ 0 w 96"/>
                  <a:gd name="T9" fmla="*/ 256 h 264"/>
                  <a:gd name="T10" fmla="*/ 88 w 96"/>
                  <a:gd name="T11" fmla="*/ 0 h 264"/>
                  <a:gd name="T12" fmla="*/ 96 w 96"/>
                  <a:gd name="T13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264">
                    <a:moveTo>
                      <a:pt x="96" y="0"/>
                    </a:moveTo>
                    <a:lnTo>
                      <a:pt x="8" y="256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0" y="256"/>
                    </a:lnTo>
                    <a:lnTo>
                      <a:pt x="8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62" name="Freeform 426"/>
              <p:cNvSpPr>
                <a:spLocks/>
              </p:cNvSpPr>
              <p:nvPr/>
            </p:nvSpPr>
            <p:spPr bwMode="auto">
              <a:xfrm>
                <a:off x="2873" y="3759"/>
                <a:ext cx="74" cy="173"/>
              </a:xfrm>
              <a:custGeom>
                <a:avLst/>
                <a:gdLst>
                  <a:gd name="T0" fmla="*/ 96 w 104"/>
                  <a:gd name="T1" fmla="*/ 0 h 312"/>
                  <a:gd name="T2" fmla="*/ 8 w 104"/>
                  <a:gd name="T3" fmla="*/ 288 h 312"/>
                  <a:gd name="T4" fmla="*/ 0 w 104"/>
                  <a:gd name="T5" fmla="*/ 288 h 312"/>
                  <a:gd name="T6" fmla="*/ 8 w 104"/>
                  <a:gd name="T7" fmla="*/ 288 h 312"/>
                  <a:gd name="T8" fmla="*/ 16 w 104"/>
                  <a:gd name="T9" fmla="*/ 304 h 312"/>
                  <a:gd name="T10" fmla="*/ 8 w 104"/>
                  <a:gd name="T11" fmla="*/ 312 h 312"/>
                  <a:gd name="T12" fmla="*/ 8 w 104"/>
                  <a:gd name="T13" fmla="*/ 304 h 312"/>
                  <a:gd name="T14" fmla="*/ 16 w 104"/>
                  <a:gd name="T15" fmla="*/ 304 h 312"/>
                  <a:gd name="T16" fmla="*/ 24 w 104"/>
                  <a:gd name="T17" fmla="*/ 304 h 312"/>
                  <a:gd name="T18" fmla="*/ 16 w 104"/>
                  <a:gd name="T19" fmla="*/ 304 h 312"/>
                  <a:gd name="T20" fmla="*/ 96 w 104"/>
                  <a:gd name="T21" fmla="*/ 16 h 312"/>
                  <a:gd name="T22" fmla="*/ 104 w 104"/>
                  <a:gd name="T23" fmla="*/ 16 h 312"/>
                  <a:gd name="T24" fmla="*/ 96 w 104"/>
                  <a:gd name="T25" fmla="*/ 16 h 312"/>
                  <a:gd name="T26" fmla="*/ 96 w 104"/>
                  <a:gd name="T27" fmla="*/ 8 h 312"/>
                  <a:gd name="T28" fmla="*/ 104 w 104"/>
                  <a:gd name="T29" fmla="*/ 8 h 312"/>
                  <a:gd name="T30" fmla="*/ 104 w 104"/>
                  <a:gd name="T31" fmla="*/ 8 h 312"/>
                  <a:gd name="T32" fmla="*/ 104 w 104"/>
                  <a:gd name="T33" fmla="*/ 8 h 312"/>
                  <a:gd name="T34" fmla="*/ 104 w 104"/>
                  <a:gd name="T35" fmla="*/ 16 h 312"/>
                  <a:gd name="T36" fmla="*/ 104 w 104"/>
                  <a:gd name="T37" fmla="*/ 16 h 312"/>
                  <a:gd name="T38" fmla="*/ 104 w 104"/>
                  <a:gd name="T39" fmla="*/ 16 h 312"/>
                  <a:gd name="T40" fmla="*/ 24 w 104"/>
                  <a:gd name="T41" fmla="*/ 304 h 312"/>
                  <a:gd name="T42" fmla="*/ 24 w 104"/>
                  <a:gd name="T43" fmla="*/ 312 h 312"/>
                  <a:gd name="T44" fmla="*/ 16 w 104"/>
                  <a:gd name="T45" fmla="*/ 312 h 312"/>
                  <a:gd name="T46" fmla="*/ 8 w 104"/>
                  <a:gd name="T47" fmla="*/ 312 h 312"/>
                  <a:gd name="T48" fmla="*/ 16 w 104"/>
                  <a:gd name="T49" fmla="*/ 312 h 312"/>
                  <a:gd name="T50" fmla="*/ 8 w 104"/>
                  <a:gd name="T51" fmla="*/ 304 h 312"/>
                  <a:gd name="T52" fmla="*/ 0 w 104"/>
                  <a:gd name="T53" fmla="*/ 288 h 312"/>
                  <a:gd name="T54" fmla="*/ 0 w 104"/>
                  <a:gd name="T55" fmla="*/ 288 h 312"/>
                  <a:gd name="T56" fmla="*/ 0 w 104"/>
                  <a:gd name="T57" fmla="*/ 288 h 312"/>
                  <a:gd name="T58" fmla="*/ 88 w 104"/>
                  <a:gd name="T59" fmla="*/ 0 h 312"/>
                  <a:gd name="T60" fmla="*/ 96 w 104"/>
                  <a:gd name="T61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" h="312">
                    <a:moveTo>
                      <a:pt x="96" y="0"/>
                    </a:moveTo>
                    <a:lnTo>
                      <a:pt x="8" y="288"/>
                    </a:lnTo>
                    <a:lnTo>
                      <a:pt x="0" y="288"/>
                    </a:lnTo>
                    <a:lnTo>
                      <a:pt x="8" y="288"/>
                    </a:lnTo>
                    <a:lnTo>
                      <a:pt x="16" y="304"/>
                    </a:lnTo>
                    <a:lnTo>
                      <a:pt x="8" y="312"/>
                    </a:lnTo>
                    <a:lnTo>
                      <a:pt x="8" y="304"/>
                    </a:lnTo>
                    <a:lnTo>
                      <a:pt x="16" y="304"/>
                    </a:lnTo>
                    <a:lnTo>
                      <a:pt x="24" y="304"/>
                    </a:lnTo>
                    <a:lnTo>
                      <a:pt x="16" y="304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96" y="16"/>
                    </a:lnTo>
                    <a:lnTo>
                      <a:pt x="96" y="8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24" y="304"/>
                    </a:lnTo>
                    <a:lnTo>
                      <a:pt x="24" y="312"/>
                    </a:lnTo>
                    <a:lnTo>
                      <a:pt x="16" y="312"/>
                    </a:lnTo>
                    <a:lnTo>
                      <a:pt x="8" y="312"/>
                    </a:lnTo>
                    <a:lnTo>
                      <a:pt x="16" y="312"/>
                    </a:lnTo>
                    <a:lnTo>
                      <a:pt x="8" y="304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8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63" name="Freeform 427"/>
              <p:cNvSpPr>
                <a:spLocks/>
              </p:cNvSpPr>
              <p:nvPr/>
            </p:nvSpPr>
            <p:spPr bwMode="auto">
              <a:xfrm>
                <a:off x="2935" y="3754"/>
                <a:ext cx="12" cy="14"/>
              </a:xfrm>
              <a:custGeom>
                <a:avLst/>
                <a:gdLst>
                  <a:gd name="T0" fmla="*/ 8 w 16"/>
                  <a:gd name="T1" fmla="*/ 24 h 24"/>
                  <a:gd name="T2" fmla="*/ 0 w 16"/>
                  <a:gd name="T3" fmla="*/ 16 h 24"/>
                  <a:gd name="T4" fmla="*/ 0 w 16"/>
                  <a:gd name="T5" fmla="*/ 8 h 24"/>
                  <a:gd name="T6" fmla="*/ 0 w 16"/>
                  <a:gd name="T7" fmla="*/ 0 h 24"/>
                  <a:gd name="T8" fmla="*/ 8 w 16"/>
                  <a:gd name="T9" fmla="*/ 8 h 24"/>
                  <a:gd name="T10" fmla="*/ 16 w 16"/>
                  <a:gd name="T11" fmla="*/ 16 h 24"/>
                  <a:gd name="T12" fmla="*/ 8 w 16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4">
                    <a:moveTo>
                      <a:pt x="8" y="24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64" name="Freeform 428"/>
              <p:cNvSpPr>
                <a:spLocks/>
              </p:cNvSpPr>
              <p:nvPr/>
            </p:nvSpPr>
            <p:spPr bwMode="auto">
              <a:xfrm>
                <a:off x="2642" y="3776"/>
                <a:ext cx="254" cy="125"/>
              </a:xfrm>
              <a:custGeom>
                <a:avLst/>
                <a:gdLst>
                  <a:gd name="T0" fmla="*/ 64 w 360"/>
                  <a:gd name="T1" fmla="*/ 0 h 224"/>
                  <a:gd name="T2" fmla="*/ 352 w 360"/>
                  <a:gd name="T3" fmla="*/ 16 h 224"/>
                  <a:gd name="T4" fmla="*/ 360 w 360"/>
                  <a:gd name="T5" fmla="*/ 16 h 224"/>
                  <a:gd name="T6" fmla="*/ 360 w 360"/>
                  <a:gd name="T7" fmla="*/ 16 h 224"/>
                  <a:gd name="T8" fmla="*/ 304 w 360"/>
                  <a:gd name="T9" fmla="*/ 216 h 224"/>
                  <a:gd name="T10" fmla="*/ 296 w 360"/>
                  <a:gd name="T11" fmla="*/ 224 h 224"/>
                  <a:gd name="T12" fmla="*/ 296 w 360"/>
                  <a:gd name="T13" fmla="*/ 224 h 224"/>
                  <a:gd name="T14" fmla="*/ 0 w 360"/>
                  <a:gd name="T15" fmla="*/ 184 h 224"/>
                  <a:gd name="T16" fmla="*/ 0 w 360"/>
                  <a:gd name="T17" fmla="*/ 184 h 224"/>
                  <a:gd name="T18" fmla="*/ 0 w 360"/>
                  <a:gd name="T19" fmla="*/ 176 h 224"/>
                  <a:gd name="T20" fmla="*/ 0 w 360"/>
                  <a:gd name="T21" fmla="*/ 176 h 224"/>
                  <a:gd name="T22" fmla="*/ 296 w 360"/>
                  <a:gd name="T23" fmla="*/ 216 h 224"/>
                  <a:gd name="T24" fmla="*/ 296 w 360"/>
                  <a:gd name="T25" fmla="*/ 224 h 224"/>
                  <a:gd name="T26" fmla="*/ 296 w 360"/>
                  <a:gd name="T27" fmla="*/ 216 h 224"/>
                  <a:gd name="T28" fmla="*/ 352 w 360"/>
                  <a:gd name="T29" fmla="*/ 16 h 224"/>
                  <a:gd name="T30" fmla="*/ 360 w 360"/>
                  <a:gd name="T31" fmla="*/ 16 h 224"/>
                  <a:gd name="T32" fmla="*/ 352 w 360"/>
                  <a:gd name="T33" fmla="*/ 24 h 224"/>
                  <a:gd name="T34" fmla="*/ 64 w 360"/>
                  <a:gd name="T35" fmla="*/ 8 h 224"/>
                  <a:gd name="T36" fmla="*/ 64 w 360"/>
                  <a:gd name="T3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0" h="224">
                    <a:moveTo>
                      <a:pt x="64" y="0"/>
                    </a:moveTo>
                    <a:lnTo>
                      <a:pt x="352" y="16"/>
                    </a:lnTo>
                    <a:lnTo>
                      <a:pt x="360" y="16"/>
                    </a:lnTo>
                    <a:lnTo>
                      <a:pt x="360" y="16"/>
                    </a:lnTo>
                    <a:lnTo>
                      <a:pt x="304" y="216"/>
                    </a:lnTo>
                    <a:lnTo>
                      <a:pt x="296" y="224"/>
                    </a:lnTo>
                    <a:lnTo>
                      <a:pt x="296" y="224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0" y="176"/>
                    </a:lnTo>
                    <a:lnTo>
                      <a:pt x="0" y="176"/>
                    </a:lnTo>
                    <a:lnTo>
                      <a:pt x="296" y="216"/>
                    </a:lnTo>
                    <a:lnTo>
                      <a:pt x="296" y="224"/>
                    </a:lnTo>
                    <a:lnTo>
                      <a:pt x="296" y="216"/>
                    </a:lnTo>
                    <a:lnTo>
                      <a:pt x="352" y="16"/>
                    </a:lnTo>
                    <a:lnTo>
                      <a:pt x="360" y="16"/>
                    </a:lnTo>
                    <a:lnTo>
                      <a:pt x="352" y="24"/>
                    </a:lnTo>
                    <a:lnTo>
                      <a:pt x="64" y="8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65" name="Freeform 429"/>
              <p:cNvSpPr>
                <a:spLocks/>
              </p:cNvSpPr>
              <p:nvPr/>
            </p:nvSpPr>
            <p:spPr bwMode="auto">
              <a:xfrm>
                <a:off x="2642" y="3776"/>
                <a:ext cx="50" cy="98"/>
              </a:xfrm>
              <a:custGeom>
                <a:avLst/>
                <a:gdLst>
                  <a:gd name="T0" fmla="*/ 0 w 72"/>
                  <a:gd name="T1" fmla="*/ 176 h 176"/>
                  <a:gd name="T2" fmla="*/ 64 w 72"/>
                  <a:gd name="T3" fmla="*/ 0 h 176"/>
                  <a:gd name="T4" fmla="*/ 64 w 72"/>
                  <a:gd name="T5" fmla="*/ 0 h 176"/>
                  <a:gd name="T6" fmla="*/ 64 w 72"/>
                  <a:gd name="T7" fmla="*/ 0 h 176"/>
                  <a:gd name="T8" fmla="*/ 72 w 72"/>
                  <a:gd name="T9" fmla="*/ 0 h 176"/>
                  <a:gd name="T10" fmla="*/ 8 w 72"/>
                  <a:gd name="T11" fmla="*/ 176 h 176"/>
                  <a:gd name="T12" fmla="*/ 0 w 72"/>
                  <a:gd name="T1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76">
                    <a:moveTo>
                      <a:pt x="0" y="176"/>
                    </a:moveTo>
                    <a:lnTo>
                      <a:pt x="64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" y="176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66" name="Freeform 430"/>
              <p:cNvSpPr>
                <a:spLocks/>
              </p:cNvSpPr>
              <p:nvPr/>
            </p:nvSpPr>
            <p:spPr bwMode="auto">
              <a:xfrm>
                <a:off x="2608" y="3749"/>
                <a:ext cx="327" cy="166"/>
              </a:xfrm>
              <a:custGeom>
                <a:avLst/>
                <a:gdLst>
                  <a:gd name="T0" fmla="*/ 456 w 464"/>
                  <a:gd name="T1" fmla="*/ 16 h 296"/>
                  <a:gd name="T2" fmla="*/ 456 w 464"/>
                  <a:gd name="T3" fmla="*/ 24 h 296"/>
                  <a:gd name="T4" fmla="*/ 448 w 464"/>
                  <a:gd name="T5" fmla="*/ 8 h 296"/>
                  <a:gd name="T6" fmla="*/ 72 w 464"/>
                  <a:gd name="T7" fmla="*/ 8 h 296"/>
                  <a:gd name="T8" fmla="*/ 80 w 464"/>
                  <a:gd name="T9" fmla="*/ 0 h 296"/>
                  <a:gd name="T10" fmla="*/ 48 w 464"/>
                  <a:gd name="T11" fmla="*/ 80 h 296"/>
                  <a:gd name="T12" fmla="*/ 64 w 464"/>
                  <a:gd name="T13" fmla="*/ 96 h 296"/>
                  <a:gd name="T14" fmla="*/ 64 w 464"/>
                  <a:gd name="T15" fmla="*/ 96 h 296"/>
                  <a:gd name="T16" fmla="*/ 0 w 464"/>
                  <a:gd name="T17" fmla="*/ 248 h 296"/>
                  <a:gd name="T18" fmla="*/ 16 w 464"/>
                  <a:gd name="T19" fmla="*/ 248 h 296"/>
                  <a:gd name="T20" fmla="*/ 8 w 464"/>
                  <a:gd name="T21" fmla="*/ 248 h 296"/>
                  <a:gd name="T22" fmla="*/ 88 w 464"/>
                  <a:gd name="T23" fmla="*/ 16 h 296"/>
                  <a:gd name="T24" fmla="*/ 440 w 464"/>
                  <a:gd name="T25" fmla="*/ 32 h 296"/>
                  <a:gd name="T26" fmla="*/ 448 w 464"/>
                  <a:gd name="T27" fmla="*/ 32 h 296"/>
                  <a:gd name="T28" fmla="*/ 416 w 464"/>
                  <a:gd name="T29" fmla="*/ 112 h 296"/>
                  <a:gd name="T30" fmla="*/ 424 w 464"/>
                  <a:gd name="T31" fmla="*/ 136 h 296"/>
                  <a:gd name="T32" fmla="*/ 424 w 464"/>
                  <a:gd name="T33" fmla="*/ 136 h 296"/>
                  <a:gd name="T34" fmla="*/ 376 w 464"/>
                  <a:gd name="T35" fmla="*/ 296 h 296"/>
                  <a:gd name="T36" fmla="*/ 376 w 464"/>
                  <a:gd name="T37" fmla="*/ 296 h 296"/>
                  <a:gd name="T38" fmla="*/ 424 w 464"/>
                  <a:gd name="T39" fmla="*/ 136 h 296"/>
                  <a:gd name="T40" fmla="*/ 416 w 464"/>
                  <a:gd name="T41" fmla="*/ 112 h 296"/>
                  <a:gd name="T42" fmla="*/ 416 w 464"/>
                  <a:gd name="T43" fmla="*/ 112 h 296"/>
                  <a:gd name="T44" fmla="*/ 448 w 464"/>
                  <a:gd name="T45" fmla="*/ 32 h 296"/>
                  <a:gd name="T46" fmla="*/ 88 w 464"/>
                  <a:gd name="T47" fmla="*/ 24 h 296"/>
                  <a:gd name="T48" fmla="*/ 96 w 464"/>
                  <a:gd name="T49" fmla="*/ 16 h 296"/>
                  <a:gd name="T50" fmla="*/ 16 w 464"/>
                  <a:gd name="T51" fmla="*/ 256 h 296"/>
                  <a:gd name="T52" fmla="*/ 0 w 464"/>
                  <a:gd name="T53" fmla="*/ 248 h 296"/>
                  <a:gd name="T54" fmla="*/ 0 w 464"/>
                  <a:gd name="T55" fmla="*/ 240 h 296"/>
                  <a:gd name="T56" fmla="*/ 64 w 464"/>
                  <a:gd name="T57" fmla="*/ 96 h 296"/>
                  <a:gd name="T58" fmla="*/ 48 w 464"/>
                  <a:gd name="T59" fmla="*/ 80 h 296"/>
                  <a:gd name="T60" fmla="*/ 48 w 464"/>
                  <a:gd name="T61" fmla="*/ 80 h 296"/>
                  <a:gd name="T62" fmla="*/ 72 w 464"/>
                  <a:gd name="T63" fmla="*/ 0 h 296"/>
                  <a:gd name="T64" fmla="*/ 448 w 464"/>
                  <a:gd name="T65" fmla="*/ 8 h 296"/>
                  <a:gd name="T66" fmla="*/ 456 w 464"/>
                  <a:gd name="T67" fmla="*/ 8 h 296"/>
                  <a:gd name="T68" fmla="*/ 464 w 464"/>
                  <a:gd name="T69" fmla="*/ 16 h 296"/>
                  <a:gd name="T70" fmla="*/ 384 w 464"/>
                  <a:gd name="T7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64" h="296">
                    <a:moveTo>
                      <a:pt x="376" y="296"/>
                    </a:moveTo>
                    <a:lnTo>
                      <a:pt x="456" y="16"/>
                    </a:lnTo>
                    <a:lnTo>
                      <a:pt x="464" y="16"/>
                    </a:lnTo>
                    <a:lnTo>
                      <a:pt x="456" y="24"/>
                    </a:lnTo>
                    <a:lnTo>
                      <a:pt x="448" y="16"/>
                    </a:lnTo>
                    <a:lnTo>
                      <a:pt x="448" y="8"/>
                    </a:lnTo>
                    <a:lnTo>
                      <a:pt x="448" y="16"/>
                    </a:lnTo>
                    <a:lnTo>
                      <a:pt x="72" y="8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56" y="80"/>
                    </a:lnTo>
                    <a:lnTo>
                      <a:pt x="48" y="80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8" y="240"/>
                    </a:lnTo>
                    <a:lnTo>
                      <a:pt x="0" y="248"/>
                    </a:lnTo>
                    <a:lnTo>
                      <a:pt x="8" y="240"/>
                    </a:lnTo>
                    <a:lnTo>
                      <a:pt x="16" y="248"/>
                    </a:lnTo>
                    <a:lnTo>
                      <a:pt x="16" y="248"/>
                    </a:lnTo>
                    <a:lnTo>
                      <a:pt x="8" y="248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440" y="32"/>
                    </a:lnTo>
                    <a:lnTo>
                      <a:pt x="448" y="32"/>
                    </a:lnTo>
                    <a:lnTo>
                      <a:pt x="448" y="32"/>
                    </a:lnTo>
                    <a:lnTo>
                      <a:pt x="424" y="112"/>
                    </a:lnTo>
                    <a:lnTo>
                      <a:pt x="416" y="112"/>
                    </a:lnTo>
                    <a:lnTo>
                      <a:pt x="424" y="112"/>
                    </a:lnTo>
                    <a:lnTo>
                      <a:pt x="424" y="136"/>
                    </a:lnTo>
                    <a:lnTo>
                      <a:pt x="424" y="136"/>
                    </a:lnTo>
                    <a:lnTo>
                      <a:pt x="424" y="136"/>
                    </a:lnTo>
                    <a:lnTo>
                      <a:pt x="384" y="296"/>
                    </a:lnTo>
                    <a:lnTo>
                      <a:pt x="376" y="296"/>
                    </a:lnTo>
                    <a:lnTo>
                      <a:pt x="384" y="296"/>
                    </a:lnTo>
                    <a:lnTo>
                      <a:pt x="376" y="296"/>
                    </a:lnTo>
                    <a:lnTo>
                      <a:pt x="416" y="136"/>
                    </a:lnTo>
                    <a:lnTo>
                      <a:pt x="424" y="136"/>
                    </a:lnTo>
                    <a:lnTo>
                      <a:pt x="416" y="136"/>
                    </a:lnTo>
                    <a:lnTo>
                      <a:pt x="416" y="112"/>
                    </a:lnTo>
                    <a:lnTo>
                      <a:pt x="416" y="112"/>
                    </a:lnTo>
                    <a:lnTo>
                      <a:pt x="416" y="112"/>
                    </a:lnTo>
                    <a:lnTo>
                      <a:pt x="440" y="32"/>
                    </a:lnTo>
                    <a:lnTo>
                      <a:pt x="448" y="32"/>
                    </a:lnTo>
                    <a:lnTo>
                      <a:pt x="440" y="40"/>
                    </a:lnTo>
                    <a:lnTo>
                      <a:pt x="88" y="24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16" y="248"/>
                    </a:lnTo>
                    <a:lnTo>
                      <a:pt x="16" y="256"/>
                    </a:lnTo>
                    <a:lnTo>
                      <a:pt x="8" y="256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240"/>
                    </a:lnTo>
                    <a:lnTo>
                      <a:pt x="56" y="96"/>
                    </a:lnTo>
                    <a:lnTo>
                      <a:pt x="64" y="96"/>
                    </a:lnTo>
                    <a:lnTo>
                      <a:pt x="56" y="96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448" y="8"/>
                    </a:lnTo>
                    <a:lnTo>
                      <a:pt x="448" y="8"/>
                    </a:lnTo>
                    <a:lnTo>
                      <a:pt x="456" y="8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384" y="296"/>
                    </a:lnTo>
                    <a:lnTo>
                      <a:pt x="376" y="29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67" name="Freeform 431"/>
              <p:cNvSpPr>
                <a:spLocks/>
              </p:cNvSpPr>
              <p:nvPr/>
            </p:nvSpPr>
            <p:spPr bwMode="auto">
              <a:xfrm>
                <a:off x="2608" y="3749"/>
                <a:ext cx="68" cy="143"/>
              </a:xfrm>
              <a:custGeom>
                <a:avLst/>
                <a:gdLst>
                  <a:gd name="T0" fmla="*/ 88 w 96"/>
                  <a:gd name="T1" fmla="*/ 0 h 256"/>
                  <a:gd name="T2" fmla="*/ 96 w 96"/>
                  <a:gd name="T3" fmla="*/ 16 h 256"/>
                  <a:gd name="T4" fmla="*/ 96 w 96"/>
                  <a:gd name="T5" fmla="*/ 16 h 256"/>
                  <a:gd name="T6" fmla="*/ 96 w 96"/>
                  <a:gd name="T7" fmla="*/ 16 h 256"/>
                  <a:gd name="T8" fmla="*/ 16 w 96"/>
                  <a:gd name="T9" fmla="*/ 248 h 256"/>
                  <a:gd name="T10" fmla="*/ 8 w 96"/>
                  <a:gd name="T11" fmla="*/ 256 h 256"/>
                  <a:gd name="T12" fmla="*/ 8 w 96"/>
                  <a:gd name="T13" fmla="*/ 256 h 256"/>
                  <a:gd name="T14" fmla="*/ 0 w 96"/>
                  <a:gd name="T15" fmla="*/ 248 h 256"/>
                  <a:gd name="T16" fmla="*/ 0 w 96"/>
                  <a:gd name="T17" fmla="*/ 248 h 256"/>
                  <a:gd name="T18" fmla="*/ 0 w 96"/>
                  <a:gd name="T19" fmla="*/ 240 h 256"/>
                  <a:gd name="T20" fmla="*/ 56 w 96"/>
                  <a:gd name="T21" fmla="*/ 96 h 256"/>
                  <a:gd name="T22" fmla="*/ 64 w 96"/>
                  <a:gd name="T23" fmla="*/ 96 h 256"/>
                  <a:gd name="T24" fmla="*/ 56 w 96"/>
                  <a:gd name="T25" fmla="*/ 96 h 256"/>
                  <a:gd name="T26" fmla="*/ 48 w 96"/>
                  <a:gd name="T27" fmla="*/ 80 h 256"/>
                  <a:gd name="T28" fmla="*/ 48 w 96"/>
                  <a:gd name="T29" fmla="*/ 80 h 256"/>
                  <a:gd name="T30" fmla="*/ 48 w 96"/>
                  <a:gd name="T31" fmla="*/ 80 h 256"/>
                  <a:gd name="T32" fmla="*/ 56 w 96"/>
                  <a:gd name="T33" fmla="*/ 80 h 256"/>
                  <a:gd name="T34" fmla="*/ 64 w 96"/>
                  <a:gd name="T35" fmla="*/ 96 h 256"/>
                  <a:gd name="T36" fmla="*/ 64 w 96"/>
                  <a:gd name="T37" fmla="*/ 96 h 256"/>
                  <a:gd name="T38" fmla="*/ 64 w 96"/>
                  <a:gd name="T39" fmla="*/ 96 h 256"/>
                  <a:gd name="T40" fmla="*/ 8 w 96"/>
                  <a:gd name="T41" fmla="*/ 240 h 256"/>
                  <a:gd name="T42" fmla="*/ 0 w 96"/>
                  <a:gd name="T43" fmla="*/ 240 h 256"/>
                  <a:gd name="T44" fmla="*/ 8 w 96"/>
                  <a:gd name="T45" fmla="*/ 240 h 256"/>
                  <a:gd name="T46" fmla="*/ 16 w 96"/>
                  <a:gd name="T47" fmla="*/ 248 h 256"/>
                  <a:gd name="T48" fmla="*/ 8 w 96"/>
                  <a:gd name="T49" fmla="*/ 256 h 256"/>
                  <a:gd name="T50" fmla="*/ 8 w 96"/>
                  <a:gd name="T51" fmla="*/ 248 h 256"/>
                  <a:gd name="T52" fmla="*/ 88 w 96"/>
                  <a:gd name="T53" fmla="*/ 16 h 256"/>
                  <a:gd name="T54" fmla="*/ 96 w 96"/>
                  <a:gd name="T55" fmla="*/ 16 h 256"/>
                  <a:gd name="T56" fmla="*/ 88 w 96"/>
                  <a:gd name="T57" fmla="*/ 16 h 256"/>
                  <a:gd name="T58" fmla="*/ 80 w 96"/>
                  <a:gd name="T59" fmla="*/ 0 h 256"/>
                  <a:gd name="T60" fmla="*/ 88 w 96"/>
                  <a:gd name="T61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256">
                    <a:moveTo>
                      <a:pt x="88" y="0"/>
                    </a:move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6" y="248"/>
                    </a:lnTo>
                    <a:lnTo>
                      <a:pt x="8" y="256"/>
                    </a:lnTo>
                    <a:lnTo>
                      <a:pt x="8" y="256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240"/>
                    </a:lnTo>
                    <a:lnTo>
                      <a:pt x="56" y="96"/>
                    </a:lnTo>
                    <a:lnTo>
                      <a:pt x="64" y="96"/>
                    </a:lnTo>
                    <a:lnTo>
                      <a:pt x="56" y="96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8" y="240"/>
                    </a:lnTo>
                    <a:lnTo>
                      <a:pt x="0" y="240"/>
                    </a:lnTo>
                    <a:lnTo>
                      <a:pt x="8" y="240"/>
                    </a:lnTo>
                    <a:lnTo>
                      <a:pt x="16" y="248"/>
                    </a:lnTo>
                    <a:lnTo>
                      <a:pt x="8" y="256"/>
                    </a:lnTo>
                    <a:lnTo>
                      <a:pt x="8" y="248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88" y="16"/>
                    </a:lnTo>
                    <a:lnTo>
                      <a:pt x="80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68" name="Freeform 432"/>
              <p:cNvSpPr>
                <a:spLocks/>
              </p:cNvSpPr>
              <p:nvPr/>
            </p:nvSpPr>
            <p:spPr bwMode="auto">
              <a:xfrm>
                <a:off x="2642" y="3745"/>
                <a:ext cx="28" cy="49"/>
              </a:xfrm>
              <a:custGeom>
                <a:avLst/>
                <a:gdLst>
                  <a:gd name="T0" fmla="*/ 0 w 40"/>
                  <a:gd name="T1" fmla="*/ 88 h 88"/>
                  <a:gd name="T2" fmla="*/ 32 w 40"/>
                  <a:gd name="T3" fmla="*/ 8 h 88"/>
                  <a:gd name="T4" fmla="*/ 32 w 40"/>
                  <a:gd name="T5" fmla="*/ 0 h 88"/>
                  <a:gd name="T6" fmla="*/ 40 w 40"/>
                  <a:gd name="T7" fmla="*/ 8 h 88"/>
                  <a:gd name="T8" fmla="*/ 40 w 40"/>
                  <a:gd name="T9" fmla="*/ 8 h 88"/>
                  <a:gd name="T10" fmla="*/ 8 w 40"/>
                  <a:gd name="T11" fmla="*/ 88 h 88"/>
                  <a:gd name="T12" fmla="*/ 0 w 40"/>
                  <a:gd name="T1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88">
                    <a:moveTo>
                      <a:pt x="0" y="88"/>
                    </a:moveTo>
                    <a:lnTo>
                      <a:pt x="32" y="8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8" y="88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69" name="Freeform 433"/>
              <p:cNvSpPr>
                <a:spLocks/>
              </p:cNvSpPr>
              <p:nvPr/>
            </p:nvSpPr>
            <p:spPr bwMode="auto">
              <a:xfrm>
                <a:off x="2902" y="3749"/>
                <a:ext cx="33" cy="77"/>
              </a:xfrm>
              <a:custGeom>
                <a:avLst/>
                <a:gdLst>
                  <a:gd name="T0" fmla="*/ 40 w 48"/>
                  <a:gd name="T1" fmla="*/ 8 h 136"/>
                  <a:gd name="T2" fmla="*/ 40 w 48"/>
                  <a:gd name="T3" fmla="*/ 16 h 136"/>
                  <a:gd name="T4" fmla="*/ 40 w 48"/>
                  <a:gd name="T5" fmla="*/ 16 h 136"/>
                  <a:gd name="T6" fmla="*/ 40 w 48"/>
                  <a:gd name="T7" fmla="*/ 16 h 136"/>
                  <a:gd name="T8" fmla="*/ 8 w 48"/>
                  <a:gd name="T9" fmla="*/ 120 h 136"/>
                  <a:gd name="T10" fmla="*/ 0 w 48"/>
                  <a:gd name="T11" fmla="*/ 120 h 136"/>
                  <a:gd name="T12" fmla="*/ 8 w 48"/>
                  <a:gd name="T13" fmla="*/ 120 h 136"/>
                  <a:gd name="T14" fmla="*/ 16 w 48"/>
                  <a:gd name="T15" fmla="*/ 136 h 136"/>
                  <a:gd name="T16" fmla="*/ 16 w 48"/>
                  <a:gd name="T17" fmla="*/ 136 h 136"/>
                  <a:gd name="T18" fmla="*/ 16 w 48"/>
                  <a:gd name="T19" fmla="*/ 136 h 136"/>
                  <a:gd name="T20" fmla="*/ 40 w 48"/>
                  <a:gd name="T21" fmla="*/ 16 h 136"/>
                  <a:gd name="T22" fmla="*/ 48 w 48"/>
                  <a:gd name="T23" fmla="*/ 16 h 136"/>
                  <a:gd name="T24" fmla="*/ 40 w 48"/>
                  <a:gd name="T25" fmla="*/ 24 h 136"/>
                  <a:gd name="T26" fmla="*/ 32 w 48"/>
                  <a:gd name="T27" fmla="*/ 16 h 136"/>
                  <a:gd name="T28" fmla="*/ 32 w 48"/>
                  <a:gd name="T29" fmla="*/ 8 h 136"/>
                  <a:gd name="T30" fmla="*/ 32 w 48"/>
                  <a:gd name="T31" fmla="*/ 0 h 136"/>
                  <a:gd name="T32" fmla="*/ 40 w 48"/>
                  <a:gd name="T33" fmla="*/ 8 h 136"/>
                  <a:gd name="T34" fmla="*/ 48 w 48"/>
                  <a:gd name="T35" fmla="*/ 16 h 136"/>
                  <a:gd name="T36" fmla="*/ 48 w 48"/>
                  <a:gd name="T37" fmla="*/ 16 h 136"/>
                  <a:gd name="T38" fmla="*/ 48 w 48"/>
                  <a:gd name="T39" fmla="*/ 16 h 136"/>
                  <a:gd name="T40" fmla="*/ 8 w 48"/>
                  <a:gd name="T41" fmla="*/ 136 h 136"/>
                  <a:gd name="T42" fmla="*/ 16 w 48"/>
                  <a:gd name="T43" fmla="*/ 136 h 136"/>
                  <a:gd name="T44" fmla="*/ 8 w 48"/>
                  <a:gd name="T45" fmla="*/ 136 h 136"/>
                  <a:gd name="T46" fmla="*/ 0 w 48"/>
                  <a:gd name="T47" fmla="*/ 120 h 136"/>
                  <a:gd name="T48" fmla="*/ 0 w 48"/>
                  <a:gd name="T49" fmla="*/ 120 h 136"/>
                  <a:gd name="T50" fmla="*/ 0 w 48"/>
                  <a:gd name="T51" fmla="*/ 120 h 136"/>
                  <a:gd name="T52" fmla="*/ 32 w 48"/>
                  <a:gd name="T53" fmla="*/ 16 h 136"/>
                  <a:gd name="T54" fmla="*/ 40 w 48"/>
                  <a:gd name="T55" fmla="*/ 16 h 136"/>
                  <a:gd name="T56" fmla="*/ 32 w 48"/>
                  <a:gd name="T57" fmla="*/ 16 h 136"/>
                  <a:gd name="T58" fmla="*/ 32 w 48"/>
                  <a:gd name="T59" fmla="*/ 8 h 136"/>
                  <a:gd name="T60" fmla="*/ 40 w 48"/>
                  <a:gd name="T61" fmla="*/ 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136">
                    <a:moveTo>
                      <a:pt x="40" y="8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8" y="120"/>
                    </a:lnTo>
                    <a:lnTo>
                      <a:pt x="0" y="120"/>
                    </a:lnTo>
                    <a:lnTo>
                      <a:pt x="8" y="120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0" y="24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8" y="136"/>
                    </a:lnTo>
                    <a:lnTo>
                      <a:pt x="16" y="136"/>
                    </a:lnTo>
                    <a:lnTo>
                      <a:pt x="8" y="136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4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70" name="Freeform 434"/>
              <p:cNvSpPr>
                <a:spLocks/>
              </p:cNvSpPr>
              <p:nvPr/>
            </p:nvSpPr>
            <p:spPr bwMode="auto">
              <a:xfrm>
                <a:off x="2879" y="3763"/>
                <a:ext cx="68" cy="165"/>
              </a:xfrm>
              <a:custGeom>
                <a:avLst/>
                <a:gdLst>
                  <a:gd name="T0" fmla="*/ 0 w 96"/>
                  <a:gd name="T1" fmla="*/ 296 h 296"/>
                  <a:gd name="T2" fmla="*/ 8 w 96"/>
                  <a:gd name="T3" fmla="*/ 296 h 296"/>
                  <a:gd name="T4" fmla="*/ 96 w 96"/>
                  <a:gd name="T5" fmla="*/ 0 h 296"/>
                  <a:gd name="T6" fmla="*/ 88 w 96"/>
                  <a:gd name="T7" fmla="*/ 0 h 296"/>
                  <a:gd name="T8" fmla="*/ 0 w 96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96">
                    <a:moveTo>
                      <a:pt x="0" y="296"/>
                    </a:moveTo>
                    <a:lnTo>
                      <a:pt x="8" y="296"/>
                    </a:lnTo>
                    <a:lnTo>
                      <a:pt x="96" y="0"/>
                    </a:lnTo>
                    <a:lnTo>
                      <a:pt x="88" y="0"/>
                    </a:lnTo>
                    <a:lnTo>
                      <a:pt x="0" y="29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71" name="Freeform 435"/>
              <p:cNvSpPr>
                <a:spLocks/>
              </p:cNvSpPr>
              <p:nvPr/>
            </p:nvSpPr>
            <p:spPr bwMode="auto">
              <a:xfrm>
                <a:off x="2619" y="3910"/>
                <a:ext cx="220" cy="31"/>
              </a:xfrm>
              <a:custGeom>
                <a:avLst/>
                <a:gdLst>
                  <a:gd name="T0" fmla="*/ 0 w 312"/>
                  <a:gd name="T1" fmla="*/ 0 h 56"/>
                  <a:gd name="T2" fmla="*/ 312 w 312"/>
                  <a:gd name="T3" fmla="*/ 48 h 56"/>
                  <a:gd name="T4" fmla="*/ 312 w 312"/>
                  <a:gd name="T5" fmla="*/ 56 h 56"/>
                  <a:gd name="T6" fmla="*/ 312 w 312"/>
                  <a:gd name="T7" fmla="*/ 56 h 56"/>
                  <a:gd name="T8" fmla="*/ 312 w 312"/>
                  <a:gd name="T9" fmla="*/ 56 h 56"/>
                  <a:gd name="T10" fmla="*/ 0 w 312"/>
                  <a:gd name="T11" fmla="*/ 8 h 56"/>
                  <a:gd name="T12" fmla="*/ 0 w 312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2" h="56">
                    <a:moveTo>
                      <a:pt x="0" y="0"/>
                    </a:moveTo>
                    <a:lnTo>
                      <a:pt x="312" y="48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72" name="Freeform 436"/>
              <p:cNvSpPr>
                <a:spLocks/>
              </p:cNvSpPr>
              <p:nvPr/>
            </p:nvSpPr>
            <p:spPr bwMode="auto">
              <a:xfrm>
                <a:off x="2839" y="3937"/>
                <a:ext cx="6" cy="4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8 h 8"/>
                  <a:gd name="T6" fmla="*/ 8 w 8"/>
                  <a:gd name="T7" fmla="*/ 8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73" name="Rectangle 437"/>
              <p:cNvSpPr>
                <a:spLocks noChangeArrowheads="1"/>
              </p:cNvSpPr>
              <p:nvPr/>
            </p:nvSpPr>
            <p:spPr bwMode="auto">
              <a:xfrm>
                <a:off x="2845" y="3937"/>
                <a:ext cx="5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74" name="Freeform 438"/>
              <p:cNvSpPr>
                <a:spLocks/>
              </p:cNvSpPr>
              <p:nvPr/>
            </p:nvSpPr>
            <p:spPr bwMode="auto">
              <a:xfrm>
                <a:off x="2631" y="3897"/>
                <a:ext cx="231" cy="44"/>
              </a:xfrm>
              <a:custGeom>
                <a:avLst/>
                <a:gdLst>
                  <a:gd name="T0" fmla="*/ 8 w 328"/>
                  <a:gd name="T1" fmla="*/ 0 h 80"/>
                  <a:gd name="T2" fmla="*/ 8 w 328"/>
                  <a:gd name="T3" fmla="*/ 8 h 80"/>
                  <a:gd name="T4" fmla="*/ 8 w 328"/>
                  <a:gd name="T5" fmla="*/ 8 h 80"/>
                  <a:gd name="T6" fmla="*/ 0 w 328"/>
                  <a:gd name="T7" fmla="*/ 8 h 80"/>
                  <a:gd name="T8" fmla="*/ 32 w 328"/>
                  <a:gd name="T9" fmla="*/ 16 h 80"/>
                  <a:gd name="T10" fmla="*/ 40 w 328"/>
                  <a:gd name="T11" fmla="*/ 24 h 80"/>
                  <a:gd name="T12" fmla="*/ 32 w 328"/>
                  <a:gd name="T13" fmla="*/ 24 h 80"/>
                  <a:gd name="T14" fmla="*/ 32 w 328"/>
                  <a:gd name="T15" fmla="*/ 32 h 80"/>
                  <a:gd name="T16" fmla="*/ 56 w 328"/>
                  <a:gd name="T17" fmla="*/ 40 h 80"/>
                  <a:gd name="T18" fmla="*/ 80 w 328"/>
                  <a:gd name="T19" fmla="*/ 48 h 80"/>
                  <a:gd name="T20" fmla="*/ 88 w 328"/>
                  <a:gd name="T21" fmla="*/ 32 h 80"/>
                  <a:gd name="T22" fmla="*/ 104 w 328"/>
                  <a:gd name="T23" fmla="*/ 24 h 80"/>
                  <a:gd name="T24" fmla="*/ 104 w 328"/>
                  <a:gd name="T25" fmla="*/ 24 h 80"/>
                  <a:gd name="T26" fmla="*/ 184 w 328"/>
                  <a:gd name="T27" fmla="*/ 40 h 80"/>
                  <a:gd name="T28" fmla="*/ 200 w 328"/>
                  <a:gd name="T29" fmla="*/ 48 h 80"/>
                  <a:gd name="T30" fmla="*/ 192 w 328"/>
                  <a:gd name="T31" fmla="*/ 48 h 80"/>
                  <a:gd name="T32" fmla="*/ 192 w 328"/>
                  <a:gd name="T33" fmla="*/ 56 h 80"/>
                  <a:gd name="T34" fmla="*/ 224 w 328"/>
                  <a:gd name="T35" fmla="*/ 64 h 80"/>
                  <a:gd name="T36" fmla="*/ 264 w 328"/>
                  <a:gd name="T37" fmla="*/ 72 h 80"/>
                  <a:gd name="T38" fmla="*/ 272 w 328"/>
                  <a:gd name="T39" fmla="*/ 56 h 80"/>
                  <a:gd name="T40" fmla="*/ 280 w 328"/>
                  <a:gd name="T41" fmla="*/ 48 h 80"/>
                  <a:gd name="T42" fmla="*/ 280 w 328"/>
                  <a:gd name="T43" fmla="*/ 48 h 80"/>
                  <a:gd name="T44" fmla="*/ 312 w 328"/>
                  <a:gd name="T45" fmla="*/ 56 h 80"/>
                  <a:gd name="T46" fmla="*/ 312 w 328"/>
                  <a:gd name="T47" fmla="*/ 56 h 80"/>
                  <a:gd name="T48" fmla="*/ 312 w 328"/>
                  <a:gd name="T49" fmla="*/ 56 h 80"/>
                  <a:gd name="T50" fmla="*/ 320 w 328"/>
                  <a:gd name="T51" fmla="*/ 40 h 80"/>
                  <a:gd name="T52" fmla="*/ 320 w 328"/>
                  <a:gd name="T53" fmla="*/ 48 h 80"/>
                  <a:gd name="T54" fmla="*/ 296 w 328"/>
                  <a:gd name="T55" fmla="*/ 48 h 80"/>
                  <a:gd name="T56" fmla="*/ 24 w 328"/>
                  <a:gd name="T57" fmla="*/ 8 h 80"/>
                  <a:gd name="T58" fmla="*/ 0 w 328"/>
                  <a:gd name="T59" fmla="*/ 8 h 80"/>
                  <a:gd name="T60" fmla="*/ 24 w 328"/>
                  <a:gd name="T61" fmla="*/ 0 h 80"/>
                  <a:gd name="T62" fmla="*/ 160 w 328"/>
                  <a:gd name="T63" fmla="*/ 16 h 80"/>
                  <a:gd name="T64" fmla="*/ 320 w 328"/>
                  <a:gd name="T65" fmla="*/ 40 h 80"/>
                  <a:gd name="T66" fmla="*/ 328 w 328"/>
                  <a:gd name="T67" fmla="*/ 48 h 80"/>
                  <a:gd name="T68" fmla="*/ 320 w 328"/>
                  <a:gd name="T69" fmla="*/ 48 h 80"/>
                  <a:gd name="T70" fmla="*/ 312 w 328"/>
                  <a:gd name="T71" fmla="*/ 64 h 80"/>
                  <a:gd name="T72" fmla="*/ 312 w 328"/>
                  <a:gd name="T73" fmla="*/ 64 h 80"/>
                  <a:gd name="T74" fmla="*/ 296 w 328"/>
                  <a:gd name="T75" fmla="*/ 64 h 80"/>
                  <a:gd name="T76" fmla="*/ 288 w 328"/>
                  <a:gd name="T77" fmla="*/ 56 h 80"/>
                  <a:gd name="T78" fmla="*/ 280 w 328"/>
                  <a:gd name="T79" fmla="*/ 64 h 80"/>
                  <a:gd name="T80" fmla="*/ 272 w 328"/>
                  <a:gd name="T81" fmla="*/ 80 h 80"/>
                  <a:gd name="T82" fmla="*/ 224 w 328"/>
                  <a:gd name="T83" fmla="*/ 72 h 80"/>
                  <a:gd name="T84" fmla="*/ 184 w 328"/>
                  <a:gd name="T85" fmla="*/ 64 h 80"/>
                  <a:gd name="T86" fmla="*/ 184 w 328"/>
                  <a:gd name="T87" fmla="*/ 56 h 80"/>
                  <a:gd name="T88" fmla="*/ 192 w 328"/>
                  <a:gd name="T89" fmla="*/ 40 h 80"/>
                  <a:gd name="T90" fmla="*/ 184 w 328"/>
                  <a:gd name="T91" fmla="*/ 48 h 80"/>
                  <a:gd name="T92" fmla="*/ 144 w 328"/>
                  <a:gd name="T93" fmla="*/ 40 h 80"/>
                  <a:gd name="T94" fmla="*/ 104 w 328"/>
                  <a:gd name="T95" fmla="*/ 32 h 80"/>
                  <a:gd name="T96" fmla="*/ 88 w 328"/>
                  <a:gd name="T97" fmla="*/ 40 h 80"/>
                  <a:gd name="T98" fmla="*/ 88 w 328"/>
                  <a:gd name="T99" fmla="*/ 56 h 80"/>
                  <a:gd name="T100" fmla="*/ 56 w 328"/>
                  <a:gd name="T101" fmla="*/ 48 h 80"/>
                  <a:gd name="T102" fmla="*/ 24 w 328"/>
                  <a:gd name="T103" fmla="*/ 40 h 80"/>
                  <a:gd name="T104" fmla="*/ 24 w 328"/>
                  <a:gd name="T105" fmla="*/ 32 h 80"/>
                  <a:gd name="T106" fmla="*/ 40 w 328"/>
                  <a:gd name="T107" fmla="*/ 16 h 80"/>
                  <a:gd name="T108" fmla="*/ 32 w 328"/>
                  <a:gd name="T109" fmla="*/ 24 h 80"/>
                  <a:gd name="T110" fmla="*/ 16 w 328"/>
                  <a:gd name="T111" fmla="*/ 24 h 80"/>
                  <a:gd name="T112" fmla="*/ 0 w 328"/>
                  <a:gd name="T113" fmla="*/ 8 h 80"/>
                  <a:gd name="T114" fmla="*/ 0 w 328"/>
                  <a:gd name="T115" fmla="*/ 8 h 80"/>
                  <a:gd name="T116" fmla="*/ 0 w 328"/>
                  <a:gd name="T117" fmla="*/ 0 h 80"/>
                  <a:gd name="T118" fmla="*/ 0 w 328"/>
                  <a:gd name="T11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8" h="80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44" y="32"/>
                    </a:lnTo>
                    <a:lnTo>
                      <a:pt x="144" y="32"/>
                    </a:lnTo>
                    <a:lnTo>
                      <a:pt x="144" y="32"/>
                    </a:lnTo>
                    <a:lnTo>
                      <a:pt x="184" y="40"/>
                    </a:lnTo>
                    <a:lnTo>
                      <a:pt x="184" y="40"/>
                    </a:lnTo>
                    <a:lnTo>
                      <a:pt x="184" y="40"/>
                    </a:lnTo>
                    <a:lnTo>
                      <a:pt x="192" y="40"/>
                    </a:lnTo>
                    <a:lnTo>
                      <a:pt x="200" y="48"/>
                    </a:lnTo>
                    <a:lnTo>
                      <a:pt x="200" y="48"/>
                    </a:lnTo>
                    <a:lnTo>
                      <a:pt x="192" y="56"/>
                    </a:lnTo>
                    <a:lnTo>
                      <a:pt x="192" y="48"/>
                    </a:lnTo>
                    <a:lnTo>
                      <a:pt x="192" y="48"/>
                    </a:lnTo>
                    <a:lnTo>
                      <a:pt x="192" y="56"/>
                    </a:lnTo>
                    <a:lnTo>
                      <a:pt x="192" y="56"/>
                    </a:lnTo>
                    <a:lnTo>
                      <a:pt x="192" y="56"/>
                    </a:lnTo>
                    <a:lnTo>
                      <a:pt x="192" y="56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64" y="72"/>
                    </a:lnTo>
                    <a:lnTo>
                      <a:pt x="264" y="72"/>
                    </a:lnTo>
                    <a:lnTo>
                      <a:pt x="264" y="72"/>
                    </a:lnTo>
                    <a:lnTo>
                      <a:pt x="272" y="72"/>
                    </a:lnTo>
                    <a:lnTo>
                      <a:pt x="272" y="72"/>
                    </a:lnTo>
                    <a:lnTo>
                      <a:pt x="272" y="72"/>
                    </a:lnTo>
                    <a:lnTo>
                      <a:pt x="272" y="56"/>
                    </a:lnTo>
                    <a:lnTo>
                      <a:pt x="272" y="56"/>
                    </a:lnTo>
                    <a:lnTo>
                      <a:pt x="272" y="56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96" y="56"/>
                    </a:lnTo>
                    <a:lnTo>
                      <a:pt x="296" y="56"/>
                    </a:lnTo>
                    <a:lnTo>
                      <a:pt x="296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48"/>
                    </a:lnTo>
                    <a:lnTo>
                      <a:pt x="312" y="48"/>
                    </a:lnTo>
                    <a:lnTo>
                      <a:pt x="312" y="48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0" y="48"/>
                    </a:lnTo>
                    <a:lnTo>
                      <a:pt x="320" y="48"/>
                    </a:lnTo>
                    <a:lnTo>
                      <a:pt x="296" y="48"/>
                    </a:lnTo>
                    <a:lnTo>
                      <a:pt x="296" y="48"/>
                    </a:lnTo>
                    <a:lnTo>
                      <a:pt x="296" y="48"/>
                    </a:lnTo>
                    <a:lnTo>
                      <a:pt x="160" y="24"/>
                    </a:lnTo>
                    <a:lnTo>
                      <a:pt x="160" y="24"/>
                    </a:lnTo>
                    <a:lnTo>
                      <a:pt x="160" y="2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0" y="16"/>
                    </a:lnTo>
                    <a:lnTo>
                      <a:pt x="160" y="16"/>
                    </a:lnTo>
                    <a:lnTo>
                      <a:pt x="160" y="16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8" y="48"/>
                    </a:lnTo>
                    <a:lnTo>
                      <a:pt x="328" y="48"/>
                    </a:lnTo>
                    <a:lnTo>
                      <a:pt x="328" y="48"/>
                    </a:lnTo>
                    <a:lnTo>
                      <a:pt x="328" y="48"/>
                    </a:lnTo>
                    <a:lnTo>
                      <a:pt x="320" y="56"/>
                    </a:lnTo>
                    <a:lnTo>
                      <a:pt x="320" y="56"/>
                    </a:lnTo>
                    <a:lnTo>
                      <a:pt x="320" y="48"/>
                    </a:lnTo>
                    <a:lnTo>
                      <a:pt x="320" y="56"/>
                    </a:lnTo>
                    <a:lnTo>
                      <a:pt x="320" y="56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296" y="64"/>
                    </a:lnTo>
                    <a:lnTo>
                      <a:pt x="296" y="64"/>
                    </a:lnTo>
                    <a:lnTo>
                      <a:pt x="296" y="64"/>
                    </a:lnTo>
                    <a:lnTo>
                      <a:pt x="280" y="56"/>
                    </a:lnTo>
                    <a:lnTo>
                      <a:pt x="280" y="56"/>
                    </a:lnTo>
                    <a:lnTo>
                      <a:pt x="288" y="56"/>
                    </a:lnTo>
                    <a:lnTo>
                      <a:pt x="288" y="56"/>
                    </a:lnTo>
                    <a:lnTo>
                      <a:pt x="288" y="56"/>
                    </a:lnTo>
                    <a:lnTo>
                      <a:pt x="288" y="56"/>
                    </a:lnTo>
                    <a:lnTo>
                      <a:pt x="280" y="64"/>
                    </a:lnTo>
                    <a:lnTo>
                      <a:pt x="280" y="64"/>
                    </a:lnTo>
                    <a:lnTo>
                      <a:pt x="280" y="56"/>
                    </a:lnTo>
                    <a:lnTo>
                      <a:pt x="280" y="72"/>
                    </a:lnTo>
                    <a:lnTo>
                      <a:pt x="280" y="72"/>
                    </a:lnTo>
                    <a:lnTo>
                      <a:pt x="272" y="80"/>
                    </a:lnTo>
                    <a:lnTo>
                      <a:pt x="264" y="80"/>
                    </a:lnTo>
                    <a:lnTo>
                      <a:pt x="264" y="80"/>
                    </a:lnTo>
                    <a:lnTo>
                      <a:pt x="264" y="80"/>
                    </a:lnTo>
                    <a:lnTo>
                      <a:pt x="224" y="72"/>
                    </a:lnTo>
                    <a:lnTo>
                      <a:pt x="224" y="72"/>
                    </a:lnTo>
                    <a:lnTo>
                      <a:pt x="224" y="72"/>
                    </a:lnTo>
                    <a:lnTo>
                      <a:pt x="184" y="64"/>
                    </a:lnTo>
                    <a:lnTo>
                      <a:pt x="184" y="64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92" y="40"/>
                    </a:lnTo>
                    <a:lnTo>
                      <a:pt x="192" y="40"/>
                    </a:lnTo>
                    <a:lnTo>
                      <a:pt x="192" y="48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6" y="32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88" y="56"/>
                    </a:lnTo>
                    <a:lnTo>
                      <a:pt x="80" y="56"/>
                    </a:lnTo>
                    <a:lnTo>
                      <a:pt x="80" y="56"/>
                    </a:lnTo>
                    <a:lnTo>
                      <a:pt x="80" y="56"/>
                    </a:lnTo>
                    <a:lnTo>
                      <a:pt x="56" y="48"/>
                    </a:lnTo>
                    <a:lnTo>
                      <a:pt x="56" y="48"/>
                    </a:lnTo>
                    <a:lnTo>
                      <a:pt x="56" y="48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75" name="Freeform 439"/>
              <p:cNvSpPr>
                <a:spLocks/>
              </p:cNvSpPr>
              <p:nvPr/>
            </p:nvSpPr>
            <p:spPr bwMode="auto">
              <a:xfrm>
                <a:off x="2631" y="3897"/>
                <a:ext cx="0" cy="4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76" name="Freeform 440"/>
              <p:cNvSpPr>
                <a:spLocks/>
              </p:cNvSpPr>
              <p:nvPr/>
            </p:nvSpPr>
            <p:spPr bwMode="auto">
              <a:xfrm>
                <a:off x="2647" y="3915"/>
                <a:ext cx="45" cy="13"/>
              </a:xfrm>
              <a:custGeom>
                <a:avLst/>
                <a:gdLst>
                  <a:gd name="T0" fmla="*/ 0 w 64"/>
                  <a:gd name="T1" fmla="*/ 0 h 24"/>
                  <a:gd name="T2" fmla="*/ 64 w 64"/>
                  <a:gd name="T3" fmla="*/ 16 h 24"/>
                  <a:gd name="T4" fmla="*/ 64 w 64"/>
                  <a:gd name="T5" fmla="*/ 24 h 24"/>
                  <a:gd name="T6" fmla="*/ 64 w 64"/>
                  <a:gd name="T7" fmla="*/ 24 h 24"/>
                  <a:gd name="T8" fmla="*/ 0 w 64"/>
                  <a:gd name="T9" fmla="*/ 16 h 24"/>
                  <a:gd name="T10" fmla="*/ 0 w 64"/>
                  <a:gd name="T11" fmla="*/ 16 h 24"/>
                  <a:gd name="T12" fmla="*/ 0 w 64"/>
                  <a:gd name="T13" fmla="*/ 8 h 24"/>
                  <a:gd name="T14" fmla="*/ 0 w 64"/>
                  <a:gd name="T15" fmla="*/ 0 h 24"/>
                  <a:gd name="T16" fmla="*/ 0 w 64"/>
                  <a:gd name="T17" fmla="*/ 0 h 24"/>
                  <a:gd name="T18" fmla="*/ 0 w 64"/>
                  <a:gd name="T19" fmla="*/ 0 h 24"/>
                  <a:gd name="T20" fmla="*/ 8 w 64"/>
                  <a:gd name="T21" fmla="*/ 0 h 24"/>
                  <a:gd name="T22" fmla="*/ 8 w 64"/>
                  <a:gd name="T23" fmla="*/ 8 h 24"/>
                  <a:gd name="T24" fmla="*/ 0 w 64"/>
                  <a:gd name="T25" fmla="*/ 8 h 24"/>
                  <a:gd name="T26" fmla="*/ 0 w 64"/>
                  <a:gd name="T27" fmla="*/ 8 h 24"/>
                  <a:gd name="T28" fmla="*/ 64 w 64"/>
                  <a:gd name="T29" fmla="*/ 16 h 24"/>
                  <a:gd name="T30" fmla="*/ 64 w 64"/>
                  <a:gd name="T31" fmla="*/ 16 h 24"/>
                  <a:gd name="T32" fmla="*/ 64 w 64"/>
                  <a:gd name="T33" fmla="*/ 24 h 24"/>
                  <a:gd name="T34" fmla="*/ 0 w 64"/>
                  <a:gd name="T35" fmla="*/ 8 h 24"/>
                  <a:gd name="T36" fmla="*/ 0 w 64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24">
                    <a:moveTo>
                      <a:pt x="0" y="0"/>
                    </a:moveTo>
                    <a:lnTo>
                      <a:pt x="64" y="1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2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77" name="Freeform 441"/>
              <p:cNvSpPr>
                <a:spLocks/>
              </p:cNvSpPr>
              <p:nvPr/>
            </p:nvSpPr>
            <p:spPr bwMode="auto">
              <a:xfrm>
                <a:off x="2760" y="3928"/>
                <a:ext cx="68" cy="17"/>
              </a:xfrm>
              <a:custGeom>
                <a:avLst/>
                <a:gdLst>
                  <a:gd name="T0" fmla="*/ 0 w 96"/>
                  <a:gd name="T1" fmla="*/ 0 h 32"/>
                  <a:gd name="T2" fmla="*/ 88 w 96"/>
                  <a:gd name="T3" fmla="*/ 16 h 32"/>
                  <a:gd name="T4" fmla="*/ 96 w 96"/>
                  <a:gd name="T5" fmla="*/ 16 h 32"/>
                  <a:gd name="T6" fmla="*/ 96 w 96"/>
                  <a:gd name="T7" fmla="*/ 16 h 32"/>
                  <a:gd name="T8" fmla="*/ 96 w 96"/>
                  <a:gd name="T9" fmla="*/ 24 h 32"/>
                  <a:gd name="T10" fmla="*/ 96 w 96"/>
                  <a:gd name="T11" fmla="*/ 32 h 32"/>
                  <a:gd name="T12" fmla="*/ 88 w 96"/>
                  <a:gd name="T13" fmla="*/ 32 h 32"/>
                  <a:gd name="T14" fmla="*/ 0 w 96"/>
                  <a:gd name="T15" fmla="*/ 16 h 32"/>
                  <a:gd name="T16" fmla="*/ 0 w 96"/>
                  <a:gd name="T17" fmla="*/ 16 h 32"/>
                  <a:gd name="T18" fmla="*/ 0 w 96"/>
                  <a:gd name="T19" fmla="*/ 8 h 32"/>
                  <a:gd name="T20" fmla="*/ 0 w 96"/>
                  <a:gd name="T21" fmla="*/ 8 h 32"/>
                  <a:gd name="T22" fmla="*/ 88 w 96"/>
                  <a:gd name="T23" fmla="*/ 24 h 32"/>
                  <a:gd name="T24" fmla="*/ 88 w 96"/>
                  <a:gd name="T25" fmla="*/ 32 h 32"/>
                  <a:gd name="T26" fmla="*/ 88 w 96"/>
                  <a:gd name="T27" fmla="*/ 24 h 32"/>
                  <a:gd name="T28" fmla="*/ 88 w 96"/>
                  <a:gd name="T29" fmla="*/ 16 h 32"/>
                  <a:gd name="T30" fmla="*/ 96 w 96"/>
                  <a:gd name="T31" fmla="*/ 16 h 32"/>
                  <a:gd name="T32" fmla="*/ 88 w 96"/>
                  <a:gd name="T33" fmla="*/ 24 h 32"/>
                  <a:gd name="T34" fmla="*/ 0 w 96"/>
                  <a:gd name="T35" fmla="*/ 8 h 32"/>
                  <a:gd name="T36" fmla="*/ 0 w 96"/>
                  <a:gd name="T3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32">
                    <a:moveTo>
                      <a:pt x="0" y="0"/>
                    </a:moveTo>
                    <a:lnTo>
                      <a:pt x="88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24"/>
                    </a:lnTo>
                    <a:lnTo>
                      <a:pt x="96" y="32"/>
                    </a:lnTo>
                    <a:lnTo>
                      <a:pt x="88" y="3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8" y="24"/>
                    </a:lnTo>
                    <a:lnTo>
                      <a:pt x="88" y="32"/>
                    </a:lnTo>
                    <a:lnTo>
                      <a:pt x="88" y="24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88" y="2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78" name="Freeform 442"/>
              <p:cNvSpPr>
                <a:spLocks/>
              </p:cNvSpPr>
              <p:nvPr/>
            </p:nvSpPr>
            <p:spPr bwMode="auto">
              <a:xfrm>
                <a:off x="2760" y="3928"/>
                <a:ext cx="6" cy="4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8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79" name="Freeform 443"/>
              <p:cNvSpPr>
                <a:spLocks/>
              </p:cNvSpPr>
              <p:nvPr/>
            </p:nvSpPr>
            <p:spPr bwMode="auto">
              <a:xfrm>
                <a:off x="2664" y="3901"/>
                <a:ext cx="12" cy="9"/>
              </a:xfrm>
              <a:custGeom>
                <a:avLst/>
                <a:gdLst>
                  <a:gd name="T0" fmla="*/ 8 w 16"/>
                  <a:gd name="T1" fmla="*/ 8 h 16"/>
                  <a:gd name="T2" fmla="*/ 0 w 16"/>
                  <a:gd name="T3" fmla="*/ 8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0 w 16"/>
                  <a:gd name="T11" fmla="*/ 8 h 16"/>
                  <a:gd name="T12" fmla="*/ 0 w 16"/>
                  <a:gd name="T13" fmla="*/ 8 h 16"/>
                  <a:gd name="T14" fmla="*/ 0 w 16"/>
                  <a:gd name="T15" fmla="*/ 8 h 16"/>
                  <a:gd name="T16" fmla="*/ 8 w 16"/>
                  <a:gd name="T17" fmla="*/ 0 h 16"/>
                  <a:gd name="T18" fmla="*/ 8 w 16"/>
                  <a:gd name="T19" fmla="*/ 0 h 16"/>
                  <a:gd name="T20" fmla="*/ 8 w 16"/>
                  <a:gd name="T21" fmla="*/ 8 h 16"/>
                  <a:gd name="T22" fmla="*/ 8 w 16"/>
                  <a:gd name="T23" fmla="*/ 8 h 16"/>
                  <a:gd name="T24" fmla="*/ 8 w 16"/>
                  <a:gd name="T25" fmla="*/ 8 h 16"/>
                  <a:gd name="T26" fmla="*/ 8 w 16"/>
                  <a:gd name="T27" fmla="*/ 8 h 16"/>
                  <a:gd name="T28" fmla="*/ 8 w 16"/>
                  <a:gd name="T29" fmla="*/ 8 h 16"/>
                  <a:gd name="T30" fmla="*/ 8 w 16"/>
                  <a:gd name="T31" fmla="*/ 8 h 16"/>
                  <a:gd name="T32" fmla="*/ 8 w 16"/>
                  <a:gd name="T33" fmla="*/ 8 h 16"/>
                  <a:gd name="T34" fmla="*/ 0 w 16"/>
                  <a:gd name="T35" fmla="*/ 8 h 16"/>
                  <a:gd name="T36" fmla="*/ 0 w 16"/>
                  <a:gd name="T37" fmla="*/ 8 h 16"/>
                  <a:gd name="T38" fmla="*/ 8 w 16"/>
                  <a:gd name="T39" fmla="*/ 8 h 16"/>
                  <a:gd name="T40" fmla="*/ 8 w 16"/>
                  <a:gd name="T41" fmla="*/ 8 h 16"/>
                  <a:gd name="T42" fmla="*/ 8 w 16"/>
                  <a:gd name="T43" fmla="*/ 8 h 16"/>
                  <a:gd name="T44" fmla="*/ 8 w 16"/>
                  <a:gd name="T45" fmla="*/ 0 h 16"/>
                  <a:gd name="T46" fmla="*/ 8 w 16"/>
                  <a:gd name="T47" fmla="*/ 0 h 16"/>
                  <a:gd name="T48" fmla="*/ 16 w 16"/>
                  <a:gd name="T49" fmla="*/ 0 h 16"/>
                  <a:gd name="T50" fmla="*/ 16 w 16"/>
                  <a:gd name="T51" fmla="*/ 0 h 16"/>
                  <a:gd name="T52" fmla="*/ 16 w 16"/>
                  <a:gd name="T53" fmla="*/ 8 h 16"/>
                  <a:gd name="T54" fmla="*/ 16 w 16"/>
                  <a:gd name="T55" fmla="*/ 8 h 16"/>
                  <a:gd name="T56" fmla="*/ 8 w 16"/>
                  <a:gd name="T57" fmla="*/ 16 h 16"/>
                  <a:gd name="T58" fmla="*/ 0 w 16"/>
                  <a:gd name="T59" fmla="*/ 16 h 16"/>
                  <a:gd name="T60" fmla="*/ 0 w 16"/>
                  <a:gd name="T61" fmla="*/ 16 h 16"/>
                  <a:gd name="T62" fmla="*/ 0 w 16"/>
                  <a:gd name="T63" fmla="*/ 8 h 16"/>
                  <a:gd name="T64" fmla="*/ 0 w 16"/>
                  <a:gd name="T65" fmla="*/ 8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8 h 16"/>
                  <a:gd name="T74" fmla="*/ 0 w 16"/>
                  <a:gd name="T75" fmla="*/ 8 h 16"/>
                  <a:gd name="T76" fmla="*/ 0 w 16"/>
                  <a:gd name="T77" fmla="*/ 0 h 16"/>
                  <a:gd name="T78" fmla="*/ 0 w 16"/>
                  <a:gd name="T79" fmla="*/ 0 h 16"/>
                  <a:gd name="T80" fmla="*/ 0 w 16"/>
                  <a:gd name="T81" fmla="*/ 0 h 16"/>
                  <a:gd name="T82" fmla="*/ 0 w 16"/>
                  <a:gd name="T83" fmla="*/ 0 h 16"/>
                  <a:gd name="T84" fmla="*/ 0 w 16"/>
                  <a:gd name="T85" fmla="*/ 0 h 16"/>
                  <a:gd name="T86" fmla="*/ 0 w 16"/>
                  <a:gd name="T87" fmla="*/ 0 h 16"/>
                  <a:gd name="T88" fmla="*/ 0 w 16"/>
                  <a:gd name="T89" fmla="*/ 0 h 16"/>
                  <a:gd name="T90" fmla="*/ 0 w 16"/>
                  <a:gd name="T91" fmla="*/ 0 h 16"/>
                  <a:gd name="T92" fmla="*/ 0 w 16"/>
                  <a:gd name="T93" fmla="*/ 0 h 16"/>
                  <a:gd name="T94" fmla="*/ 8 w 16"/>
                  <a:gd name="T95" fmla="*/ 0 h 16"/>
                  <a:gd name="T96" fmla="*/ 8 w 16"/>
                  <a:gd name="T9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" h="16">
                    <a:moveTo>
                      <a:pt x="8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80" name="Freeform 444"/>
              <p:cNvSpPr>
                <a:spLocks/>
              </p:cNvSpPr>
              <p:nvPr/>
            </p:nvSpPr>
            <p:spPr bwMode="auto">
              <a:xfrm>
                <a:off x="2670" y="3901"/>
                <a:ext cx="6" cy="5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8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0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81" name="Freeform 445"/>
              <p:cNvSpPr>
                <a:spLocks/>
              </p:cNvSpPr>
              <p:nvPr/>
            </p:nvSpPr>
            <p:spPr bwMode="auto">
              <a:xfrm>
                <a:off x="2817" y="3919"/>
                <a:ext cx="11" cy="9"/>
              </a:xfrm>
              <a:custGeom>
                <a:avLst/>
                <a:gdLst>
                  <a:gd name="T0" fmla="*/ 8 w 16"/>
                  <a:gd name="T1" fmla="*/ 8 h 16"/>
                  <a:gd name="T2" fmla="*/ 0 w 16"/>
                  <a:gd name="T3" fmla="*/ 8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0 w 16"/>
                  <a:gd name="T11" fmla="*/ 8 h 16"/>
                  <a:gd name="T12" fmla="*/ 0 w 16"/>
                  <a:gd name="T13" fmla="*/ 8 h 16"/>
                  <a:gd name="T14" fmla="*/ 0 w 16"/>
                  <a:gd name="T15" fmla="*/ 8 h 16"/>
                  <a:gd name="T16" fmla="*/ 8 w 16"/>
                  <a:gd name="T17" fmla="*/ 0 h 16"/>
                  <a:gd name="T18" fmla="*/ 8 w 16"/>
                  <a:gd name="T19" fmla="*/ 0 h 16"/>
                  <a:gd name="T20" fmla="*/ 8 w 16"/>
                  <a:gd name="T21" fmla="*/ 8 h 16"/>
                  <a:gd name="T22" fmla="*/ 8 w 16"/>
                  <a:gd name="T23" fmla="*/ 8 h 16"/>
                  <a:gd name="T24" fmla="*/ 8 w 16"/>
                  <a:gd name="T25" fmla="*/ 8 h 16"/>
                  <a:gd name="T26" fmla="*/ 8 w 16"/>
                  <a:gd name="T27" fmla="*/ 8 h 16"/>
                  <a:gd name="T28" fmla="*/ 8 w 16"/>
                  <a:gd name="T29" fmla="*/ 8 h 16"/>
                  <a:gd name="T30" fmla="*/ 8 w 16"/>
                  <a:gd name="T31" fmla="*/ 8 h 16"/>
                  <a:gd name="T32" fmla="*/ 8 w 16"/>
                  <a:gd name="T33" fmla="*/ 8 h 16"/>
                  <a:gd name="T34" fmla="*/ 0 w 16"/>
                  <a:gd name="T35" fmla="*/ 8 h 16"/>
                  <a:gd name="T36" fmla="*/ 0 w 16"/>
                  <a:gd name="T37" fmla="*/ 8 h 16"/>
                  <a:gd name="T38" fmla="*/ 8 w 16"/>
                  <a:gd name="T39" fmla="*/ 8 h 16"/>
                  <a:gd name="T40" fmla="*/ 8 w 16"/>
                  <a:gd name="T41" fmla="*/ 8 h 16"/>
                  <a:gd name="T42" fmla="*/ 8 w 16"/>
                  <a:gd name="T43" fmla="*/ 8 h 16"/>
                  <a:gd name="T44" fmla="*/ 8 w 16"/>
                  <a:gd name="T45" fmla="*/ 0 h 16"/>
                  <a:gd name="T46" fmla="*/ 8 w 16"/>
                  <a:gd name="T47" fmla="*/ 0 h 16"/>
                  <a:gd name="T48" fmla="*/ 16 w 16"/>
                  <a:gd name="T49" fmla="*/ 0 h 16"/>
                  <a:gd name="T50" fmla="*/ 16 w 16"/>
                  <a:gd name="T51" fmla="*/ 0 h 16"/>
                  <a:gd name="T52" fmla="*/ 16 w 16"/>
                  <a:gd name="T53" fmla="*/ 8 h 16"/>
                  <a:gd name="T54" fmla="*/ 16 w 16"/>
                  <a:gd name="T55" fmla="*/ 8 h 16"/>
                  <a:gd name="T56" fmla="*/ 8 w 16"/>
                  <a:gd name="T57" fmla="*/ 16 h 16"/>
                  <a:gd name="T58" fmla="*/ 0 w 16"/>
                  <a:gd name="T59" fmla="*/ 16 h 16"/>
                  <a:gd name="T60" fmla="*/ 0 w 16"/>
                  <a:gd name="T61" fmla="*/ 16 h 16"/>
                  <a:gd name="T62" fmla="*/ 0 w 16"/>
                  <a:gd name="T63" fmla="*/ 8 h 16"/>
                  <a:gd name="T64" fmla="*/ 0 w 16"/>
                  <a:gd name="T65" fmla="*/ 8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8 h 16"/>
                  <a:gd name="T74" fmla="*/ 0 w 16"/>
                  <a:gd name="T75" fmla="*/ 8 h 16"/>
                  <a:gd name="T76" fmla="*/ 0 w 16"/>
                  <a:gd name="T77" fmla="*/ 0 h 16"/>
                  <a:gd name="T78" fmla="*/ 0 w 16"/>
                  <a:gd name="T79" fmla="*/ 0 h 16"/>
                  <a:gd name="T80" fmla="*/ 0 w 16"/>
                  <a:gd name="T81" fmla="*/ 0 h 16"/>
                  <a:gd name="T82" fmla="*/ 0 w 16"/>
                  <a:gd name="T83" fmla="*/ 0 h 16"/>
                  <a:gd name="T84" fmla="*/ 0 w 16"/>
                  <a:gd name="T85" fmla="*/ 0 h 16"/>
                  <a:gd name="T86" fmla="*/ 0 w 16"/>
                  <a:gd name="T87" fmla="*/ 0 h 16"/>
                  <a:gd name="T88" fmla="*/ 0 w 16"/>
                  <a:gd name="T89" fmla="*/ 0 h 16"/>
                  <a:gd name="T90" fmla="*/ 0 w 16"/>
                  <a:gd name="T91" fmla="*/ 0 h 16"/>
                  <a:gd name="T92" fmla="*/ 0 w 16"/>
                  <a:gd name="T93" fmla="*/ 0 h 16"/>
                  <a:gd name="T94" fmla="*/ 8 w 16"/>
                  <a:gd name="T95" fmla="*/ 0 h 16"/>
                  <a:gd name="T96" fmla="*/ 8 w 16"/>
                  <a:gd name="T9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" h="16">
                    <a:moveTo>
                      <a:pt x="8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82" name="Freeform 446"/>
              <p:cNvSpPr>
                <a:spLocks/>
              </p:cNvSpPr>
              <p:nvPr/>
            </p:nvSpPr>
            <p:spPr bwMode="auto">
              <a:xfrm>
                <a:off x="2822" y="3919"/>
                <a:ext cx="6" cy="4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8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0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83" name="Freeform 447"/>
              <p:cNvSpPr>
                <a:spLocks/>
              </p:cNvSpPr>
              <p:nvPr/>
            </p:nvSpPr>
            <p:spPr bwMode="auto">
              <a:xfrm>
                <a:off x="2862" y="3945"/>
                <a:ext cx="11" cy="32"/>
              </a:xfrm>
              <a:custGeom>
                <a:avLst/>
                <a:gdLst>
                  <a:gd name="T0" fmla="*/ 8 w 16"/>
                  <a:gd name="T1" fmla="*/ 0 h 56"/>
                  <a:gd name="T2" fmla="*/ 16 w 16"/>
                  <a:gd name="T3" fmla="*/ 8 h 56"/>
                  <a:gd name="T4" fmla="*/ 16 w 16"/>
                  <a:gd name="T5" fmla="*/ 8 h 56"/>
                  <a:gd name="T6" fmla="*/ 16 w 16"/>
                  <a:gd name="T7" fmla="*/ 8 h 56"/>
                  <a:gd name="T8" fmla="*/ 8 w 16"/>
                  <a:gd name="T9" fmla="*/ 48 h 56"/>
                  <a:gd name="T10" fmla="*/ 8 w 16"/>
                  <a:gd name="T11" fmla="*/ 56 h 56"/>
                  <a:gd name="T12" fmla="*/ 0 w 16"/>
                  <a:gd name="T13" fmla="*/ 56 h 56"/>
                  <a:gd name="T14" fmla="*/ 0 w 16"/>
                  <a:gd name="T15" fmla="*/ 48 h 56"/>
                  <a:gd name="T16" fmla="*/ 8 w 16"/>
                  <a:gd name="T17" fmla="*/ 8 h 56"/>
                  <a:gd name="T18" fmla="*/ 16 w 16"/>
                  <a:gd name="T19" fmla="*/ 8 h 56"/>
                  <a:gd name="T20" fmla="*/ 8 w 16"/>
                  <a:gd name="T21" fmla="*/ 16 h 56"/>
                  <a:gd name="T22" fmla="*/ 0 w 16"/>
                  <a:gd name="T23" fmla="*/ 8 h 56"/>
                  <a:gd name="T24" fmla="*/ 8 w 16"/>
                  <a:gd name="T2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56">
                    <a:moveTo>
                      <a:pt x="8" y="0"/>
                    </a:move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84" name="Rectangle 448"/>
              <p:cNvSpPr>
                <a:spLocks noChangeArrowheads="1"/>
              </p:cNvSpPr>
              <p:nvPr/>
            </p:nvSpPr>
            <p:spPr bwMode="auto">
              <a:xfrm>
                <a:off x="2845" y="3973"/>
                <a:ext cx="17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85" name="Freeform 449"/>
              <p:cNvSpPr>
                <a:spLocks/>
              </p:cNvSpPr>
              <p:nvPr/>
            </p:nvSpPr>
            <p:spPr bwMode="auto">
              <a:xfrm>
                <a:off x="2845" y="3945"/>
                <a:ext cx="22" cy="28"/>
              </a:xfrm>
              <a:custGeom>
                <a:avLst/>
                <a:gdLst>
                  <a:gd name="T0" fmla="*/ 0 w 32"/>
                  <a:gd name="T1" fmla="*/ 48 h 48"/>
                  <a:gd name="T2" fmla="*/ 0 w 32"/>
                  <a:gd name="T3" fmla="*/ 16 h 48"/>
                  <a:gd name="T4" fmla="*/ 0 w 32"/>
                  <a:gd name="T5" fmla="*/ 16 h 48"/>
                  <a:gd name="T6" fmla="*/ 0 w 32"/>
                  <a:gd name="T7" fmla="*/ 16 h 48"/>
                  <a:gd name="T8" fmla="*/ 16 w 32"/>
                  <a:gd name="T9" fmla="*/ 0 h 48"/>
                  <a:gd name="T10" fmla="*/ 16 w 32"/>
                  <a:gd name="T11" fmla="*/ 0 h 48"/>
                  <a:gd name="T12" fmla="*/ 16 w 32"/>
                  <a:gd name="T13" fmla="*/ 0 h 48"/>
                  <a:gd name="T14" fmla="*/ 24 w 32"/>
                  <a:gd name="T15" fmla="*/ 0 h 48"/>
                  <a:gd name="T16" fmla="*/ 32 w 32"/>
                  <a:gd name="T17" fmla="*/ 0 h 48"/>
                  <a:gd name="T18" fmla="*/ 32 w 32"/>
                  <a:gd name="T19" fmla="*/ 0 h 48"/>
                  <a:gd name="T20" fmla="*/ 24 w 32"/>
                  <a:gd name="T21" fmla="*/ 8 h 48"/>
                  <a:gd name="T22" fmla="*/ 16 w 32"/>
                  <a:gd name="T23" fmla="*/ 8 h 48"/>
                  <a:gd name="T24" fmla="*/ 16 w 32"/>
                  <a:gd name="T25" fmla="*/ 0 h 48"/>
                  <a:gd name="T26" fmla="*/ 24 w 32"/>
                  <a:gd name="T27" fmla="*/ 8 h 48"/>
                  <a:gd name="T28" fmla="*/ 8 w 32"/>
                  <a:gd name="T29" fmla="*/ 24 h 48"/>
                  <a:gd name="T30" fmla="*/ 0 w 32"/>
                  <a:gd name="T31" fmla="*/ 16 h 48"/>
                  <a:gd name="T32" fmla="*/ 8 w 32"/>
                  <a:gd name="T33" fmla="*/ 16 h 48"/>
                  <a:gd name="T34" fmla="*/ 8 w 32"/>
                  <a:gd name="T35" fmla="*/ 48 h 48"/>
                  <a:gd name="T36" fmla="*/ 0 w 32"/>
                  <a:gd name="T3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" h="48">
                    <a:moveTo>
                      <a:pt x="0" y="48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86" name="Rectangle 450"/>
              <p:cNvSpPr>
                <a:spLocks noChangeArrowheads="1"/>
              </p:cNvSpPr>
              <p:nvPr/>
            </p:nvSpPr>
            <p:spPr bwMode="auto">
              <a:xfrm>
                <a:off x="2862" y="3950"/>
                <a:ext cx="5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87" name="Rectangle 451"/>
              <p:cNvSpPr>
                <a:spLocks noChangeArrowheads="1"/>
              </p:cNvSpPr>
              <p:nvPr/>
            </p:nvSpPr>
            <p:spPr bwMode="auto">
              <a:xfrm>
                <a:off x="2862" y="3950"/>
                <a:ext cx="17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88" name="Rectangle 452"/>
              <p:cNvSpPr>
                <a:spLocks noChangeArrowheads="1"/>
              </p:cNvSpPr>
              <p:nvPr/>
            </p:nvSpPr>
            <p:spPr bwMode="auto">
              <a:xfrm>
                <a:off x="2873" y="3950"/>
                <a:ext cx="6" cy="1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89" name="Freeform 453"/>
              <p:cNvSpPr>
                <a:spLocks/>
              </p:cNvSpPr>
              <p:nvPr/>
            </p:nvSpPr>
            <p:spPr bwMode="auto">
              <a:xfrm>
                <a:off x="2867" y="3964"/>
                <a:ext cx="23" cy="18"/>
              </a:xfrm>
              <a:custGeom>
                <a:avLst/>
                <a:gdLst>
                  <a:gd name="T0" fmla="*/ 8 w 32"/>
                  <a:gd name="T1" fmla="*/ 0 h 32"/>
                  <a:gd name="T2" fmla="*/ 16 w 32"/>
                  <a:gd name="T3" fmla="*/ 0 h 32"/>
                  <a:gd name="T4" fmla="*/ 32 w 32"/>
                  <a:gd name="T5" fmla="*/ 0 h 32"/>
                  <a:gd name="T6" fmla="*/ 24 w 32"/>
                  <a:gd name="T7" fmla="*/ 8 h 32"/>
                  <a:gd name="T8" fmla="*/ 16 w 32"/>
                  <a:gd name="T9" fmla="*/ 16 h 32"/>
                  <a:gd name="T10" fmla="*/ 8 w 32"/>
                  <a:gd name="T11" fmla="*/ 8 h 32"/>
                  <a:gd name="T12" fmla="*/ 16 w 32"/>
                  <a:gd name="T13" fmla="*/ 8 h 32"/>
                  <a:gd name="T14" fmla="*/ 16 w 32"/>
                  <a:gd name="T15" fmla="*/ 16 h 32"/>
                  <a:gd name="T16" fmla="*/ 16 w 32"/>
                  <a:gd name="T17" fmla="*/ 24 h 32"/>
                  <a:gd name="T18" fmla="*/ 16 w 32"/>
                  <a:gd name="T19" fmla="*/ 24 h 32"/>
                  <a:gd name="T20" fmla="*/ 8 w 32"/>
                  <a:gd name="T21" fmla="*/ 32 h 32"/>
                  <a:gd name="T22" fmla="*/ 8 w 32"/>
                  <a:gd name="T23" fmla="*/ 32 h 32"/>
                  <a:gd name="T24" fmla="*/ 0 w 32"/>
                  <a:gd name="T25" fmla="*/ 32 h 32"/>
                  <a:gd name="T26" fmla="*/ 0 w 32"/>
                  <a:gd name="T27" fmla="*/ 24 h 32"/>
                  <a:gd name="T28" fmla="*/ 8 w 32"/>
                  <a:gd name="T29" fmla="*/ 16 h 32"/>
                  <a:gd name="T30" fmla="*/ 16 w 32"/>
                  <a:gd name="T31" fmla="*/ 24 h 32"/>
                  <a:gd name="T32" fmla="*/ 8 w 32"/>
                  <a:gd name="T33" fmla="*/ 16 h 32"/>
                  <a:gd name="T34" fmla="*/ 8 w 32"/>
                  <a:gd name="T35" fmla="*/ 8 h 32"/>
                  <a:gd name="T36" fmla="*/ 8 w 32"/>
                  <a:gd name="T37" fmla="*/ 8 h 32"/>
                  <a:gd name="T38" fmla="*/ 8 w 32"/>
                  <a:gd name="T39" fmla="*/ 8 h 32"/>
                  <a:gd name="T40" fmla="*/ 16 w 32"/>
                  <a:gd name="T41" fmla="*/ 0 h 32"/>
                  <a:gd name="T42" fmla="*/ 24 w 32"/>
                  <a:gd name="T43" fmla="*/ 8 h 32"/>
                  <a:gd name="T44" fmla="*/ 16 w 32"/>
                  <a:gd name="T45" fmla="*/ 8 h 32"/>
                  <a:gd name="T46" fmla="*/ 8 w 32"/>
                  <a:gd name="T47" fmla="*/ 8 h 32"/>
                  <a:gd name="T48" fmla="*/ 8 w 32"/>
                  <a:gd name="T4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2">
                    <a:moveTo>
                      <a:pt x="8" y="0"/>
                    </a:moveTo>
                    <a:lnTo>
                      <a:pt x="16" y="0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8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90" name="Rectangle 454"/>
              <p:cNvSpPr>
                <a:spLocks noChangeArrowheads="1"/>
              </p:cNvSpPr>
              <p:nvPr/>
            </p:nvSpPr>
            <p:spPr bwMode="auto">
              <a:xfrm>
                <a:off x="2862" y="3977"/>
                <a:ext cx="5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91" name="Rectangle 455"/>
              <p:cNvSpPr>
                <a:spLocks noChangeArrowheads="1"/>
              </p:cNvSpPr>
              <p:nvPr/>
            </p:nvSpPr>
            <p:spPr bwMode="auto">
              <a:xfrm>
                <a:off x="2862" y="3973"/>
                <a:ext cx="5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92" name="Rectangle 456"/>
              <p:cNvSpPr>
                <a:spLocks noChangeArrowheads="1"/>
              </p:cNvSpPr>
              <p:nvPr/>
            </p:nvSpPr>
            <p:spPr bwMode="auto">
              <a:xfrm>
                <a:off x="2857" y="3973"/>
                <a:ext cx="5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93" name="Rectangle 457"/>
              <p:cNvSpPr>
                <a:spLocks noChangeArrowheads="1"/>
              </p:cNvSpPr>
              <p:nvPr/>
            </p:nvSpPr>
            <p:spPr bwMode="auto">
              <a:xfrm>
                <a:off x="2857" y="3950"/>
                <a:ext cx="5" cy="2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94" name="Freeform 458"/>
              <p:cNvSpPr>
                <a:spLocks/>
              </p:cNvSpPr>
              <p:nvPr/>
            </p:nvSpPr>
            <p:spPr bwMode="auto">
              <a:xfrm>
                <a:off x="2857" y="3950"/>
                <a:ext cx="5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8 h 8"/>
                  <a:gd name="T6" fmla="*/ 8 w 8"/>
                  <a:gd name="T7" fmla="*/ 8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95" name="Freeform 459"/>
              <p:cNvSpPr>
                <a:spLocks/>
              </p:cNvSpPr>
              <p:nvPr/>
            </p:nvSpPr>
            <p:spPr bwMode="auto">
              <a:xfrm>
                <a:off x="2857" y="3941"/>
                <a:ext cx="33" cy="23"/>
              </a:xfrm>
              <a:custGeom>
                <a:avLst/>
                <a:gdLst>
                  <a:gd name="T0" fmla="*/ 24 w 48"/>
                  <a:gd name="T1" fmla="*/ 16 h 40"/>
                  <a:gd name="T2" fmla="*/ 24 w 48"/>
                  <a:gd name="T3" fmla="*/ 40 h 40"/>
                  <a:gd name="T4" fmla="*/ 16 w 48"/>
                  <a:gd name="T5" fmla="*/ 40 h 40"/>
                  <a:gd name="T6" fmla="*/ 16 w 48"/>
                  <a:gd name="T7" fmla="*/ 40 h 40"/>
                  <a:gd name="T8" fmla="*/ 24 w 48"/>
                  <a:gd name="T9" fmla="*/ 8 h 40"/>
                  <a:gd name="T10" fmla="*/ 24 w 48"/>
                  <a:gd name="T11" fmla="*/ 8 h 40"/>
                  <a:gd name="T12" fmla="*/ 24 w 48"/>
                  <a:gd name="T13" fmla="*/ 8 h 40"/>
                  <a:gd name="T14" fmla="*/ 32 w 48"/>
                  <a:gd name="T15" fmla="*/ 0 h 40"/>
                  <a:gd name="T16" fmla="*/ 32 w 48"/>
                  <a:gd name="T17" fmla="*/ 0 h 40"/>
                  <a:gd name="T18" fmla="*/ 32 w 48"/>
                  <a:gd name="T19" fmla="*/ 8 h 40"/>
                  <a:gd name="T20" fmla="*/ 16 w 48"/>
                  <a:gd name="T21" fmla="*/ 8 h 40"/>
                  <a:gd name="T22" fmla="*/ 16 w 48"/>
                  <a:gd name="T23" fmla="*/ 0 h 40"/>
                  <a:gd name="T24" fmla="*/ 24 w 48"/>
                  <a:gd name="T25" fmla="*/ 8 h 40"/>
                  <a:gd name="T26" fmla="*/ 16 w 48"/>
                  <a:gd name="T27" fmla="*/ 16 h 40"/>
                  <a:gd name="T28" fmla="*/ 8 w 48"/>
                  <a:gd name="T29" fmla="*/ 16 h 40"/>
                  <a:gd name="T30" fmla="*/ 16 w 48"/>
                  <a:gd name="T31" fmla="*/ 8 h 40"/>
                  <a:gd name="T32" fmla="*/ 24 w 48"/>
                  <a:gd name="T33" fmla="*/ 16 h 40"/>
                  <a:gd name="T34" fmla="*/ 24 w 48"/>
                  <a:gd name="T35" fmla="*/ 16 h 40"/>
                  <a:gd name="T36" fmla="*/ 24 w 48"/>
                  <a:gd name="T37" fmla="*/ 16 h 40"/>
                  <a:gd name="T38" fmla="*/ 16 w 48"/>
                  <a:gd name="T39" fmla="*/ 24 h 40"/>
                  <a:gd name="T40" fmla="*/ 8 w 48"/>
                  <a:gd name="T41" fmla="*/ 16 h 40"/>
                  <a:gd name="T42" fmla="*/ 0 w 48"/>
                  <a:gd name="T43" fmla="*/ 8 h 40"/>
                  <a:gd name="T44" fmla="*/ 8 w 48"/>
                  <a:gd name="T45" fmla="*/ 8 h 40"/>
                  <a:gd name="T46" fmla="*/ 16 w 48"/>
                  <a:gd name="T47" fmla="*/ 0 h 40"/>
                  <a:gd name="T48" fmla="*/ 16 w 48"/>
                  <a:gd name="T49" fmla="*/ 0 h 40"/>
                  <a:gd name="T50" fmla="*/ 16 w 48"/>
                  <a:gd name="T51" fmla="*/ 0 h 40"/>
                  <a:gd name="T52" fmla="*/ 32 w 48"/>
                  <a:gd name="T53" fmla="*/ 0 h 40"/>
                  <a:gd name="T54" fmla="*/ 48 w 48"/>
                  <a:gd name="T55" fmla="*/ 0 h 40"/>
                  <a:gd name="T56" fmla="*/ 40 w 48"/>
                  <a:gd name="T57" fmla="*/ 8 h 40"/>
                  <a:gd name="T58" fmla="*/ 32 w 48"/>
                  <a:gd name="T59" fmla="*/ 16 h 40"/>
                  <a:gd name="T60" fmla="*/ 24 w 48"/>
                  <a:gd name="T61" fmla="*/ 8 h 40"/>
                  <a:gd name="T62" fmla="*/ 32 w 48"/>
                  <a:gd name="T63" fmla="*/ 8 h 40"/>
                  <a:gd name="T64" fmla="*/ 24 w 48"/>
                  <a:gd name="T65" fmla="*/ 40 h 40"/>
                  <a:gd name="T66" fmla="*/ 24 w 48"/>
                  <a:gd name="T67" fmla="*/ 40 h 40"/>
                  <a:gd name="T68" fmla="*/ 16 w 48"/>
                  <a:gd name="T69" fmla="*/ 40 h 40"/>
                  <a:gd name="T70" fmla="*/ 16 w 48"/>
                  <a:gd name="T71" fmla="*/ 16 h 40"/>
                  <a:gd name="T72" fmla="*/ 24 w 48"/>
                  <a:gd name="T73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" h="40">
                    <a:moveTo>
                      <a:pt x="24" y="16"/>
                    </a:moveTo>
                    <a:lnTo>
                      <a:pt x="24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48" y="0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16" y="40"/>
                    </a:lnTo>
                    <a:lnTo>
                      <a:pt x="16" y="16"/>
                    </a:lnTo>
                    <a:lnTo>
                      <a:pt x="24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96" name="Rectangle 460"/>
              <p:cNvSpPr>
                <a:spLocks noChangeArrowheads="1"/>
              </p:cNvSpPr>
              <p:nvPr/>
            </p:nvSpPr>
            <p:spPr bwMode="auto">
              <a:xfrm>
                <a:off x="2867" y="3937"/>
                <a:ext cx="6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97" name="Rectangle 461"/>
              <p:cNvSpPr>
                <a:spLocks noChangeArrowheads="1"/>
              </p:cNvSpPr>
              <p:nvPr/>
            </p:nvSpPr>
            <p:spPr bwMode="auto">
              <a:xfrm>
                <a:off x="2867" y="3937"/>
                <a:ext cx="18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98" name="Freeform 462"/>
              <p:cNvSpPr>
                <a:spLocks/>
              </p:cNvSpPr>
              <p:nvPr/>
            </p:nvSpPr>
            <p:spPr bwMode="auto">
              <a:xfrm>
                <a:off x="2867" y="3937"/>
                <a:ext cx="23" cy="31"/>
              </a:xfrm>
              <a:custGeom>
                <a:avLst/>
                <a:gdLst>
                  <a:gd name="T0" fmla="*/ 24 w 32"/>
                  <a:gd name="T1" fmla="*/ 0 h 56"/>
                  <a:gd name="T2" fmla="*/ 24 w 32"/>
                  <a:gd name="T3" fmla="*/ 32 h 56"/>
                  <a:gd name="T4" fmla="*/ 24 w 32"/>
                  <a:gd name="T5" fmla="*/ 32 h 56"/>
                  <a:gd name="T6" fmla="*/ 24 w 32"/>
                  <a:gd name="T7" fmla="*/ 32 h 56"/>
                  <a:gd name="T8" fmla="*/ 16 w 32"/>
                  <a:gd name="T9" fmla="*/ 48 h 56"/>
                  <a:gd name="T10" fmla="*/ 8 w 32"/>
                  <a:gd name="T11" fmla="*/ 56 h 56"/>
                  <a:gd name="T12" fmla="*/ 8 w 32"/>
                  <a:gd name="T13" fmla="*/ 56 h 56"/>
                  <a:gd name="T14" fmla="*/ 0 w 32"/>
                  <a:gd name="T15" fmla="*/ 56 h 56"/>
                  <a:gd name="T16" fmla="*/ 0 w 32"/>
                  <a:gd name="T17" fmla="*/ 56 h 56"/>
                  <a:gd name="T18" fmla="*/ 0 w 32"/>
                  <a:gd name="T19" fmla="*/ 48 h 56"/>
                  <a:gd name="T20" fmla="*/ 8 w 32"/>
                  <a:gd name="T21" fmla="*/ 16 h 56"/>
                  <a:gd name="T22" fmla="*/ 8 w 32"/>
                  <a:gd name="T23" fmla="*/ 16 h 56"/>
                  <a:gd name="T24" fmla="*/ 8 w 32"/>
                  <a:gd name="T25" fmla="*/ 16 h 56"/>
                  <a:gd name="T26" fmla="*/ 16 w 32"/>
                  <a:gd name="T27" fmla="*/ 8 h 56"/>
                  <a:gd name="T28" fmla="*/ 16 w 32"/>
                  <a:gd name="T29" fmla="*/ 8 h 56"/>
                  <a:gd name="T30" fmla="*/ 32 w 32"/>
                  <a:gd name="T31" fmla="*/ 8 h 56"/>
                  <a:gd name="T32" fmla="*/ 24 w 32"/>
                  <a:gd name="T33" fmla="*/ 16 h 56"/>
                  <a:gd name="T34" fmla="*/ 16 w 32"/>
                  <a:gd name="T35" fmla="*/ 24 h 56"/>
                  <a:gd name="T36" fmla="*/ 8 w 32"/>
                  <a:gd name="T37" fmla="*/ 16 h 56"/>
                  <a:gd name="T38" fmla="*/ 16 w 32"/>
                  <a:gd name="T39" fmla="*/ 16 h 56"/>
                  <a:gd name="T40" fmla="*/ 8 w 32"/>
                  <a:gd name="T41" fmla="*/ 48 h 56"/>
                  <a:gd name="T42" fmla="*/ 0 w 32"/>
                  <a:gd name="T43" fmla="*/ 48 h 56"/>
                  <a:gd name="T44" fmla="*/ 0 w 32"/>
                  <a:gd name="T45" fmla="*/ 48 h 56"/>
                  <a:gd name="T46" fmla="*/ 8 w 32"/>
                  <a:gd name="T47" fmla="*/ 48 h 56"/>
                  <a:gd name="T48" fmla="*/ 8 w 32"/>
                  <a:gd name="T49" fmla="*/ 56 h 56"/>
                  <a:gd name="T50" fmla="*/ 8 w 32"/>
                  <a:gd name="T51" fmla="*/ 48 h 56"/>
                  <a:gd name="T52" fmla="*/ 16 w 32"/>
                  <a:gd name="T53" fmla="*/ 32 h 56"/>
                  <a:gd name="T54" fmla="*/ 24 w 32"/>
                  <a:gd name="T55" fmla="*/ 32 h 56"/>
                  <a:gd name="T56" fmla="*/ 16 w 32"/>
                  <a:gd name="T57" fmla="*/ 32 h 56"/>
                  <a:gd name="T58" fmla="*/ 16 w 32"/>
                  <a:gd name="T59" fmla="*/ 0 h 56"/>
                  <a:gd name="T60" fmla="*/ 24 w 32"/>
                  <a:gd name="T6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56">
                    <a:moveTo>
                      <a:pt x="24" y="0"/>
                    </a:move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8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16" y="32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16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99" name="Rectangle 463"/>
              <p:cNvSpPr>
                <a:spLocks noChangeArrowheads="1"/>
              </p:cNvSpPr>
              <p:nvPr/>
            </p:nvSpPr>
            <p:spPr bwMode="auto">
              <a:xfrm>
                <a:off x="2867" y="3941"/>
                <a:ext cx="12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00" name="Freeform 464"/>
              <p:cNvSpPr>
                <a:spLocks/>
              </p:cNvSpPr>
              <p:nvPr/>
            </p:nvSpPr>
            <p:spPr bwMode="auto">
              <a:xfrm>
                <a:off x="2416" y="3999"/>
                <a:ext cx="11" cy="9"/>
              </a:xfrm>
              <a:custGeom>
                <a:avLst/>
                <a:gdLst>
                  <a:gd name="T0" fmla="*/ 16 w 16"/>
                  <a:gd name="T1" fmla="*/ 8 h 16"/>
                  <a:gd name="T2" fmla="*/ 8 w 16"/>
                  <a:gd name="T3" fmla="*/ 16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8 w 16"/>
                  <a:gd name="T11" fmla="*/ 0 h 16"/>
                  <a:gd name="T12" fmla="*/ 16 w 16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16" y="8"/>
                    </a:move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01" name="Rectangle 465"/>
              <p:cNvSpPr>
                <a:spLocks noChangeArrowheads="1"/>
              </p:cNvSpPr>
              <p:nvPr/>
            </p:nvSpPr>
            <p:spPr bwMode="auto">
              <a:xfrm>
                <a:off x="2416" y="4003"/>
                <a:ext cx="5" cy="2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02" name="Freeform 466"/>
              <p:cNvSpPr>
                <a:spLocks/>
              </p:cNvSpPr>
              <p:nvPr/>
            </p:nvSpPr>
            <p:spPr bwMode="auto">
              <a:xfrm>
                <a:off x="2416" y="4026"/>
                <a:ext cx="283" cy="67"/>
              </a:xfrm>
              <a:custGeom>
                <a:avLst/>
                <a:gdLst>
                  <a:gd name="T0" fmla="*/ 0 w 400"/>
                  <a:gd name="T1" fmla="*/ 0 h 120"/>
                  <a:gd name="T2" fmla="*/ 8 w 400"/>
                  <a:gd name="T3" fmla="*/ 0 h 120"/>
                  <a:gd name="T4" fmla="*/ 8 w 400"/>
                  <a:gd name="T5" fmla="*/ 0 h 120"/>
                  <a:gd name="T6" fmla="*/ 8 w 400"/>
                  <a:gd name="T7" fmla="*/ 0 h 120"/>
                  <a:gd name="T8" fmla="*/ 400 w 400"/>
                  <a:gd name="T9" fmla="*/ 112 h 120"/>
                  <a:gd name="T10" fmla="*/ 400 w 400"/>
                  <a:gd name="T11" fmla="*/ 120 h 120"/>
                  <a:gd name="T12" fmla="*/ 400 w 400"/>
                  <a:gd name="T13" fmla="*/ 120 h 120"/>
                  <a:gd name="T14" fmla="*/ 400 w 400"/>
                  <a:gd name="T15" fmla="*/ 120 h 120"/>
                  <a:gd name="T16" fmla="*/ 8 w 400"/>
                  <a:gd name="T17" fmla="*/ 8 h 120"/>
                  <a:gd name="T18" fmla="*/ 8 w 400"/>
                  <a:gd name="T19" fmla="*/ 0 h 120"/>
                  <a:gd name="T20" fmla="*/ 8 w 400"/>
                  <a:gd name="T21" fmla="*/ 8 h 120"/>
                  <a:gd name="T22" fmla="*/ 0 w 400"/>
                  <a:gd name="T23" fmla="*/ 8 h 120"/>
                  <a:gd name="T24" fmla="*/ 0 w 400"/>
                  <a:gd name="T2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0" h="120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00" y="112"/>
                    </a:lnTo>
                    <a:lnTo>
                      <a:pt x="400" y="120"/>
                    </a:lnTo>
                    <a:lnTo>
                      <a:pt x="400" y="120"/>
                    </a:lnTo>
                    <a:lnTo>
                      <a:pt x="400" y="120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03" name="Rectangle 467"/>
              <p:cNvSpPr>
                <a:spLocks noChangeArrowheads="1"/>
              </p:cNvSpPr>
              <p:nvPr/>
            </p:nvSpPr>
            <p:spPr bwMode="auto">
              <a:xfrm>
                <a:off x="2699" y="4089"/>
                <a:ext cx="10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04" name="Freeform 468"/>
              <p:cNvSpPr>
                <a:spLocks/>
              </p:cNvSpPr>
              <p:nvPr/>
            </p:nvSpPr>
            <p:spPr bwMode="auto">
              <a:xfrm>
                <a:off x="2421" y="3999"/>
                <a:ext cx="294" cy="90"/>
              </a:xfrm>
              <a:custGeom>
                <a:avLst/>
                <a:gdLst>
                  <a:gd name="T0" fmla="*/ 400 w 416"/>
                  <a:gd name="T1" fmla="*/ 160 h 160"/>
                  <a:gd name="T2" fmla="*/ 400 w 416"/>
                  <a:gd name="T3" fmla="*/ 120 h 160"/>
                  <a:gd name="T4" fmla="*/ 400 w 416"/>
                  <a:gd name="T5" fmla="*/ 120 h 160"/>
                  <a:gd name="T6" fmla="*/ 400 w 416"/>
                  <a:gd name="T7" fmla="*/ 120 h 160"/>
                  <a:gd name="T8" fmla="*/ 408 w 416"/>
                  <a:gd name="T9" fmla="*/ 112 h 160"/>
                  <a:gd name="T10" fmla="*/ 408 w 416"/>
                  <a:gd name="T11" fmla="*/ 112 h 160"/>
                  <a:gd name="T12" fmla="*/ 408 w 416"/>
                  <a:gd name="T13" fmla="*/ 120 h 160"/>
                  <a:gd name="T14" fmla="*/ 0 w 416"/>
                  <a:gd name="T15" fmla="*/ 8 h 160"/>
                  <a:gd name="T16" fmla="*/ 0 w 416"/>
                  <a:gd name="T17" fmla="*/ 0 h 160"/>
                  <a:gd name="T18" fmla="*/ 0 w 416"/>
                  <a:gd name="T19" fmla="*/ 0 h 160"/>
                  <a:gd name="T20" fmla="*/ 0 w 416"/>
                  <a:gd name="T21" fmla="*/ 0 h 160"/>
                  <a:gd name="T22" fmla="*/ 408 w 416"/>
                  <a:gd name="T23" fmla="*/ 112 h 160"/>
                  <a:gd name="T24" fmla="*/ 408 w 416"/>
                  <a:gd name="T25" fmla="*/ 112 h 160"/>
                  <a:gd name="T26" fmla="*/ 416 w 416"/>
                  <a:gd name="T27" fmla="*/ 120 h 160"/>
                  <a:gd name="T28" fmla="*/ 408 w 416"/>
                  <a:gd name="T29" fmla="*/ 128 h 160"/>
                  <a:gd name="T30" fmla="*/ 400 w 416"/>
                  <a:gd name="T31" fmla="*/ 120 h 160"/>
                  <a:gd name="T32" fmla="*/ 408 w 416"/>
                  <a:gd name="T33" fmla="*/ 120 h 160"/>
                  <a:gd name="T34" fmla="*/ 408 w 416"/>
                  <a:gd name="T35" fmla="*/ 160 h 160"/>
                  <a:gd name="T36" fmla="*/ 400 w 416"/>
                  <a:gd name="T3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6" h="160">
                    <a:moveTo>
                      <a:pt x="400" y="160"/>
                    </a:moveTo>
                    <a:lnTo>
                      <a:pt x="400" y="120"/>
                    </a:lnTo>
                    <a:lnTo>
                      <a:pt x="400" y="120"/>
                    </a:lnTo>
                    <a:lnTo>
                      <a:pt x="400" y="120"/>
                    </a:lnTo>
                    <a:lnTo>
                      <a:pt x="408" y="112"/>
                    </a:lnTo>
                    <a:lnTo>
                      <a:pt x="408" y="112"/>
                    </a:lnTo>
                    <a:lnTo>
                      <a:pt x="408" y="12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08" y="112"/>
                    </a:lnTo>
                    <a:lnTo>
                      <a:pt x="408" y="112"/>
                    </a:lnTo>
                    <a:lnTo>
                      <a:pt x="416" y="120"/>
                    </a:lnTo>
                    <a:lnTo>
                      <a:pt x="408" y="128"/>
                    </a:lnTo>
                    <a:lnTo>
                      <a:pt x="400" y="120"/>
                    </a:lnTo>
                    <a:lnTo>
                      <a:pt x="408" y="120"/>
                    </a:lnTo>
                    <a:lnTo>
                      <a:pt x="408" y="160"/>
                    </a:lnTo>
                    <a:lnTo>
                      <a:pt x="400" y="16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05" name="Freeform 469"/>
              <p:cNvSpPr>
                <a:spLocks/>
              </p:cNvSpPr>
              <p:nvPr/>
            </p:nvSpPr>
            <p:spPr bwMode="auto">
              <a:xfrm>
                <a:off x="2709" y="3964"/>
                <a:ext cx="148" cy="102"/>
              </a:xfrm>
              <a:custGeom>
                <a:avLst/>
                <a:gdLst>
                  <a:gd name="T0" fmla="*/ 0 w 208"/>
                  <a:gd name="T1" fmla="*/ 176 h 184"/>
                  <a:gd name="T2" fmla="*/ 200 w 208"/>
                  <a:gd name="T3" fmla="*/ 8 h 184"/>
                  <a:gd name="T4" fmla="*/ 208 w 208"/>
                  <a:gd name="T5" fmla="*/ 0 h 184"/>
                  <a:gd name="T6" fmla="*/ 208 w 208"/>
                  <a:gd name="T7" fmla="*/ 8 h 184"/>
                  <a:gd name="T8" fmla="*/ 208 w 208"/>
                  <a:gd name="T9" fmla="*/ 40 h 184"/>
                  <a:gd name="T10" fmla="*/ 208 w 208"/>
                  <a:gd name="T11" fmla="*/ 48 h 184"/>
                  <a:gd name="T12" fmla="*/ 208 w 208"/>
                  <a:gd name="T13" fmla="*/ 48 h 184"/>
                  <a:gd name="T14" fmla="*/ 168 w 208"/>
                  <a:gd name="T15" fmla="*/ 80 h 184"/>
                  <a:gd name="T16" fmla="*/ 160 w 208"/>
                  <a:gd name="T17" fmla="*/ 72 h 184"/>
                  <a:gd name="T18" fmla="*/ 168 w 208"/>
                  <a:gd name="T19" fmla="*/ 80 h 184"/>
                  <a:gd name="T20" fmla="*/ 152 w 208"/>
                  <a:gd name="T21" fmla="*/ 96 h 184"/>
                  <a:gd name="T22" fmla="*/ 152 w 208"/>
                  <a:gd name="T23" fmla="*/ 96 h 184"/>
                  <a:gd name="T24" fmla="*/ 144 w 208"/>
                  <a:gd name="T25" fmla="*/ 96 h 184"/>
                  <a:gd name="T26" fmla="*/ 144 w 208"/>
                  <a:gd name="T27" fmla="*/ 88 h 184"/>
                  <a:gd name="T28" fmla="*/ 160 w 208"/>
                  <a:gd name="T29" fmla="*/ 72 h 184"/>
                  <a:gd name="T30" fmla="*/ 160 w 208"/>
                  <a:gd name="T31" fmla="*/ 72 h 184"/>
                  <a:gd name="T32" fmla="*/ 160 w 208"/>
                  <a:gd name="T33" fmla="*/ 72 h 184"/>
                  <a:gd name="T34" fmla="*/ 200 w 208"/>
                  <a:gd name="T35" fmla="*/ 40 h 184"/>
                  <a:gd name="T36" fmla="*/ 208 w 208"/>
                  <a:gd name="T37" fmla="*/ 48 h 184"/>
                  <a:gd name="T38" fmla="*/ 200 w 208"/>
                  <a:gd name="T39" fmla="*/ 40 h 184"/>
                  <a:gd name="T40" fmla="*/ 200 w 208"/>
                  <a:gd name="T41" fmla="*/ 8 h 184"/>
                  <a:gd name="T42" fmla="*/ 208 w 208"/>
                  <a:gd name="T43" fmla="*/ 8 h 184"/>
                  <a:gd name="T44" fmla="*/ 208 w 208"/>
                  <a:gd name="T45" fmla="*/ 16 h 184"/>
                  <a:gd name="T46" fmla="*/ 8 w 208"/>
                  <a:gd name="T47" fmla="*/ 184 h 184"/>
                  <a:gd name="T48" fmla="*/ 0 w 208"/>
                  <a:gd name="T49" fmla="*/ 17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8" h="184">
                    <a:moveTo>
                      <a:pt x="0" y="176"/>
                    </a:moveTo>
                    <a:lnTo>
                      <a:pt x="200" y="8"/>
                    </a:lnTo>
                    <a:lnTo>
                      <a:pt x="208" y="0"/>
                    </a:lnTo>
                    <a:lnTo>
                      <a:pt x="208" y="8"/>
                    </a:lnTo>
                    <a:lnTo>
                      <a:pt x="208" y="40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168" y="80"/>
                    </a:lnTo>
                    <a:lnTo>
                      <a:pt x="160" y="72"/>
                    </a:lnTo>
                    <a:lnTo>
                      <a:pt x="168" y="80"/>
                    </a:lnTo>
                    <a:lnTo>
                      <a:pt x="152" y="96"/>
                    </a:lnTo>
                    <a:lnTo>
                      <a:pt x="152" y="96"/>
                    </a:lnTo>
                    <a:lnTo>
                      <a:pt x="144" y="96"/>
                    </a:lnTo>
                    <a:lnTo>
                      <a:pt x="144" y="88"/>
                    </a:lnTo>
                    <a:lnTo>
                      <a:pt x="160" y="72"/>
                    </a:lnTo>
                    <a:lnTo>
                      <a:pt x="160" y="72"/>
                    </a:lnTo>
                    <a:lnTo>
                      <a:pt x="160" y="72"/>
                    </a:lnTo>
                    <a:lnTo>
                      <a:pt x="200" y="40"/>
                    </a:lnTo>
                    <a:lnTo>
                      <a:pt x="208" y="48"/>
                    </a:lnTo>
                    <a:lnTo>
                      <a:pt x="200" y="40"/>
                    </a:lnTo>
                    <a:lnTo>
                      <a:pt x="200" y="8"/>
                    </a:lnTo>
                    <a:lnTo>
                      <a:pt x="208" y="8"/>
                    </a:lnTo>
                    <a:lnTo>
                      <a:pt x="208" y="16"/>
                    </a:lnTo>
                    <a:lnTo>
                      <a:pt x="8" y="184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06" name="Rectangle 470"/>
              <p:cNvSpPr>
                <a:spLocks noChangeArrowheads="1"/>
              </p:cNvSpPr>
              <p:nvPr/>
            </p:nvSpPr>
            <p:spPr bwMode="auto">
              <a:xfrm>
                <a:off x="2805" y="4012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07" name="Freeform 471"/>
              <p:cNvSpPr>
                <a:spLocks/>
              </p:cNvSpPr>
              <p:nvPr/>
            </p:nvSpPr>
            <p:spPr bwMode="auto">
              <a:xfrm>
                <a:off x="2704" y="4012"/>
                <a:ext cx="107" cy="86"/>
              </a:xfrm>
              <a:custGeom>
                <a:avLst/>
                <a:gdLst>
                  <a:gd name="T0" fmla="*/ 152 w 152"/>
                  <a:gd name="T1" fmla="*/ 0 h 152"/>
                  <a:gd name="T2" fmla="*/ 152 w 152"/>
                  <a:gd name="T3" fmla="*/ 8 h 152"/>
                  <a:gd name="T4" fmla="*/ 152 w 152"/>
                  <a:gd name="T5" fmla="*/ 16 h 152"/>
                  <a:gd name="T6" fmla="*/ 152 w 152"/>
                  <a:gd name="T7" fmla="*/ 16 h 152"/>
                  <a:gd name="T8" fmla="*/ 144 w 152"/>
                  <a:gd name="T9" fmla="*/ 24 h 152"/>
                  <a:gd name="T10" fmla="*/ 144 w 152"/>
                  <a:gd name="T11" fmla="*/ 24 h 152"/>
                  <a:gd name="T12" fmla="*/ 144 w 152"/>
                  <a:gd name="T13" fmla="*/ 24 h 152"/>
                  <a:gd name="T14" fmla="*/ 8 w 152"/>
                  <a:gd name="T15" fmla="*/ 144 h 152"/>
                  <a:gd name="T16" fmla="*/ 0 w 152"/>
                  <a:gd name="T17" fmla="*/ 152 h 152"/>
                  <a:gd name="T18" fmla="*/ 0 w 152"/>
                  <a:gd name="T19" fmla="*/ 136 h 152"/>
                  <a:gd name="T20" fmla="*/ 0 w 152"/>
                  <a:gd name="T21" fmla="*/ 136 h 152"/>
                  <a:gd name="T22" fmla="*/ 136 w 152"/>
                  <a:gd name="T23" fmla="*/ 16 h 152"/>
                  <a:gd name="T24" fmla="*/ 144 w 152"/>
                  <a:gd name="T25" fmla="*/ 24 h 152"/>
                  <a:gd name="T26" fmla="*/ 136 w 152"/>
                  <a:gd name="T27" fmla="*/ 16 h 152"/>
                  <a:gd name="T28" fmla="*/ 144 w 152"/>
                  <a:gd name="T29" fmla="*/ 8 h 152"/>
                  <a:gd name="T30" fmla="*/ 152 w 152"/>
                  <a:gd name="T31" fmla="*/ 16 h 152"/>
                  <a:gd name="T32" fmla="*/ 144 w 152"/>
                  <a:gd name="T33" fmla="*/ 8 h 152"/>
                  <a:gd name="T34" fmla="*/ 144 w 152"/>
                  <a:gd name="T35" fmla="*/ 0 h 152"/>
                  <a:gd name="T36" fmla="*/ 152 w 152"/>
                  <a:gd name="T3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2" h="152">
                    <a:moveTo>
                      <a:pt x="152" y="0"/>
                    </a:moveTo>
                    <a:lnTo>
                      <a:pt x="152" y="8"/>
                    </a:lnTo>
                    <a:lnTo>
                      <a:pt x="152" y="16"/>
                    </a:lnTo>
                    <a:lnTo>
                      <a:pt x="152" y="16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8" y="144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136" y="16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44" y="8"/>
                    </a:lnTo>
                    <a:lnTo>
                      <a:pt x="152" y="16"/>
                    </a:lnTo>
                    <a:lnTo>
                      <a:pt x="144" y="8"/>
                    </a:lnTo>
                    <a:lnTo>
                      <a:pt x="144" y="0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08" name="Rectangle 472"/>
              <p:cNvSpPr>
                <a:spLocks noChangeArrowheads="1"/>
              </p:cNvSpPr>
              <p:nvPr/>
            </p:nvSpPr>
            <p:spPr bwMode="auto">
              <a:xfrm>
                <a:off x="2704" y="4062"/>
                <a:ext cx="5" cy="2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09" name="Freeform 473"/>
              <p:cNvSpPr>
                <a:spLocks/>
              </p:cNvSpPr>
              <p:nvPr/>
            </p:nvSpPr>
            <p:spPr bwMode="auto">
              <a:xfrm>
                <a:off x="2704" y="4062"/>
                <a:ext cx="11" cy="4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16 w 16"/>
                  <a:gd name="T7" fmla="*/ 8 h 8"/>
                  <a:gd name="T8" fmla="*/ 8 w 16"/>
                  <a:gd name="T9" fmla="*/ 8 h 8"/>
                  <a:gd name="T10" fmla="*/ 0 w 16"/>
                  <a:gd name="T11" fmla="*/ 8 h 8"/>
                  <a:gd name="T12" fmla="*/ 0 w 1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10" name="Freeform 474"/>
              <p:cNvSpPr>
                <a:spLocks/>
              </p:cNvSpPr>
              <p:nvPr/>
            </p:nvSpPr>
            <p:spPr bwMode="auto">
              <a:xfrm>
                <a:off x="2489" y="3923"/>
                <a:ext cx="368" cy="99"/>
              </a:xfrm>
              <a:custGeom>
                <a:avLst/>
                <a:gdLst>
                  <a:gd name="T0" fmla="*/ 0 w 520"/>
                  <a:gd name="T1" fmla="*/ 72 h 176"/>
                  <a:gd name="T2" fmla="*/ 392 w 520"/>
                  <a:gd name="T3" fmla="*/ 168 h 176"/>
                  <a:gd name="T4" fmla="*/ 400 w 520"/>
                  <a:gd name="T5" fmla="*/ 176 h 176"/>
                  <a:gd name="T6" fmla="*/ 392 w 520"/>
                  <a:gd name="T7" fmla="*/ 168 h 176"/>
                  <a:gd name="T8" fmla="*/ 512 w 520"/>
                  <a:gd name="T9" fmla="*/ 64 h 176"/>
                  <a:gd name="T10" fmla="*/ 512 w 520"/>
                  <a:gd name="T11" fmla="*/ 64 h 176"/>
                  <a:gd name="T12" fmla="*/ 512 w 520"/>
                  <a:gd name="T13" fmla="*/ 72 h 176"/>
                  <a:gd name="T14" fmla="*/ 144 w 520"/>
                  <a:gd name="T15" fmla="*/ 8 h 176"/>
                  <a:gd name="T16" fmla="*/ 144 w 520"/>
                  <a:gd name="T17" fmla="*/ 0 h 176"/>
                  <a:gd name="T18" fmla="*/ 144 w 520"/>
                  <a:gd name="T19" fmla="*/ 0 h 176"/>
                  <a:gd name="T20" fmla="*/ 144 w 520"/>
                  <a:gd name="T21" fmla="*/ 0 h 176"/>
                  <a:gd name="T22" fmla="*/ 512 w 520"/>
                  <a:gd name="T23" fmla="*/ 64 h 176"/>
                  <a:gd name="T24" fmla="*/ 512 w 520"/>
                  <a:gd name="T25" fmla="*/ 64 h 176"/>
                  <a:gd name="T26" fmla="*/ 520 w 520"/>
                  <a:gd name="T27" fmla="*/ 72 h 176"/>
                  <a:gd name="T28" fmla="*/ 400 w 520"/>
                  <a:gd name="T29" fmla="*/ 176 h 176"/>
                  <a:gd name="T30" fmla="*/ 400 w 520"/>
                  <a:gd name="T31" fmla="*/ 176 h 176"/>
                  <a:gd name="T32" fmla="*/ 392 w 520"/>
                  <a:gd name="T33" fmla="*/ 176 h 176"/>
                  <a:gd name="T34" fmla="*/ 0 w 520"/>
                  <a:gd name="T35" fmla="*/ 80 h 176"/>
                  <a:gd name="T36" fmla="*/ 0 w 520"/>
                  <a:gd name="T37" fmla="*/ 7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0" h="176">
                    <a:moveTo>
                      <a:pt x="0" y="72"/>
                    </a:moveTo>
                    <a:lnTo>
                      <a:pt x="392" y="168"/>
                    </a:lnTo>
                    <a:lnTo>
                      <a:pt x="400" y="176"/>
                    </a:lnTo>
                    <a:lnTo>
                      <a:pt x="392" y="168"/>
                    </a:lnTo>
                    <a:lnTo>
                      <a:pt x="512" y="64"/>
                    </a:lnTo>
                    <a:lnTo>
                      <a:pt x="512" y="64"/>
                    </a:lnTo>
                    <a:lnTo>
                      <a:pt x="512" y="72"/>
                    </a:lnTo>
                    <a:lnTo>
                      <a:pt x="144" y="8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512" y="64"/>
                    </a:lnTo>
                    <a:lnTo>
                      <a:pt x="512" y="64"/>
                    </a:lnTo>
                    <a:lnTo>
                      <a:pt x="520" y="72"/>
                    </a:lnTo>
                    <a:lnTo>
                      <a:pt x="400" y="176"/>
                    </a:lnTo>
                    <a:lnTo>
                      <a:pt x="400" y="176"/>
                    </a:lnTo>
                    <a:lnTo>
                      <a:pt x="392" y="176"/>
                    </a:lnTo>
                    <a:lnTo>
                      <a:pt x="0" y="8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11" name="Freeform 475"/>
              <p:cNvSpPr>
                <a:spLocks/>
              </p:cNvSpPr>
              <p:nvPr/>
            </p:nvSpPr>
            <p:spPr bwMode="auto">
              <a:xfrm>
                <a:off x="2489" y="3923"/>
                <a:ext cx="102" cy="45"/>
              </a:xfrm>
              <a:custGeom>
                <a:avLst/>
                <a:gdLst>
                  <a:gd name="T0" fmla="*/ 144 w 144"/>
                  <a:gd name="T1" fmla="*/ 8 h 80"/>
                  <a:gd name="T2" fmla="*/ 0 w 144"/>
                  <a:gd name="T3" fmla="*/ 80 h 80"/>
                  <a:gd name="T4" fmla="*/ 0 w 144"/>
                  <a:gd name="T5" fmla="*/ 80 h 80"/>
                  <a:gd name="T6" fmla="*/ 0 w 144"/>
                  <a:gd name="T7" fmla="*/ 80 h 80"/>
                  <a:gd name="T8" fmla="*/ 0 w 144"/>
                  <a:gd name="T9" fmla="*/ 72 h 80"/>
                  <a:gd name="T10" fmla="*/ 144 w 144"/>
                  <a:gd name="T11" fmla="*/ 0 h 80"/>
                  <a:gd name="T12" fmla="*/ 144 w 144"/>
                  <a:gd name="T13" fmla="*/ 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80">
                    <a:moveTo>
                      <a:pt x="144" y="8"/>
                    </a:move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72"/>
                    </a:lnTo>
                    <a:lnTo>
                      <a:pt x="144" y="0"/>
                    </a:lnTo>
                    <a:lnTo>
                      <a:pt x="14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12" name="Freeform 476"/>
              <p:cNvSpPr>
                <a:spLocks/>
              </p:cNvSpPr>
              <p:nvPr/>
            </p:nvSpPr>
            <p:spPr bwMode="auto">
              <a:xfrm>
                <a:off x="2478" y="3955"/>
                <a:ext cx="379" cy="76"/>
              </a:xfrm>
              <a:custGeom>
                <a:avLst/>
                <a:gdLst>
                  <a:gd name="T0" fmla="*/ 136 w 536"/>
                  <a:gd name="T1" fmla="*/ 48 h 136"/>
                  <a:gd name="T2" fmla="*/ 136 w 536"/>
                  <a:gd name="T3" fmla="*/ 48 h 136"/>
                  <a:gd name="T4" fmla="*/ 176 w 536"/>
                  <a:gd name="T5" fmla="*/ 48 h 136"/>
                  <a:gd name="T6" fmla="*/ 224 w 536"/>
                  <a:gd name="T7" fmla="*/ 64 h 136"/>
                  <a:gd name="T8" fmla="*/ 224 w 536"/>
                  <a:gd name="T9" fmla="*/ 64 h 136"/>
                  <a:gd name="T10" fmla="*/ 240 w 536"/>
                  <a:gd name="T11" fmla="*/ 80 h 136"/>
                  <a:gd name="T12" fmla="*/ 248 w 536"/>
                  <a:gd name="T13" fmla="*/ 72 h 136"/>
                  <a:gd name="T14" fmla="*/ 248 w 536"/>
                  <a:gd name="T15" fmla="*/ 72 h 136"/>
                  <a:gd name="T16" fmla="*/ 416 w 536"/>
                  <a:gd name="T17" fmla="*/ 120 h 136"/>
                  <a:gd name="T18" fmla="*/ 528 w 536"/>
                  <a:gd name="T19" fmla="*/ 8 h 136"/>
                  <a:gd name="T20" fmla="*/ 536 w 536"/>
                  <a:gd name="T21" fmla="*/ 8 h 136"/>
                  <a:gd name="T22" fmla="*/ 536 w 536"/>
                  <a:gd name="T23" fmla="*/ 32 h 136"/>
                  <a:gd name="T24" fmla="*/ 408 w 536"/>
                  <a:gd name="T25" fmla="*/ 136 h 136"/>
                  <a:gd name="T26" fmla="*/ 400 w 536"/>
                  <a:gd name="T27" fmla="*/ 136 h 136"/>
                  <a:gd name="T28" fmla="*/ 0 w 536"/>
                  <a:gd name="T29" fmla="*/ 40 h 136"/>
                  <a:gd name="T30" fmla="*/ 16 w 536"/>
                  <a:gd name="T31" fmla="*/ 16 h 136"/>
                  <a:gd name="T32" fmla="*/ 16 w 536"/>
                  <a:gd name="T33" fmla="*/ 16 h 136"/>
                  <a:gd name="T34" fmla="*/ 16 w 536"/>
                  <a:gd name="T35" fmla="*/ 32 h 136"/>
                  <a:gd name="T36" fmla="*/ 8 w 536"/>
                  <a:gd name="T37" fmla="*/ 32 h 136"/>
                  <a:gd name="T38" fmla="*/ 400 w 536"/>
                  <a:gd name="T39" fmla="*/ 136 h 136"/>
                  <a:gd name="T40" fmla="*/ 528 w 536"/>
                  <a:gd name="T41" fmla="*/ 24 h 136"/>
                  <a:gd name="T42" fmla="*/ 528 w 536"/>
                  <a:gd name="T43" fmla="*/ 24 h 136"/>
                  <a:gd name="T44" fmla="*/ 536 w 536"/>
                  <a:gd name="T45" fmla="*/ 8 h 136"/>
                  <a:gd name="T46" fmla="*/ 416 w 536"/>
                  <a:gd name="T47" fmla="*/ 120 h 136"/>
                  <a:gd name="T48" fmla="*/ 408 w 536"/>
                  <a:gd name="T49" fmla="*/ 120 h 136"/>
                  <a:gd name="T50" fmla="*/ 248 w 536"/>
                  <a:gd name="T51" fmla="*/ 72 h 136"/>
                  <a:gd name="T52" fmla="*/ 240 w 536"/>
                  <a:gd name="T53" fmla="*/ 80 h 136"/>
                  <a:gd name="T54" fmla="*/ 240 w 536"/>
                  <a:gd name="T55" fmla="*/ 80 h 136"/>
                  <a:gd name="T56" fmla="*/ 224 w 536"/>
                  <a:gd name="T57" fmla="*/ 64 h 136"/>
                  <a:gd name="T58" fmla="*/ 176 w 536"/>
                  <a:gd name="T59" fmla="*/ 56 h 136"/>
                  <a:gd name="T60" fmla="*/ 176 w 536"/>
                  <a:gd name="T61" fmla="*/ 56 h 136"/>
                  <a:gd name="T62" fmla="*/ 136 w 536"/>
                  <a:gd name="T63" fmla="*/ 56 h 136"/>
                  <a:gd name="T64" fmla="*/ 16 w 536"/>
                  <a:gd name="T65" fmla="*/ 2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36" h="136">
                    <a:moveTo>
                      <a:pt x="16" y="16"/>
                    </a:moveTo>
                    <a:lnTo>
                      <a:pt x="136" y="48"/>
                    </a:lnTo>
                    <a:lnTo>
                      <a:pt x="136" y="56"/>
                    </a:lnTo>
                    <a:lnTo>
                      <a:pt x="136" y="48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40" y="72"/>
                    </a:lnTo>
                    <a:lnTo>
                      <a:pt x="240" y="80"/>
                    </a:lnTo>
                    <a:lnTo>
                      <a:pt x="240" y="72"/>
                    </a:lnTo>
                    <a:lnTo>
                      <a:pt x="248" y="72"/>
                    </a:lnTo>
                    <a:lnTo>
                      <a:pt x="248" y="72"/>
                    </a:lnTo>
                    <a:lnTo>
                      <a:pt x="248" y="72"/>
                    </a:lnTo>
                    <a:lnTo>
                      <a:pt x="408" y="112"/>
                    </a:lnTo>
                    <a:lnTo>
                      <a:pt x="416" y="120"/>
                    </a:lnTo>
                    <a:lnTo>
                      <a:pt x="408" y="112"/>
                    </a:lnTo>
                    <a:lnTo>
                      <a:pt x="528" y="8"/>
                    </a:lnTo>
                    <a:lnTo>
                      <a:pt x="536" y="0"/>
                    </a:lnTo>
                    <a:lnTo>
                      <a:pt x="536" y="8"/>
                    </a:lnTo>
                    <a:lnTo>
                      <a:pt x="536" y="24"/>
                    </a:lnTo>
                    <a:lnTo>
                      <a:pt x="536" y="32"/>
                    </a:lnTo>
                    <a:lnTo>
                      <a:pt x="536" y="32"/>
                    </a:lnTo>
                    <a:lnTo>
                      <a:pt x="408" y="136"/>
                    </a:lnTo>
                    <a:lnTo>
                      <a:pt x="400" y="136"/>
                    </a:lnTo>
                    <a:lnTo>
                      <a:pt x="400" y="136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8" y="32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400" y="128"/>
                    </a:lnTo>
                    <a:lnTo>
                      <a:pt x="400" y="136"/>
                    </a:lnTo>
                    <a:lnTo>
                      <a:pt x="400" y="128"/>
                    </a:lnTo>
                    <a:lnTo>
                      <a:pt x="528" y="24"/>
                    </a:lnTo>
                    <a:lnTo>
                      <a:pt x="536" y="32"/>
                    </a:lnTo>
                    <a:lnTo>
                      <a:pt x="528" y="24"/>
                    </a:lnTo>
                    <a:lnTo>
                      <a:pt x="528" y="8"/>
                    </a:lnTo>
                    <a:lnTo>
                      <a:pt x="536" y="8"/>
                    </a:lnTo>
                    <a:lnTo>
                      <a:pt x="536" y="16"/>
                    </a:lnTo>
                    <a:lnTo>
                      <a:pt x="416" y="120"/>
                    </a:lnTo>
                    <a:lnTo>
                      <a:pt x="416" y="120"/>
                    </a:lnTo>
                    <a:lnTo>
                      <a:pt x="408" y="120"/>
                    </a:lnTo>
                    <a:lnTo>
                      <a:pt x="248" y="80"/>
                    </a:lnTo>
                    <a:lnTo>
                      <a:pt x="248" y="72"/>
                    </a:lnTo>
                    <a:lnTo>
                      <a:pt x="248" y="80"/>
                    </a:lnTo>
                    <a:lnTo>
                      <a:pt x="240" y="80"/>
                    </a:lnTo>
                    <a:lnTo>
                      <a:pt x="240" y="80"/>
                    </a:lnTo>
                    <a:lnTo>
                      <a:pt x="240" y="80"/>
                    </a:lnTo>
                    <a:lnTo>
                      <a:pt x="224" y="72"/>
                    </a:lnTo>
                    <a:lnTo>
                      <a:pt x="224" y="64"/>
                    </a:lnTo>
                    <a:lnTo>
                      <a:pt x="224" y="72"/>
                    </a:lnTo>
                    <a:lnTo>
                      <a:pt x="176" y="56"/>
                    </a:lnTo>
                    <a:lnTo>
                      <a:pt x="176" y="48"/>
                    </a:lnTo>
                    <a:lnTo>
                      <a:pt x="176" y="56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6" y="24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13" name="Freeform 477"/>
              <p:cNvSpPr>
                <a:spLocks/>
              </p:cNvSpPr>
              <p:nvPr/>
            </p:nvSpPr>
            <p:spPr bwMode="auto">
              <a:xfrm>
                <a:off x="2529" y="3990"/>
                <a:ext cx="124" cy="27"/>
              </a:xfrm>
              <a:custGeom>
                <a:avLst/>
                <a:gdLst>
                  <a:gd name="T0" fmla="*/ 56 w 176"/>
                  <a:gd name="T1" fmla="*/ 8 h 48"/>
                  <a:gd name="T2" fmla="*/ 56 w 176"/>
                  <a:gd name="T3" fmla="*/ 8 h 48"/>
                  <a:gd name="T4" fmla="*/ 48 w 176"/>
                  <a:gd name="T5" fmla="*/ 16 h 48"/>
                  <a:gd name="T6" fmla="*/ 48 w 176"/>
                  <a:gd name="T7" fmla="*/ 8 h 48"/>
                  <a:gd name="T8" fmla="*/ 160 w 176"/>
                  <a:gd name="T9" fmla="*/ 40 h 48"/>
                  <a:gd name="T10" fmla="*/ 168 w 176"/>
                  <a:gd name="T11" fmla="*/ 40 h 48"/>
                  <a:gd name="T12" fmla="*/ 160 w 176"/>
                  <a:gd name="T13" fmla="*/ 40 h 48"/>
                  <a:gd name="T14" fmla="*/ 168 w 176"/>
                  <a:gd name="T15" fmla="*/ 24 h 48"/>
                  <a:gd name="T16" fmla="*/ 176 w 176"/>
                  <a:gd name="T17" fmla="*/ 24 h 48"/>
                  <a:gd name="T18" fmla="*/ 168 w 176"/>
                  <a:gd name="T19" fmla="*/ 24 h 48"/>
                  <a:gd name="T20" fmla="*/ 168 w 176"/>
                  <a:gd name="T21" fmla="*/ 16 h 48"/>
                  <a:gd name="T22" fmla="*/ 168 w 176"/>
                  <a:gd name="T23" fmla="*/ 16 h 48"/>
                  <a:gd name="T24" fmla="*/ 168 w 176"/>
                  <a:gd name="T25" fmla="*/ 24 h 48"/>
                  <a:gd name="T26" fmla="*/ 144 w 176"/>
                  <a:gd name="T27" fmla="*/ 16 h 48"/>
                  <a:gd name="T28" fmla="*/ 144 w 176"/>
                  <a:gd name="T29" fmla="*/ 8 h 48"/>
                  <a:gd name="T30" fmla="*/ 144 w 176"/>
                  <a:gd name="T31" fmla="*/ 16 h 48"/>
                  <a:gd name="T32" fmla="*/ 96 w 176"/>
                  <a:gd name="T33" fmla="*/ 8 h 48"/>
                  <a:gd name="T34" fmla="*/ 96 w 176"/>
                  <a:gd name="T35" fmla="*/ 0 h 48"/>
                  <a:gd name="T36" fmla="*/ 96 w 176"/>
                  <a:gd name="T37" fmla="*/ 8 h 48"/>
                  <a:gd name="T38" fmla="*/ 48 w 176"/>
                  <a:gd name="T39" fmla="*/ 16 h 48"/>
                  <a:gd name="T40" fmla="*/ 48 w 176"/>
                  <a:gd name="T41" fmla="*/ 8 h 48"/>
                  <a:gd name="T42" fmla="*/ 0 w 176"/>
                  <a:gd name="T43" fmla="*/ 16 h 48"/>
                  <a:gd name="T44" fmla="*/ 48 w 176"/>
                  <a:gd name="T45" fmla="*/ 8 h 48"/>
                  <a:gd name="T46" fmla="*/ 96 w 176"/>
                  <a:gd name="T47" fmla="*/ 0 h 48"/>
                  <a:gd name="T48" fmla="*/ 96 w 176"/>
                  <a:gd name="T49" fmla="*/ 0 h 48"/>
                  <a:gd name="T50" fmla="*/ 96 w 176"/>
                  <a:gd name="T51" fmla="*/ 0 h 48"/>
                  <a:gd name="T52" fmla="*/ 144 w 176"/>
                  <a:gd name="T53" fmla="*/ 8 h 48"/>
                  <a:gd name="T54" fmla="*/ 144 w 176"/>
                  <a:gd name="T55" fmla="*/ 8 h 48"/>
                  <a:gd name="T56" fmla="*/ 144 w 176"/>
                  <a:gd name="T57" fmla="*/ 8 h 48"/>
                  <a:gd name="T58" fmla="*/ 168 w 176"/>
                  <a:gd name="T59" fmla="*/ 16 h 48"/>
                  <a:gd name="T60" fmla="*/ 176 w 176"/>
                  <a:gd name="T61" fmla="*/ 16 h 48"/>
                  <a:gd name="T62" fmla="*/ 176 w 176"/>
                  <a:gd name="T63" fmla="*/ 16 h 48"/>
                  <a:gd name="T64" fmla="*/ 176 w 176"/>
                  <a:gd name="T65" fmla="*/ 24 h 48"/>
                  <a:gd name="T66" fmla="*/ 176 w 176"/>
                  <a:gd name="T67" fmla="*/ 24 h 48"/>
                  <a:gd name="T68" fmla="*/ 176 w 176"/>
                  <a:gd name="T69" fmla="*/ 24 h 48"/>
                  <a:gd name="T70" fmla="*/ 168 w 176"/>
                  <a:gd name="T71" fmla="*/ 40 h 48"/>
                  <a:gd name="T72" fmla="*/ 160 w 176"/>
                  <a:gd name="T73" fmla="*/ 48 h 48"/>
                  <a:gd name="T74" fmla="*/ 160 w 176"/>
                  <a:gd name="T75" fmla="*/ 48 h 48"/>
                  <a:gd name="T76" fmla="*/ 48 w 176"/>
                  <a:gd name="T77" fmla="*/ 16 h 48"/>
                  <a:gd name="T78" fmla="*/ 48 w 176"/>
                  <a:gd name="T79" fmla="*/ 16 h 48"/>
                  <a:gd name="T80" fmla="*/ 48 w 176"/>
                  <a:gd name="T81" fmla="*/ 8 h 48"/>
                  <a:gd name="T82" fmla="*/ 48 w 176"/>
                  <a:gd name="T83" fmla="*/ 8 h 48"/>
                  <a:gd name="T84" fmla="*/ 56 w 176"/>
                  <a:gd name="T8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6" h="48">
                    <a:moveTo>
                      <a:pt x="56" y="8"/>
                    </a:moveTo>
                    <a:lnTo>
                      <a:pt x="56" y="8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160" y="40"/>
                    </a:lnTo>
                    <a:lnTo>
                      <a:pt x="168" y="40"/>
                    </a:lnTo>
                    <a:lnTo>
                      <a:pt x="160" y="40"/>
                    </a:lnTo>
                    <a:lnTo>
                      <a:pt x="168" y="24"/>
                    </a:lnTo>
                    <a:lnTo>
                      <a:pt x="176" y="24"/>
                    </a:lnTo>
                    <a:lnTo>
                      <a:pt x="168" y="24"/>
                    </a:lnTo>
                    <a:lnTo>
                      <a:pt x="168" y="16"/>
                    </a:lnTo>
                    <a:lnTo>
                      <a:pt x="168" y="16"/>
                    </a:lnTo>
                    <a:lnTo>
                      <a:pt x="168" y="24"/>
                    </a:lnTo>
                    <a:lnTo>
                      <a:pt x="144" y="16"/>
                    </a:lnTo>
                    <a:lnTo>
                      <a:pt x="144" y="8"/>
                    </a:lnTo>
                    <a:lnTo>
                      <a:pt x="144" y="16"/>
                    </a:lnTo>
                    <a:lnTo>
                      <a:pt x="96" y="8"/>
                    </a:lnTo>
                    <a:lnTo>
                      <a:pt x="96" y="0"/>
                    </a:lnTo>
                    <a:lnTo>
                      <a:pt x="96" y="8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  <a:lnTo>
                      <a:pt x="48" y="8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68" y="16"/>
                    </a:lnTo>
                    <a:lnTo>
                      <a:pt x="176" y="16"/>
                    </a:lnTo>
                    <a:lnTo>
                      <a:pt x="176" y="16"/>
                    </a:lnTo>
                    <a:lnTo>
                      <a:pt x="176" y="24"/>
                    </a:lnTo>
                    <a:lnTo>
                      <a:pt x="176" y="24"/>
                    </a:lnTo>
                    <a:lnTo>
                      <a:pt x="176" y="24"/>
                    </a:lnTo>
                    <a:lnTo>
                      <a:pt x="168" y="40"/>
                    </a:lnTo>
                    <a:lnTo>
                      <a:pt x="160" y="48"/>
                    </a:lnTo>
                    <a:lnTo>
                      <a:pt x="160" y="4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14" name="Freeform 478"/>
              <p:cNvSpPr>
                <a:spLocks/>
              </p:cNvSpPr>
              <p:nvPr/>
            </p:nvSpPr>
            <p:spPr bwMode="auto">
              <a:xfrm>
                <a:off x="2574" y="3995"/>
                <a:ext cx="57" cy="27"/>
              </a:xfrm>
              <a:custGeom>
                <a:avLst/>
                <a:gdLst>
                  <a:gd name="T0" fmla="*/ 40 w 80"/>
                  <a:gd name="T1" fmla="*/ 8 h 48"/>
                  <a:gd name="T2" fmla="*/ 16 w 80"/>
                  <a:gd name="T3" fmla="*/ 8 h 48"/>
                  <a:gd name="T4" fmla="*/ 24 w 80"/>
                  <a:gd name="T5" fmla="*/ 8 h 48"/>
                  <a:gd name="T6" fmla="*/ 24 w 80"/>
                  <a:gd name="T7" fmla="*/ 8 h 48"/>
                  <a:gd name="T8" fmla="*/ 8 w 80"/>
                  <a:gd name="T9" fmla="*/ 24 h 48"/>
                  <a:gd name="T10" fmla="*/ 8 w 80"/>
                  <a:gd name="T11" fmla="*/ 16 h 48"/>
                  <a:gd name="T12" fmla="*/ 8 w 80"/>
                  <a:gd name="T13" fmla="*/ 16 h 48"/>
                  <a:gd name="T14" fmla="*/ 16 w 80"/>
                  <a:gd name="T15" fmla="*/ 32 h 48"/>
                  <a:gd name="T16" fmla="*/ 8 w 80"/>
                  <a:gd name="T17" fmla="*/ 32 h 48"/>
                  <a:gd name="T18" fmla="*/ 8 w 80"/>
                  <a:gd name="T19" fmla="*/ 32 h 48"/>
                  <a:gd name="T20" fmla="*/ 32 w 80"/>
                  <a:gd name="T21" fmla="*/ 40 h 48"/>
                  <a:gd name="T22" fmla="*/ 32 w 80"/>
                  <a:gd name="T23" fmla="*/ 40 h 48"/>
                  <a:gd name="T24" fmla="*/ 32 w 80"/>
                  <a:gd name="T25" fmla="*/ 40 h 48"/>
                  <a:gd name="T26" fmla="*/ 56 w 80"/>
                  <a:gd name="T27" fmla="*/ 32 h 48"/>
                  <a:gd name="T28" fmla="*/ 56 w 80"/>
                  <a:gd name="T29" fmla="*/ 32 h 48"/>
                  <a:gd name="T30" fmla="*/ 56 w 80"/>
                  <a:gd name="T31" fmla="*/ 32 h 48"/>
                  <a:gd name="T32" fmla="*/ 72 w 80"/>
                  <a:gd name="T33" fmla="*/ 24 h 48"/>
                  <a:gd name="T34" fmla="*/ 72 w 80"/>
                  <a:gd name="T35" fmla="*/ 24 h 48"/>
                  <a:gd name="T36" fmla="*/ 72 w 80"/>
                  <a:gd name="T37" fmla="*/ 24 h 48"/>
                  <a:gd name="T38" fmla="*/ 64 w 80"/>
                  <a:gd name="T39" fmla="*/ 8 h 48"/>
                  <a:gd name="T40" fmla="*/ 64 w 80"/>
                  <a:gd name="T41" fmla="*/ 16 h 48"/>
                  <a:gd name="T42" fmla="*/ 64 w 80"/>
                  <a:gd name="T43" fmla="*/ 16 h 48"/>
                  <a:gd name="T44" fmla="*/ 40 w 80"/>
                  <a:gd name="T45" fmla="*/ 8 h 48"/>
                  <a:gd name="T46" fmla="*/ 40 w 80"/>
                  <a:gd name="T47" fmla="*/ 8 h 48"/>
                  <a:gd name="T48" fmla="*/ 40 w 80"/>
                  <a:gd name="T49" fmla="*/ 0 h 48"/>
                  <a:gd name="T50" fmla="*/ 40 w 80"/>
                  <a:gd name="T51" fmla="*/ 0 h 48"/>
                  <a:gd name="T52" fmla="*/ 64 w 80"/>
                  <a:gd name="T53" fmla="*/ 8 h 48"/>
                  <a:gd name="T54" fmla="*/ 64 w 80"/>
                  <a:gd name="T55" fmla="*/ 8 h 48"/>
                  <a:gd name="T56" fmla="*/ 72 w 80"/>
                  <a:gd name="T57" fmla="*/ 8 h 48"/>
                  <a:gd name="T58" fmla="*/ 80 w 80"/>
                  <a:gd name="T59" fmla="*/ 24 h 48"/>
                  <a:gd name="T60" fmla="*/ 80 w 80"/>
                  <a:gd name="T61" fmla="*/ 24 h 48"/>
                  <a:gd name="T62" fmla="*/ 72 w 80"/>
                  <a:gd name="T63" fmla="*/ 32 h 48"/>
                  <a:gd name="T64" fmla="*/ 56 w 80"/>
                  <a:gd name="T65" fmla="*/ 40 h 48"/>
                  <a:gd name="T66" fmla="*/ 56 w 80"/>
                  <a:gd name="T67" fmla="*/ 40 h 48"/>
                  <a:gd name="T68" fmla="*/ 56 w 80"/>
                  <a:gd name="T69" fmla="*/ 40 h 48"/>
                  <a:gd name="T70" fmla="*/ 32 w 80"/>
                  <a:gd name="T71" fmla="*/ 48 h 48"/>
                  <a:gd name="T72" fmla="*/ 32 w 80"/>
                  <a:gd name="T73" fmla="*/ 48 h 48"/>
                  <a:gd name="T74" fmla="*/ 32 w 80"/>
                  <a:gd name="T75" fmla="*/ 48 h 48"/>
                  <a:gd name="T76" fmla="*/ 8 w 80"/>
                  <a:gd name="T77" fmla="*/ 40 h 48"/>
                  <a:gd name="T78" fmla="*/ 8 w 80"/>
                  <a:gd name="T79" fmla="*/ 40 h 48"/>
                  <a:gd name="T80" fmla="*/ 8 w 80"/>
                  <a:gd name="T81" fmla="*/ 32 h 48"/>
                  <a:gd name="T82" fmla="*/ 0 w 80"/>
                  <a:gd name="T83" fmla="*/ 16 h 48"/>
                  <a:gd name="T84" fmla="*/ 0 w 80"/>
                  <a:gd name="T85" fmla="*/ 16 h 48"/>
                  <a:gd name="T86" fmla="*/ 0 w 80"/>
                  <a:gd name="T87" fmla="*/ 16 h 48"/>
                  <a:gd name="T88" fmla="*/ 16 w 80"/>
                  <a:gd name="T89" fmla="*/ 0 h 48"/>
                  <a:gd name="T90" fmla="*/ 16 w 80"/>
                  <a:gd name="T91" fmla="*/ 0 h 48"/>
                  <a:gd name="T92" fmla="*/ 16 w 80"/>
                  <a:gd name="T93" fmla="*/ 0 h 48"/>
                  <a:gd name="T94" fmla="*/ 40 w 80"/>
                  <a:gd name="T95" fmla="*/ 0 h 48"/>
                  <a:gd name="T96" fmla="*/ 40 w 80"/>
                  <a:gd name="T9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" h="48">
                    <a:moveTo>
                      <a:pt x="40" y="8"/>
                    </a:move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72" y="8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72" y="32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3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0" y="0"/>
                    </a:lnTo>
                    <a:lnTo>
                      <a:pt x="4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15" name="Freeform 479"/>
              <p:cNvSpPr>
                <a:spLocks/>
              </p:cNvSpPr>
              <p:nvPr/>
            </p:nvSpPr>
            <p:spPr bwMode="auto">
              <a:xfrm>
                <a:off x="2602" y="3995"/>
                <a:ext cx="1" cy="4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16" name="Rectangle 480"/>
              <p:cNvSpPr>
                <a:spLocks noChangeArrowheads="1"/>
              </p:cNvSpPr>
              <p:nvPr/>
            </p:nvSpPr>
            <p:spPr bwMode="auto">
              <a:xfrm>
                <a:off x="2563" y="3995"/>
                <a:ext cx="23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17" name="Freeform 481"/>
              <p:cNvSpPr>
                <a:spLocks/>
              </p:cNvSpPr>
              <p:nvPr/>
            </p:nvSpPr>
            <p:spPr bwMode="auto">
              <a:xfrm>
                <a:off x="2563" y="3995"/>
                <a:ext cx="23" cy="8"/>
              </a:xfrm>
              <a:custGeom>
                <a:avLst/>
                <a:gdLst>
                  <a:gd name="T0" fmla="*/ 32 w 32"/>
                  <a:gd name="T1" fmla="*/ 0 h 16"/>
                  <a:gd name="T2" fmla="*/ 32 w 32"/>
                  <a:gd name="T3" fmla="*/ 8 h 16"/>
                  <a:gd name="T4" fmla="*/ 32 w 32"/>
                  <a:gd name="T5" fmla="*/ 16 h 16"/>
                  <a:gd name="T6" fmla="*/ 24 w 32"/>
                  <a:gd name="T7" fmla="*/ 16 h 16"/>
                  <a:gd name="T8" fmla="*/ 0 w 32"/>
                  <a:gd name="T9" fmla="*/ 8 h 16"/>
                  <a:gd name="T10" fmla="*/ 0 w 32"/>
                  <a:gd name="T11" fmla="*/ 0 h 16"/>
                  <a:gd name="T12" fmla="*/ 0 w 32"/>
                  <a:gd name="T13" fmla="*/ 8 h 16"/>
                  <a:gd name="T14" fmla="*/ 0 w 32"/>
                  <a:gd name="T15" fmla="*/ 0 h 16"/>
                  <a:gd name="T16" fmla="*/ 24 w 32"/>
                  <a:gd name="T17" fmla="*/ 8 h 16"/>
                  <a:gd name="T18" fmla="*/ 24 w 32"/>
                  <a:gd name="T19" fmla="*/ 16 h 16"/>
                  <a:gd name="T20" fmla="*/ 24 w 32"/>
                  <a:gd name="T21" fmla="*/ 8 h 16"/>
                  <a:gd name="T22" fmla="*/ 24 w 32"/>
                  <a:gd name="T23" fmla="*/ 0 h 16"/>
                  <a:gd name="T24" fmla="*/ 32 w 3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32" y="0"/>
                    </a:move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18" name="Freeform 482"/>
              <p:cNvSpPr>
                <a:spLocks/>
              </p:cNvSpPr>
              <p:nvPr/>
            </p:nvSpPr>
            <p:spPr bwMode="auto">
              <a:xfrm>
                <a:off x="2614" y="4003"/>
                <a:ext cx="33" cy="14"/>
              </a:xfrm>
              <a:custGeom>
                <a:avLst/>
                <a:gdLst>
                  <a:gd name="T0" fmla="*/ 16 w 48"/>
                  <a:gd name="T1" fmla="*/ 0 h 24"/>
                  <a:gd name="T2" fmla="*/ 40 w 48"/>
                  <a:gd name="T3" fmla="*/ 8 h 24"/>
                  <a:gd name="T4" fmla="*/ 48 w 48"/>
                  <a:gd name="T5" fmla="*/ 8 h 24"/>
                  <a:gd name="T6" fmla="*/ 48 w 48"/>
                  <a:gd name="T7" fmla="*/ 8 h 24"/>
                  <a:gd name="T8" fmla="*/ 48 w 48"/>
                  <a:gd name="T9" fmla="*/ 16 h 24"/>
                  <a:gd name="T10" fmla="*/ 48 w 48"/>
                  <a:gd name="T11" fmla="*/ 24 h 24"/>
                  <a:gd name="T12" fmla="*/ 40 w 48"/>
                  <a:gd name="T13" fmla="*/ 24 h 24"/>
                  <a:gd name="T14" fmla="*/ 8 w 48"/>
                  <a:gd name="T15" fmla="*/ 16 h 24"/>
                  <a:gd name="T16" fmla="*/ 0 w 48"/>
                  <a:gd name="T17" fmla="*/ 16 h 24"/>
                  <a:gd name="T18" fmla="*/ 8 w 48"/>
                  <a:gd name="T19" fmla="*/ 8 h 24"/>
                  <a:gd name="T20" fmla="*/ 8 w 48"/>
                  <a:gd name="T21" fmla="*/ 8 h 24"/>
                  <a:gd name="T22" fmla="*/ 40 w 48"/>
                  <a:gd name="T23" fmla="*/ 16 h 24"/>
                  <a:gd name="T24" fmla="*/ 40 w 48"/>
                  <a:gd name="T25" fmla="*/ 24 h 24"/>
                  <a:gd name="T26" fmla="*/ 40 w 48"/>
                  <a:gd name="T27" fmla="*/ 16 h 24"/>
                  <a:gd name="T28" fmla="*/ 40 w 48"/>
                  <a:gd name="T29" fmla="*/ 8 h 24"/>
                  <a:gd name="T30" fmla="*/ 48 w 48"/>
                  <a:gd name="T31" fmla="*/ 8 h 24"/>
                  <a:gd name="T32" fmla="*/ 40 w 48"/>
                  <a:gd name="T33" fmla="*/ 16 h 24"/>
                  <a:gd name="T34" fmla="*/ 16 w 48"/>
                  <a:gd name="T35" fmla="*/ 8 h 24"/>
                  <a:gd name="T36" fmla="*/ 16 w 48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24">
                    <a:moveTo>
                      <a:pt x="16" y="0"/>
                    </a:move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16" y="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19" name="Freeform 483"/>
              <p:cNvSpPr>
                <a:spLocks/>
              </p:cNvSpPr>
              <p:nvPr/>
            </p:nvSpPr>
            <p:spPr bwMode="auto">
              <a:xfrm>
                <a:off x="2619" y="4003"/>
                <a:ext cx="12" cy="9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0 h 16"/>
                  <a:gd name="T4" fmla="*/ 8 w 16"/>
                  <a:gd name="T5" fmla="*/ 0 h 16"/>
                  <a:gd name="T6" fmla="*/ 8 w 16"/>
                  <a:gd name="T7" fmla="*/ 0 h 16"/>
                  <a:gd name="T8" fmla="*/ 16 w 16"/>
                  <a:gd name="T9" fmla="*/ 8 h 16"/>
                  <a:gd name="T10" fmla="*/ 8 w 16"/>
                  <a:gd name="T11" fmla="*/ 16 h 16"/>
                  <a:gd name="T12" fmla="*/ 0 w 16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20" name="Freeform 484"/>
              <p:cNvSpPr>
                <a:spLocks/>
              </p:cNvSpPr>
              <p:nvPr/>
            </p:nvSpPr>
            <p:spPr bwMode="auto">
              <a:xfrm>
                <a:off x="2586" y="3995"/>
                <a:ext cx="33" cy="22"/>
              </a:xfrm>
              <a:custGeom>
                <a:avLst/>
                <a:gdLst>
                  <a:gd name="T0" fmla="*/ 24 w 48"/>
                  <a:gd name="T1" fmla="*/ 8 h 40"/>
                  <a:gd name="T2" fmla="*/ 8 w 48"/>
                  <a:gd name="T3" fmla="*/ 16 h 40"/>
                  <a:gd name="T4" fmla="*/ 16 w 48"/>
                  <a:gd name="T5" fmla="*/ 16 h 40"/>
                  <a:gd name="T6" fmla="*/ 16 w 48"/>
                  <a:gd name="T7" fmla="*/ 16 h 40"/>
                  <a:gd name="T8" fmla="*/ 8 w 48"/>
                  <a:gd name="T9" fmla="*/ 24 h 40"/>
                  <a:gd name="T10" fmla="*/ 8 w 48"/>
                  <a:gd name="T11" fmla="*/ 16 h 40"/>
                  <a:gd name="T12" fmla="*/ 8 w 48"/>
                  <a:gd name="T13" fmla="*/ 16 h 40"/>
                  <a:gd name="T14" fmla="*/ 8 w 48"/>
                  <a:gd name="T15" fmla="*/ 24 h 40"/>
                  <a:gd name="T16" fmla="*/ 0 w 48"/>
                  <a:gd name="T17" fmla="*/ 24 h 40"/>
                  <a:gd name="T18" fmla="*/ 0 w 48"/>
                  <a:gd name="T19" fmla="*/ 24 h 40"/>
                  <a:gd name="T20" fmla="*/ 16 w 48"/>
                  <a:gd name="T21" fmla="*/ 32 h 40"/>
                  <a:gd name="T22" fmla="*/ 16 w 48"/>
                  <a:gd name="T23" fmla="*/ 32 h 40"/>
                  <a:gd name="T24" fmla="*/ 16 w 48"/>
                  <a:gd name="T25" fmla="*/ 32 h 40"/>
                  <a:gd name="T26" fmla="*/ 32 w 48"/>
                  <a:gd name="T27" fmla="*/ 24 h 40"/>
                  <a:gd name="T28" fmla="*/ 32 w 48"/>
                  <a:gd name="T29" fmla="*/ 24 h 40"/>
                  <a:gd name="T30" fmla="*/ 32 w 48"/>
                  <a:gd name="T31" fmla="*/ 24 h 40"/>
                  <a:gd name="T32" fmla="*/ 40 w 48"/>
                  <a:gd name="T33" fmla="*/ 16 h 40"/>
                  <a:gd name="T34" fmla="*/ 40 w 48"/>
                  <a:gd name="T35" fmla="*/ 16 h 40"/>
                  <a:gd name="T36" fmla="*/ 40 w 48"/>
                  <a:gd name="T37" fmla="*/ 16 h 40"/>
                  <a:gd name="T38" fmla="*/ 40 w 48"/>
                  <a:gd name="T39" fmla="*/ 8 h 40"/>
                  <a:gd name="T40" fmla="*/ 40 w 48"/>
                  <a:gd name="T41" fmla="*/ 16 h 40"/>
                  <a:gd name="T42" fmla="*/ 40 w 48"/>
                  <a:gd name="T43" fmla="*/ 16 h 40"/>
                  <a:gd name="T44" fmla="*/ 24 w 48"/>
                  <a:gd name="T45" fmla="*/ 8 h 40"/>
                  <a:gd name="T46" fmla="*/ 24 w 48"/>
                  <a:gd name="T47" fmla="*/ 8 h 40"/>
                  <a:gd name="T48" fmla="*/ 24 w 48"/>
                  <a:gd name="T49" fmla="*/ 0 h 40"/>
                  <a:gd name="T50" fmla="*/ 24 w 48"/>
                  <a:gd name="T51" fmla="*/ 0 h 40"/>
                  <a:gd name="T52" fmla="*/ 40 w 48"/>
                  <a:gd name="T53" fmla="*/ 8 h 40"/>
                  <a:gd name="T54" fmla="*/ 40 w 48"/>
                  <a:gd name="T55" fmla="*/ 8 h 40"/>
                  <a:gd name="T56" fmla="*/ 48 w 48"/>
                  <a:gd name="T57" fmla="*/ 8 h 40"/>
                  <a:gd name="T58" fmla="*/ 48 w 48"/>
                  <a:gd name="T59" fmla="*/ 16 h 40"/>
                  <a:gd name="T60" fmla="*/ 48 w 48"/>
                  <a:gd name="T61" fmla="*/ 16 h 40"/>
                  <a:gd name="T62" fmla="*/ 48 w 48"/>
                  <a:gd name="T63" fmla="*/ 24 h 40"/>
                  <a:gd name="T64" fmla="*/ 40 w 48"/>
                  <a:gd name="T65" fmla="*/ 32 h 40"/>
                  <a:gd name="T66" fmla="*/ 40 w 48"/>
                  <a:gd name="T67" fmla="*/ 32 h 40"/>
                  <a:gd name="T68" fmla="*/ 32 w 48"/>
                  <a:gd name="T69" fmla="*/ 32 h 40"/>
                  <a:gd name="T70" fmla="*/ 16 w 48"/>
                  <a:gd name="T71" fmla="*/ 40 h 40"/>
                  <a:gd name="T72" fmla="*/ 16 w 48"/>
                  <a:gd name="T73" fmla="*/ 40 h 40"/>
                  <a:gd name="T74" fmla="*/ 16 w 48"/>
                  <a:gd name="T75" fmla="*/ 40 h 40"/>
                  <a:gd name="T76" fmla="*/ 0 w 48"/>
                  <a:gd name="T77" fmla="*/ 32 h 40"/>
                  <a:gd name="T78" fmla="*/ 0 w 48"/>
                  <a:gd name="T79" fmla="*/ 32 h 40"/>
                  <a:gd name="T80" fmla="*/ 0 w 48"/>
                  <a:gd name="T81" fmla="*/ 24 h 40"/>
                  <a:gd name="T82" fmla="*/ 0 w 48"/>
                  <a:gd name="T83" fmla="*/ 16 h 40"/>
                  <a:gd name="T84" fmla="*/ 0 w 48"/>
                  <a:gd name="T85" fmla="*/ 16 h 40"/>
                  <a:gd name="T86" fmla="*/ 0 w 48"/>
                  <a:gd name="T87" fmla="*/ 16 h 40"/>
                  <a:gd name="T88" fmla="*/ 8 w 48"/>
                  <a:gd name="T89" fmla="*/ 8 h 40"/>
                  <a:gd name="T90" fmla="*/ 8 w 48"/>
                  <a:gd name="T91" fmla="*/ 8 h 40"/>
                  <a:gd name="T92" fmla="*/ 8 w 48"/>
                  <a:gd name="T93" fmla="*/ 8 h 40"/>
                  <a:gd name="T94" fmla="*/ 24 w 48"/>
                  <a:gd name="T95" fmla="*/ 0 h 40"/>
                  <a:gd name="T96" fmla="*/ 24 w 48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2" y="32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21" name="Freeform 485"/>
              <p:cNvSpPr>
                <a:spLocks/>
              </p:cNvSpPr>
              <p:nvPr/>
            </p:nvSpPr>
            <p:spPr bwMode="auto">
              <a:xfrm>
                <a:off x="2602" y="3995"/>
                <a:ext cx="1" cy="4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22" name="Freeform 486"/>
              <p:cNvSpPr>
                <a:spLocks/>
              </p:cNvSpPr>
              <p:nvPr/>
            </p:nvSpPr>
            <p:spPr bwMode="auto">
              <a:xfrm>
                <a:off x="2574" y="3986"/>
                <a:ext cx="79" cy="26"/>
              </a:xfrm>
              <a:custGeom>
                <a:avLst/>
                <a:gdLst>
                  <a:gd name="T0" fmla="*/ 8 w 112"/>
                  <a:gd name="T1" fmla="*/ 16 h 48"/>
                  <a:gd name="T2" fmla="*/ 8 w 112"/>
                  <a:gd name="T3" fmla="*/ 16 h 48"/>
                  <a:gd name="T4" fmla="*/ 16 w 112"/>
                  <a:gd name="T5" fmla="*/ 16 h 48"/>
                  <a:gd name="T6" fmla="*/ 16 w 112"/>
                  <a:gd name="T7" fmla="*/ 16 h 48"/>
                  <a:gd name="T8" fmla="*/ 32 w 112"/>
                  <a:gd name="T9" fmla="*/ 16 h 48"/>
                  <a:gd name="T10" fmla="*/ 32 w 112"/>
                  <a:gd name="T11" fmla="*/ 8 h 48"/>
                  <a:gd name="T12" fmla="*/ 40 w 112"/>
                  <a:gd name="T13" fmla="*/ 8 h 48"/>
                  <a:gd name="T14" fmla="*/ 48 w 112"/>
                  <a:gd name="T15" fmla="*/ 8 h 48"/>
                  <a:gd name="T16" fmla="*/ 64 w 112"/>
                  <a:gd name="T17" fmla="*/ 8 h 48"/>
                  <a:gd name="T18" fmla="*/ 56 w 112"/>
                  <a:gd name="T19" fmla="*/ 16 h 48"/>
                  <a:gd name="T20" fmla="*/ 64 w 112"/>
                  <a:gd name="T21" fmla="*/ 16 h 48"/>
                  <a:gd name="T22" fmla="*/ 72 w 112"/>
                  <a:gd name="T23" fmla="*/ 16 h 48"/>
                  <a:gd name="T24" fmla="*/ 80 w 112"/>
                  <a:gd name="T25" fmla="*/ 16 h 48"/>
                  <a:gd name="T26" fmla="*/ 80 w 112"/>
                  <a:gd name="T27" fmla="*/ 24 h 48"/>
                  <a:gd name="T28" fmla="*/ 80 w 112"/>
                  <a:gd name="T29" fmla="*/ 32 h 48"/>
                  <a:gd name="T30" fmla="*/ 80 w 112"/>
                  <a:gd name="T31" fmla="*/ 32 h 48"/>
                  <a:gd name="T32" fmla="*/ 80 w 112"/>
                  <a:gd name="T33" fmla="*/ 32 h 48"/>
                  <a:gd name="T34" fmla="*/ 80 w 112"/>
                  <a:gd name="T35" fmla="*/ 32 h 48"/>
                  <a:gd name="T36" fmla="*/ 80 w 112"/>
                  <a:gd name="T37" fmla="*/ 32 h 48"/>
                  <a:gd name="T38" fmla="*/ 88 w 112"/>
                  <a:gd name="T39" fmla="*/ 40 h 48"/>
                  <a:gd name="T40" fmla="*/ 96 w 112"/>
                  <a:gd name="T41" fmla="*/ 40 h 48"/>
                  <a:gd name="T42" fmla="*/ 96 w 112"/>
                  <a:gd name="T43" fmla="*/ 40 h 48"/>
                  <a:gd name="T44" fmla="*/ 104 w 112"/>
                  <a:gd name="T45" fmla="*/ 24 h 48"/>
                  <a:gd name="T46" fmla="*/ 104 w 112"/>
                  <a:gd name="T47" fmla="*/ 24 h 48"/>
                  <a:gd name="T48" fmla="*/ 96 w 112"/>
                  <a:gd name="T49" fmla="*/ 24 h 48"/>
                  <a:gd name="T50" fmla="*/ 88 w 112"/>
                  <a:gd name="T51" fmla="*/ 8 h 48"/>
                  <a:gd name="T52" fmla="*/ 80 w 112"/>
                  <a:gd name="T53" fmla="*/ 16 h 48"/>
                  <a:gd name="T54" fmla="*/ 72 w 112"/>
                  <a:gd name="T55" fmla="*/ 16 h 48"/>
                  <a:gd name="T56" fmla="*/ 56 w 112"/>
                  <a:gd name="T57" fmla="*/ 8 h 48"/>
                  <a:gd name="T58" fmla="*/ 48 w 112"/>
                  <a:gd name="T59" fmla="*/ 8 h 48"/>
                  <a:gd name="T60" fmla="*/ 40 w 112"/>
                  <a:gd name="T61" fmla="*/ 0 h 48"/>
                  <a:gd name="T62" fmla="*/ 48 w 112"/>
                  <a:gd name="T63" fmla="*/ 0 h 48"/>
                  <a:gd name="T64" fmla="*/ 64 w 112"/>
                  <a:gd name="T65" fmla="*/ 0 h 48"/>
                  <a:gd name="T66" fmla="*/ 80 w 112"/>
                  <a:gd name="T67" fmla="*/ 8 h 48"/>
                  <a:gd name="T68" fmla="*/ 80 w 112"/>
                  <a:gd name="T69" fmla="*/ 8 h 48"/>
                  <a:gd name="T70" fmla="*/ 96 w 112"/>
                  <a:gd name="T71" fmla="*/ 16 h 48"/>
                  <a:gd name="T72" fmla="*/ 96 w 112"/>
                  <a:gd name="T73" fmla="*/ 16 h 48"/>
                  <a:gd name="T74" fmla="*/ 112 w 112"/>
                  <a:gd name="T75" fmla="*/ 16 h 48"/>
                  <a:gd name="T76" fmla="*/ 104 w 112"/>
                  <a:gd name="T77" fmla="*/ 40 h 48"/>
                  <a:gd name="T78" fmla="*/ 96 w 112"/>
                  <a:gd name="T79" fmla="*/ 48 h 48"/>
                  <a:gd name="T80" fmla="*/ 96 w 112"/>
                  <a:gd name="T81" fmla="*/ 48 h 48"/>
                  <a:gd name="T82" fmla="*/ 80 w 112"/>
                  <a:gd name="T83" fmla="*/ 48 h 48"/>
                  <a:gd name="T84" fmla="*/ 72 w 112"/>
                  <a:gd name="T85" fmla="*/ 40 h 48"/>
                  <a:gd name="T86" fmla="*/ 72 w 112"/>
                  <a:gd name="T87" fmla="*/ 32 h 48"/>
                  <a:gd name="T88" fmla="*/ 72 w 112"/>
                  <a:gd name="T89" fmla="*/ 32 h 48"/>
                  <a:gd name="T90" fmla="*/ 72 w 112"/>
                  <a:gd name="T91" fmla="*/ 32 h 48"/>
                  <a:gd name="T92" fmla="*/ 72 w 112"/>
                  <a:gd name="T93" fmla="*/ 32 h 48"/>
                  <a:gd name="T94" fmla="*/ 72 w 112"/>
                  <a:gd name="T95" fmla="*/ 24 h 48"/>
                  <a:gd name="T96" fmla="*/ 72 w 112"/>
                  <a:gd name="T97" fmla="*/ 16 h 48"/>
                  <a:gd name="T98" fmla="*/ 72 w 112"/>
                  <a:gd name="T99" fmla="*/ 24 h 48"/>
                  <a:gd name="T100" fmla="*/ 64 w 112"/>
                  <a:gd name="T101" fmla="*/ 24 h 48"/>
                  <a:gd name="T102" fmla="*/ 56 w 112"/>
                  <a:gd name="T103" fmla="*/ 24 h 48"/>
                  <a:gd name="T104" fmla="*/ 56 w 112"/>
                  <a:gd name="T105" fmla="*/ 16 h 48"/>
                  <a:gd name="T106" fmla="*/ 40 w 112"/>
                  <a:gd name="T107" fmla="*/ 16 h 48"/>
                  <a:gd name="T108" fmla="*/ 40 w 112"/>
                  <a:gd name="T109" fmla="*/ 16 h 48"/>
                  <a:gd name="T110" fmla="*/ 40 w 112"/>
                  <a:gd name="T111" fmla="*/ 8 h 48"/>
                  <a:gd name="T112" fmla="*/ 24 w 112"/>
                  <a:gd name="T113" fmla="*/ 24 h 48"/>
                  <a:gd name="T114" fmla="*/ 16 w 112"/>
                  <a:gd name="T115" fmla="*/ 24 h 48"/>
                  <a:gd name="T116" fmla="*/ 16 w 112"/>
                  <a:gd name="T117" fmla="*/ 24 h 48"/>
                  <a:gd name="T118" fmla="*/ 8 w 112"/>
                  <a:gd name="T119" fmla="*/ 24 h 48"/>
                  <a:gd name="T120" fmla="*/ 8 w 112"/>
                  <a:gd name="T121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2" h="48">
                    <a:moveTo>
                      <a:pt x="0" y="16"/>
                    </a:move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6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8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88" y="24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72" y="8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6" y="8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12" y="16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16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23" name="Freeform 487"/>
              <p:cNvSpPr>
                <a:spLocks/>
              </p:cNvSpPr>
              <p:nvPr/>
            </p:nvSpPr>
            <p:spPr bwMode="auto">
              <a:xfrm>
                <a:off x="2563" y="3986"/>
                <a:ext cx="39" cy="13"/>
              </a:xfrm>
              <a:custGeom>
                <a:avLst/>
                <a:gdLst>
                  <a:gd name="T0" fmla="*/ 56 w 56"/>
                  <a:gd name="T1" fmla="*/ 8 h 24"/>
                  <a:gd name="T2" fmla="*/ 56 w 56"/>
                  <a:gd name="T3" fmla="*/ 8 h 24"/>
                  <a:gd name="T4" fmla="*/ 48 w 56"/>
                  <a:gd name="T5" fmla="*/ 8 h 24"/>
                  <a:gd name="T6" fmla="*/ 40 w 56"/>
                  <a:gd name="T7" fmla="*/ 8 h 24"/>
                  <a:gd name="T8" fmla="*/ 40 w 56"/>
                  <a:gd name="T9" fmla="*/ 8 h 24"/>
                  <a:gd name="T10" fmla="*/ 40 w 56"/>
                  <a:gd name="T11" fmla="*/ 8 h 24"/>
                  <a:gd name="T12" fmla="*/ 32 w 56"/>
                  <a:gd name="T13" fmla="*/ 8 h 24"/>
                  <a:gd name="T14" fmla="*/ 40 w 56"/>
                  <a:gd name="T15" fmla="*/ 8 h 24"/>
                  <a:gd name="T16" fmla="*/ 24 w 56"/>
                  <a:gd name="T17" fmla="*/ 16 h 24"/>
                  <a:gd name="T18" fmla="*/ 16 w 56"/>
                  <a:gd name="T19" fmla="*/ 16 h 24"/>
                  <a:gd name="T20" fmla="*/ 24 w 56"/>
                  <a:gd name="T21" fmla="*/ 16 h 24"/>
                  <a:gd name="T22" fmla="*/ 8 w 56"/>
                  <a:gd name="T23" fmla="*/ 24 h 24"/>
                  <a:gd name="T24" fmla="*/ 0 w 56"/>
                  <a:gd name="T25" fmla="*/ 24 h 24"/>
                  <a:gd name="T26" fmla="*/ 0 w 56"/>
                  <a:gd name="T27" fmla="*/ 16 h 24"/>
                  <a:gd name="T28" fmla="*/ 8 w 56"/>
                  <a:gd name="T29" fmla="*/ 16 h 24"/>
                  <a:gd name="T30" fmla="*/ 16 w 56"/>
                  <a:gd name="T31" fmla="*/ 16 h 24"/>
                  <a:gd name="T32" fmla="*/ 16 w 56"/>
                  <a:gd name="T33" fmla="*/ 16 h 24"/>
                  <a:gd name="T34" fmla="*/ 16 w 56"/>
                  <a:gd name="T35" fmla="*/ 16 h 24"/>
                  <a:gd name="T36" fmla="*/ 16 w 56"/>
                  <a:gd name="T37" fmla="*/ 24 h 24"/>
                  <a:gd name="T38" fmla="*/ 16 w 56"/>
                  <a:gd name="T39" fmla="*/ 24 h 24"/>
                  <a:gd name="T40" fmla="*/ 8 w 56"/>
                  <a:gd name="T41" fmla="*/ 24 h 24"/>
                  <a:gd name="T42" fmla="*/ 8 w 56"/>
                  <a:gd name="T43" fmla="*/ 24 h 24"/>
                  <a:gd name="T44" fmla="*/ 0 w 56"/>
                  <a:gd name="T45" fmla="*/ 24 h 24"/>
                  <a:gd name="T46" fmla="*/ 8 w 56"/>
                  <a:gd name="T47" fmla="*/ 16 h 24"/>
                  <a:gd name="T48" fmla="*/ 8 w 56"/>
                  <a:gd name="T49" fmla="*/ 16 h 24"/>
                  <a:gd name="T50" fmla="*/ 16 w 56"/>
                  <a:gd name="T51" fmla="*/ 8 h 24"/>
                  <a:gd name="T52" fmla="*/ 24 w 56"/>
                  <a:gd name="T53" fmla="*/ 8 h 24"/>
                  <a:gd name="T54" fmla="*/ 24 w 56"/>
                  <a:gd name="T55" fmla="*/ 8 h 24"/>
                  <a:gd name="T56" fmla="*/ 32 w 56"/>
                  <a:gd name="T57" fmla="*/ 0 h 24"/>
                  <a:gd name="T58" fmla="*/ 40 w 56"/>
                  <a:gd name="T59" fmla="*/ 0 h 24"/>
                  <a:gd name="T60" fmla="*/ 40 w 56"/>
                  <a:gd name="T61" fmla="*/ 0 h 24"/>
                  <a:gd name="T62" fmla="*/ 40 w 56"/>
                  <a:gd name="T63" fmla="*/ 0 h 24"/>
                  <a:gd name="T64" fmla="*/ 48 w 56"/>
                  <a:gd name="T65" fmla="*/ 0 h 24"/>
                  <a:gd name="T66" fmla="*/ 48 w 56"/>
                  <a:gd name="T67" fmla="*/ 0 h 24"/>
                  <a:gd name="T68" fmla="*/ 56 w 56"/>
                  <a:gd name="T69" fmla="*/ 0 h 24"/>
                  <a:gd name="T70" fmla="*/ 56 w 56"/>
                  <a:gd name="T7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24">
                    <a:moveTo>
                      <a:pt x="56" y="8"/>
                    </a:move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24" name="Freeform 488"/>
              <p:cNvSpPr>
                <a:spLocks/>
              </p:cNvSpPr>
              <p:nvPr/>
            </p:nvSpPr>
            <p:spPr bwMode="auto">
              <a:xfrm>
                <a:off x="2586" y="3995"/>
                <a:ext cx="33" cy="22"/>
              </a:xfrm>
              <a:custGeom>
                <a:avLst/>
                <a:gdLst>
                  <a:gd name="T0" fmla="*/ 32 w 48"/>
                  <a:gd name="T1" fmla="*/ 0 h 40"/>
                  <a:gd name="T2" fmla="*/ 32 w 48"/>
                  <a:gd name="T3" fmla="*/ 0 h 40"/>
                  <a:gd name="T4" fmla="*/ 24 w 48"/>
                  <a:gd name="T5" fmla="*/ 0 h 40"/>
                  <a:gd name="T6" fmla="*/ 32 w 48"/>
                  <a:gd name="T7" fmla="*/ 0 h 40"/>
                  <a:gd name="T8" fmla="*/ 32 w 48"/>
                  <a:gd name="T9" fmla="*/ 0 h 40"/>
                  <a:gd name="T10" fmla="*/ 32 w 48"/>
                  <a:gd name="T11" fmla="*/ 0 h 40"/>
                  <a:gd name="T12" fmla="*/ 40 w 48"/>
                  <a:gd name="T13" fmla="*/ 0 h 40"/>
                  <a:gd name="T14" fmla="*/ 40 w 48"/>
                  <a:gd name="T15" fmla="*/ 8 h 40"/>
                  <a:gd name="T16" fmla="*/ 40 w 48"/>
                  <a:gd name="T17" fmla="*/ 8 h 40"/>
                  <a:gd name="T18" fmla="*/ 40 w 48"/>
                  <a:gd name="T19" fmla="*/ 8 h 40"/>
                  <a:gd name="T20" fmla="*/ 40 w 48"/>
                  <a:gd name="T21" fmla="*/ 8 h 40"/>
                  <a:gd name="T22" fmla="*/ 48 w 48"/>
                  <a:gd name="T23" fmla="*/ 16 h 40"/>
                  <a:gd name="T24" fmla="*/ 48 w 48"/>
                  <a:gd name="T25" fmla="*/ 16 h 40"/>
                  <a:gd name="T26" fmla="*/ 48 w 48"/>
                  <a:gd name="T27" fmla="*/ 16 h 40"/>
                  <a:gd name="T28" fmla="*/ 48 w 48"/>
                  <a:gd name="T29" fmla="*/ 16 h 40"/>
                  <a:gd name="T30" fmla="*/ 48 w 48"/>
                  <a:gd name="T31" fmla="*/ 24 h 40"/>
                  <a:gd name="T32" fmla="*/ 40 w 48"/>
                  <a:gd name="T33" fmla="*/ 40 h 40"/>
                  <a:gd name="T34" fmla="*/ 16 w 48"/>
                  <a:gd name="T35" fmla="*/ 40 h 40"/>
                  <a:gd name="T36" fmla="*/ 8 w 48"/>
                  <a:gd name="T37" fmla="*/ 32 h 40"/>
                  <a:gd name="T38" fmla="*/ 0 w 48"/>
                  <a:gd name="T39" fmla="*/ 24 h 40"/>
                  <a:gd name="T40" fmla="*/ 0 w 48"/>
                  <a:gd name="T41" fmla="*/ 8 h 40"/>
                  <a:gd name="T42" fmla="*/ 0 w 48"/>
                  <a:gd name="T43" fmla="*/ 8 h 40"/>
                  <a:gd name="T44" fmla="*/ 0 w 48"/>
                  <a:gd name="T45" fmla="*/ 8 h 40"/>
                  <a:gd name="T46" fmla="*/ 0 w 48"/>
                  <a:gd name="T47" fmla="*/ 8 h 40"/>
                  <a:gd name="T48" fmla="*/ 0 w 48"/>
                  <a:gd name="T49" fmla="*/ 8 h 40"/>
                  <a:gd name="T50" fmla="*/ 0 w 48"/>
                  <a:gd name="T51" fmla="*/ 0 h 40"/>
                  <a:gd name="T52" fmla="*/ 8 w 48"/>
                  <a:gd name="T53" fmla="*/ 0 h 40"/>
                  <a:gd name="T54" fmla="*/ 8 w 48"/>
                  <a:gd name="T55" fmla="*/ 0 h 40"/>
                  <a:gd name="T56" fmla="*/ 8 w 48"/>
                  <a:gd name="T57" fmla="*/ 0 h 40"/>
                  <a:gd name="T58" fmla="*/ 8 w 48"/>
                  <a:gd name="T59" fmla="*/ 0 h 40"/>
                  <a:gd name="T60" fmla="*/ 16 w 48"/>
                  <a:gd name="T61" fmla="*/ 8 h 40"/>
                  <a:gd name="T62" fmla="*/ 8 w 48"/>
                  <a:gd name="T63" fmla="*/ 8 h 40"/>
                  <a:gd name="T64" fmla="*/ 8 w 48"/>
                  <a:gd name="T65" fmla="*/ 8 h 40"/>
                  <a:gd name="T66" fmla="*/ 8 w 48"/>
                  <a:gd name="T67" fmla="*/ 8 h 40"/>
                  <a:gd name="T68" fmla="*/ 8 w 48"/>
                  <a:gd name="T69" fmla="*/ 8 h 40"/>
                  <a:gd name="T70" fmla="*/ 8 w 48"/>
                  <a:gd name="T71" fmla="*/ 0 h 40"/>
                  <a:gd name="T72" fmla="*/ 8 w 48"/>
                  <a:gd name="T73" fmla="*/ 8 h 40"/>
                  <a:gd name="T74" fmla="*/ 8 w 48"/>
                  <a:gd name="T75" fmla="*/ 8 h 40"/>
                  <a:gd name="T76" fmla="*/ 8 w 48"/>
                  <a:gd name="T77" fmla="*/ 8 h 40"/>
                  <a:gd name="T78" fmla="*/ 8 w 48"/>
                  <a:gd name="T79" fmla="*/ 8 h 40"/>
                  <a:gd name="T80" fmla="*/ 8 w 48"/>
                  <a:gd name="T81" fmla="*/ 8 h 40"/>
                  <a:gd name="T82" fmla="*/ 8 w 48"/>
                  <a:gd name="T83" fmla="*/ 16 h 40"/>
                  <a:gd name="T84" fmla="*/ 16 w 48"/>
                  <a:gd name="T85" fmla="*/ 24 h 40"/>
                  <a:gd name="T86" fmla="*/ 16 w 48"/>
                  <a:gd name="T87" fmla="*/ 32 h 40"/>
                  <a:gd name="T88" fmla="*/ 40 w 48"/>
                  <a:gd name="T89" fmla="*/ 24 h 40"/>
                  <a:gd name="T90" fmla="*/ 40 w 48"/>
                  <a:gd name="T91" fmla="*/ 24 h 40"/>
                  <a:gd name="T92" fmla="*/ 40 w 48"/>
                  <a:gd name="T93" fmla="*/ 16 h 40"/>
                  <a:gd name="T94" fmla="*/ 40 w 48"/>
                  <a:gd name="T95" fmla="*/ 16 h 40"/>
                  <a:gd name="T96" fmla="*/ 40 w 48"/>
                  <a:gd name="T97" fmla="*/ 16 h 40"/>
                  <a:gd name="T98" fmla="*/ 40 w 48"/>
                  <a:gd name="T99" fmla="*/ 16 h 40"/>
                  <a:gd name="T100" fmla="*/ 40 w 48"/>
                  <a:gd name="T101" fmla="*/ 16 h 40"/>
                  <a:gd name="T102" fmla="*/ 40 w 48"/>
                  <a:gd name="T103" fmla="*/ 16 h 40"/>
                  <a:gd name="T104" fmla="*/ 40 w 48"/>
                  <a:gd name="T105" fmla="*/ 16 h 40"/>
                  <a:gd name="T106" fmla="*/ 32 w 48"/>
                  <a:gd name="T107" fmla="*/ 16 h 40"/>
                  <a:gd name="T108" fmla="*/ 32 w 48"/>
                  <a:gd name="T109" fmla="*/ 0 h 40"/>
                  <a:gd name="T110" fmla="*/ 32 w 48"/>
                  <a:gd name="T111" fmla="*/ 8 h 40"/>
                  <a:gd name="T112" fmla="*/ 32 w 48"/>
                  <a:gd name="T113" fmla="*/ 8 h 40"/>
                  <a:gd name="T114" fmla="*/ 32 w 48"/>
                  <a:gd name="T115" fmla="*/ 8 h 40"/>
                  <a:gd name="T116" fmla="*/ 24 w 48"/>
                  <a:gd name="T117" fmla="*/ 0 h 40"/>
                  <a:gd name="T118" fmla="*/ 24 w 48"/>
                  <a:gd name="T119" fmla="*/ 0 h 40"/>
                  <a:gd name="T120" fmla="*/ 24 w 48"/>
                  <a:gd name="T12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" h="40">
                    <a:moveTo>
                      <a:pt x="32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25" name="Freeform 489"/>
              <p:cNvSpPr>
                <a:spLocks/>
              </p:cNvSpPr>
              <p:nvPr/>
            </p:nvSpPr>
            <p:spPr bwMode="auto">
              <a:xfrm>
                <a:off x="2597" y="3995"/>
                <a:ext cx="5" cy="4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0 h 8"/>
                  <a:gd name="T8" fmla="*/ 0 w 8"/>
                  <a:gd name="T9" fmla="*/ 0 h 8"/>
                  <a:gd name="T10" fmla="*/ 0 w 8"/>
                  <a:gd name="T11" fmla="*/ 0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  <a:gd name="T18" fmla="*/ 0 w 8"/>
                  <a:gd name="T19" fmla="*/ 0 h 8"/>
                  <a:gd name="T20" fmla="*/ 0 w 8"/>
                  <a:gd name="T21" fmla="*/ 0 h 8"/>
                  <a:gd name="T22" fmla="*/ 0 w 8"/>
                  <a:gd name="T23" fmla="*/ 0 h 8"/>
                  <a:gd name="T24" fmla="*/ 0 w 8"/>
                  <a:gd name="T25" fmla="*/ 0 h 8"/>
                  <a:gd name="T26" fmla="*/ 8 w 8"/>
                  <a:gd name="T27" fmla="*/ 0 h 8"/>
                  <a:gd name="T28" fmla="*/ 8 w 8"/>
                  <a:gd name="T29" fmla="*/ 0 h 8"/>
                  <a:gd name="T30" fmla="*/ 8 w 8"/>
                  <a:gd name="T31" fmla="*/ 0 h 8"/>
                  <a:gd name="T32" fmla="*/ 8 w 8"/>
                  <a:gd name="T33" fmla="*/ 0 h 8"/>
                  <a:gd name="T34" fmla="*/ 8 w 8"/>
                  <a:gd name="T35" fmla="*/ 0 h 8"/>
                  <a:gd name="T36" fmla="*/ 8 w 8"/>
                  <a:gd name="T37" fmla="*/ 8 h 8"/>
                  <a:gd name="T38" fmla="*/ 8 w 8"/>
                  <a:gd name="T39" fmla="*/ 8 h 8"/>
                  <a:gd name="T40" fmla="*/ 8 w 8"/>
                  <a:gd name="T41" fmla="*/ 8 h 8"/>
                  <a:gd name="T42" fmla="*/ 8 w 8"/>
                  <a:gd name="T43" fmla="*/ 8 h 8"/>
                  <a:gd name="T44" fmla="*/ 8 w 8"/>
                  <a:gd name="T45" fmla="*/ 8 h 8"/>
                  <a:gd name="T46" fmla="*/ 0 w 8"/>
                  <a:gd name="T47" fmla="*/ 8 h 8"/>
                  <a:gd name="T48" fmla="*/ 0 w 8"/>
                  <a:gd name="T49" fmla="*/ 8 h 8"/>
                  <a:gd name="T50" fmla="*/ 0 w 8"/>
                  <a:gd name="T51" fmla="*/ 8 h 8"/>
                  <a:gd name="T52" fmla="*/ 0 w 8"/>
                  <a:gd name="T53" fmla="*/ 8 h 8"/>
                  <a:gd name="T54" fmla="*/ 0 w 8"/>
                  <a:gd name="T55" fmla="*/ 8 h 8"/>
                  <a:gd name="T56" fmla="*/ 0 w 8"/>
                  <a:gd name="T57" fmla="*/ 8 h 8"/>
                  <a:gd name="T58" fmla="*/ 0 w 8"/>
                  <a:gd name="T59" fmla="*/ 8 h 8"/>
                  <a:gd name="T60" fmla="*/ 0 w 8"/>
                  <a:gd name="T61" fmla="*/ 8 h 8"/>
                  <a:gd name="T62" fmla="*/ 0 w 8"/>
                  <a:gd name="T63" fmla="*/ 8 h 8"/>
                  <a:gd name="T64" fmla="*/ 0 w 8"/>
                  <a:gd name="T65" fmla="*/ 8 h 8"/>
                  <a:gd name="T66" fmla="*/ 0 w 8"/>
                  <a:gd name="T67" fmla="*/ 8 h 8"/>
                  <a:gd name="T68" fmla="*/ 0 w 8"/>
                  <a:gd name="T69" fmla="*/ 8 h 8"/>
                  <a:gd name="T70" fmla="*/ 0 w 8"/>
                  <a:gd name="T71" fmla="*/ 8 h 8"/>
                  <a:gd name="T72" fmla="*/ 0 w 8"/>
                  <a:gd name="T7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26" name="Freeform 490"/>
              <p:cNvSpPr>
                <a:spLocks/>
              </p:cNvSpPr>
              <p:nvPr/>
            </p:nvSpPr>
            <p:spPr bwMode="auto">
              <a:xfrm>
                <a:off x="2540" y="4012"/>
                <a:ext cx="74" cy="23"/>
              </a:xfrm>
              <a:custGeom>
                <a:avLst/>
                <a:gdLst>
                  <a:gd name="T0" fmla="*/ 8 w 104"/>
                  <a:gd name="T1" fmla="*/ 8 h 40"/>
                  <a:gd name="T2" fmla="*/ 16 w 104"/>
                  <a:gd name="T3" fmla="*/ 16 h 40"/>
                  <a:gd name="T4" fmla="*/ 16 w 104"/>
                  <a:gd name="T5" fmla="*/ 16 h 40"/>
                  <a:gd name="T6" fmla="*/ 16 w 104"/>
                  <a:gd name="T7" fmla="*/ 24 h 40"/>
                  <a:gd name="T8" fmla="*/ 48 w 104"/>
                  <a:gd name="T9" fmla="*/ 32 h 40"/>
                  <a:gd name="T10" fmla="*/ 48 w 104"/>
                  <a:gd name="T11" fmla="*/ 32 h 40"/>
                  <a:gd name="T12" fmla="*/ 64 w 104"/>
                  <a:gd name="T13" fmla="*/ 32 h 40"/>
                  <a:gd name="T14" fmla="*/ 72 w 104"/>
                  <a:gd name="T15" fmla="*/ 32 h 40"/>
                  <a:gd name="T16" fmla="*/ 80 w 104"/>
                  <a:gd name="T17" fmla="*/ 32 h 40"/>
                  <a:gd name="T18" fmla="*/ 88 w 104"/>
                  <a:gd name="T19" fmla="*/ 32 h 40"/>
                  <a:gd name="T20" fmla="*/ 96 w 104"/>
                  <a:gd name="T21" fmla="*/ 24 h 40"/>
                  <a:gd name="T22" fmla="*/ 96 w 104"/>
                  <a:gd name="T23" fmla="*/ 24 h 40"/>
                  <a:gd name="T24" fmla="*/ 96 w 104"/>
                  <a:gd name="T25" fmla="*/ 24 h 40"/>
                  <a:gd name="T26" fmla="*/ 96 w 104"/>
                  <a:gd name="T27" fmla="*/ 16 h 40"/>
                  <a:gd name="T28" fmla="*/ 96 w 104"/>
                  <a:gd name="T29" fmla="*/ 16 h 40"/>
                  <a:gd name="T30" fmla="*/ 96 w 104"/>
                  <a:gd name="T31" fmla="*/ 24 h 40"/>
                  <a:gd name="T32" fmla="*/ 80 w 104"/>
                  <a:gd name="T33" fmla="*/ 24 h 40"/>
                  <a:gd name="T34" fmla="*/ 72 w 104"/>
                  <a:gd name="T35" fmla="*/ 24 h 40"/>
                  <a:gd name="T36" fmla="*/ 64 w 104"/>
                  <a:gd name="T37" fmla="*/ 24 h 40"/>
                  <a:gd name="T38" fmla="*/ 32 w 104"/>
                  <a:gd name="T39" fmla="*/ 16 h 40"/>
                  <a:gd name="T40" fmla="*/ 16 w 104"/>
                  <a:gd name="T41" fmla="*/ 16 h 40"/>
                  <a:gd name="T42" fmla="*/ 0 w 104"/>
                  <a:gd name="T43" fmla="*/ 8 h 40"/>
                  <a:gd name="T44" fmla="*/ 0 w 104"/>
                  <a:gd name="T45" fmla="*/ 8 h 40"/>
                  <a:gd name="T46" fmla="*/ 8 w 104"/>
                  <a:gd name="T47" fmla="*/ 8 h 40"/>
                  <a:gd name="T48" fmla="*/ 0 w 104"/>
                  <a:gd name="T49" fmla="*/ 0 h 40"/>
                  <a:gd name="T50" fmla="*/ 0 w 104"/>
                  <a:gd name="T51" fmla="*/ 0 h 40"/>
                  <a:gd name="T52" fmla="*/ 16 w 104"/>
                  <a:gd name="T53" fmla="*/ 8 h 40"/>
                  <a:gd name="T54" fmla="*/ 32 w 104"/>
                  <a:gd name="T55" fmla="*/ 8 h 40"/>
                  <a:gd name="T56" fmla="*/ 48 w 104"/>
                  <a:gd name="T57" fmla="*/ 16 h 40"/>
                  <a:gd name="T58" fmla="*/ 72 w 104"/>
                  <a:gd name="T59" fmla="*/ 16 h 40"/>
                  <a:gd name="T60" fmla="*/ 80 w 104"/>
                  <a:gd name="T61" fmla="*/ 16 h 40"/>
                  <a:gd name="T62" fmla="*/ 88 w 104"/>
                  <a:gd name="T63" fmla="*/ 16 h 40"/>
                  <a:gd name="T64" fmla="*/ 104 w 104"/>
                  <a:gd name="T65" fmla="*/ 16 h 40"/>
                  <a:gd name="T66" fmla="*/ 104 w 104"/>
                  <a:gd name="T67" fmla="*/ 16 h 40"/>
                  <a:gd name="T68" fmla="*/ 104 w 104"/>
                  <a:gd name="T69" fmla="*/ 32 h 40"/>
                  <a:gd name="T70" fmla="*/ 104 w 104"/>
                  <a:gd name="T71" fmla="*/ 32 h 40"/>
                  <a:gd name="T72" fmla="*/ 104 w 104"/>
                  <a:gd name="T73" fmla="*/ 32 h 40"/>
                  <a:gd name="T74" fmla="*/ 88 w 104"/>
                  <a:gd name="T75" fmla="*/ 40 h 40"/>
                  <a:gd name="T76" fmla="*/ 80 w 104"/>
                  <a:gd name="T77" fmla="*/ 40 h 40"/>
                  <a:gd name="T78" fmla="*/ 72 w 104"/>
                  <a:gd name="T79" fmla="*/ 40 h 40"/>
                  <a:gd name="T80" fmla="*/ 72 w 104"/>
                  <a:gd name="T81" fmla="*/ 40 h 40"/>
                  <a:gd name="T82" fmla="*/ 48 w 104"/>
                  <a:gd name="T83" fmla="*/ 40 h 40"/>
                  <a:gd name="T84" fmla="*/ 40 w 104"/>
                  <a:gd name="T85" fmla="*/ 40 h 40"/>
                  <a:gd name="T86" fmla="*/ 32 w 104"/>
                  <a:gd name="T87" fmla="*/ 32 h 40"/>
                  <a:gd name="T88" fmla="*/ 8 w 104"/>
                  <a:gd name="T89" fmla="*/ 24 h 40"/>
                  <a:gd name="T90" fmla="*/ 8 w 104"/>
                  <a:gd name="T91" fmla="*/ 24 h 40"/>
                  <a:gd name="T92" fmla="*/ 0 w 104"/>
                  <a:gd name="T93" fmla="*/ 8 h 40"/>
                  <a:gd name="T94" fmla="*/ 0 w 104"/>
                  <a:gd name="T95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4" h="40">
                    <a:moveTo>
                      <a:pt x="8" y="8"/>
                    </a:move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32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27" name="Freeform 491"/>
              <p:cNvSpPr>
                <a:spLocks/>
              </p:cNvSpPr>
              <p:nvPr/>
            </p:nvSpPr>
            <p:spPr bwMode="auto">
              <a:xfrm>
                <a:off x="2540" y="4017"/>
                <a:ext cx="6" cy="0"/>
              </a:xfrm>
              <a:custGeom>
                <a:avLst/>
                <a:gdLst>
                  <a:gd name="T0" fmla="*/ 8 w 8"/>
                  <a:gd name="T1" fmla="*/ 8 w 8"/>
                  <a:gd name="T2" fmla="*/ 8 w 8"/>
                  <a:gd name="T3" fmla="*/ 0 w 8"/>
                  <a:gd name="T4" fmla="*/ 0 w 8"/>
                  <a:gd name="T5" fmla="*/ 0 w 8"/>
                  <a:gd name="T6" fmla="*/ 8 w 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28" name="Freeform 492"/>
              <p:cNvSpPr>
                <a:spLocks/>
              </p:cNvSpPr>
              <p:nvPr/>
            </p:nvSpPr>
            <p:spPr bwMode="auto">
              <a:xfrm>
                <a:off x="2772" y="4017"/>
                <a:ext cx="33" cy="18"/>
              </a:xfrm>
              <a:custGeom>
                <a:avLst/>
                <a:gdLst>
                  <a:gd name="T0" fmla="*/ 0 w 48"/>
                  <a:gd name="T1" fmla="*/ 24 h 32"/>
                  <a:gd name="T2" fmla="*/ 40 w 48"/>
                  <a:gd name="T3" fmla="*/ 0 h 32"/>
                  <a:gd name="T4" fmla="*/ 48 w 48"/>
                  <a:gd name="T5" fmla="*/ 0 h 32"/>
                  <a:gd name="T6" fmla="*/ 48 w 48"/>
                  <a:gd name="T7" fmla="*/ 8 h 32"/>
                  <a:gd name="T8" fmla="*/ 48 w 48"/>
                  <a:gd name="T9" fmla="*/ 8 h 32"/>
                  <a:gd name="T10" fmla="*/ 8 w 48"/>
                  <a:gd name="T11" fmla="*/ 32 h 32"/>
                  <a:gd name="T12" fmla="*/ 0 w 48"/>
                  <a:gd name="T1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2">
                    <a:moveTo>
                      <a:pt x="0" y="24"/>
                    </a:moveTo>
                    <a:lnTo>
                      <a:pt x="40" y="0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8" y="3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29" name="Rectangle 493"/>
              <p:cNvSpPr>
                <a:spLocks noChangeArrowheads="1"/>
              </p:cNvSpPr>
              <p:nvPr/>
            </p:nvSpPr>
            <p:spPr bwMode="auto">
              <a:xfrm>
                <a:off x="2800" y="4012"/>
                <a:ext cx="5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30" name="Rectangle 494"/>
              <p:cNvSpPr>
                <a:spLocks noChangeArrowheads="1"/>
              </p:cNvSpPr>
              <p:nvPr/>
            </p:nvSpPr>
            <p:spPr bwMode="auto">
              <a:xfrm>
                <a:off x="2800" y="4012"/>
                <a:ext cx="11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31" name="Rectangle 495"/>
              <p:cNvSpPr>
                <a:spLocks noChangeArrowheads="1"/>
              </p:cNvSpPr>
              <p:nvPr/>
            </p:nvSpPr>
            <p:spPr bwMode="auto">
              <a:xfrm>
                <a:off x="2805" y="4008"/>
                <a:ext cx="6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32" name="Freeform 496"/>
              <p:cNvSpPr>
                <a:spLocks/>
              </p:cNvSpPr>
              <p:nvPr/>
            </p:nvSpPr>
            <p:spPr bwMode="auto">
              <a:xfrm>
                <a:off x="2772" y="3977"/>
                <a:ext cx="73" cy="63"/>
              </a:xfrm>
              <a:custGeom>
                <a:avLst/>
                <a:gdLst>
                  <a:gd name="T0" fmla="*/ 48 w 104"/>
                  <a:gd name="T1" fmla="*/ 56 h 112"/>
                  <a:gd name="T2" fmla="*/ 56 w 104"/>
                  <a:gd name="T3" fmla="*/ 56 h 112"/>
                  <a:gd name="T4" fmla="*/ 64 w 104"/>
                  <a:gd name="T5" fmla="*/ 64 h 112"/>
                  <a:gd name="T6" fmla="*/ 56 w 104"/>
                  <a:gd name="T7" fmla="*/ 56 h 112"/>
                  <a:gd name="T8" fmla="*/ 96 w 104"/>
                  <a:gd name="T9" fmla="*/ 16 h 112"/>
                  <a:gd name="T10" fmla="*/ 104 w 104"/>
                  <a:gd name="T11" fmla="*/ 16 h 112"/>
                  <a:gd name="T12" fmla="*/ 96 w 104"/>
                  <a:gd name="T13" fmla="*/ 16 h 112"/>
                  <a:gd name="T14" fmla="*/ 96 w 104"/>
                  <a:gd name="T15" fmla="*/ 8 h 112"/>
                  <a:gd name="T16" fmla="*/ 96 w 104"/>
                  <a:gd name="T17" fmla="*/ 8 h 112"/>
                  <a:gd name="T18" fmla="*/ 104 w 104"/>
                  <a:gd name="T19" fmla="*/ 16 h 112"/>
                  <a:gd name="T20" fmla="*/ 8 w 104"/>
                  <a:gd name="T21" fmla="*/ 96 h 112"/>
                  <a:gd name="T22" fmla="*/ 0 w 104"/>
                  <a:gd name="T23" fmla="*/ 88 h 112"/>
                  <a:gd name="T24" fmla="*/ 8 w 104"/>
                  <a:gd name="T25" fmla="*/ 88 h 112"/>
                  <a:gd name="T26" fmla="*/ 8 w 104"/>
                  <a:gd name="T27" fmla="*/ 96 h 112"/>
                  <a:gd name="T28" fmla="*/ 8 w 104"/>
                  <a:gd name="T29" fmla="*/ 104 h 112"/>
                  <a:gd name="T30" fmla="*/ 0 w 104"/>
                  <a:gd name="T31" fmla="*/ 112 h 112"/>
                  <a:gd name="T32" fmla="*/ 0 w 104"/>
                  <a:gd name="T33" fmla="*/ 96 h 112"/>
                  <a:gd name="T34" fmla="*/ 0 w 104"/>
                  <a:gd name="T35" fmla="*/ 88 h 112"/>
                  <a:gd name="T36" fmla="*/ 0 w 104"/>
                  <a:gd name="T37" fmla="*/ 88 h 112"/>
                  <a:gd name="T38" fmla="*/ 0 w 104"/>
                  <a:gd name="T39" fmla="*/ 88 h 112"/>
                  <a:gd name="T40" fmla="*/ 96 w 104"/>
                  <a:gd name="T41" fmla="*/ 8 h 112"/>
                  <a:gd name="T42" fmla="*/ 104 w 104"/>
                  <a:gd name="T43" fmla="*/ 0 h 112"/>
                  <a:gd name="T44" fmla="*/ 104 w 104"/>
                  <a:gd name="T45" fmla="*/ 8 h 112"/>
                  <a:gd name="T46" fmla="*/ 104 w 104"/>
                  <a:gd name="T47" fmla="*/ 16 h 112"/>
                  <a:gd name="T48" fmla="*/ 104 w 104"/>
                  <a:gd name="T49" fmla="*/ 24 h 112"/>
                  <a:gd name="T50" fmla="*/ 104 w 104"/>
                  <a:gd name="T51" fmla="*/ 24 h 112"/>
                  <a:gd name="T52" fmla="*/ 64 w 104"/>
                  <a:gd name="T53" fmla="*/ 64 h 112"/>
                  <a:gd name="T54" fmla="*/ 64 w 104"/>
                  <a:gd name="T55" fmla="*/ 64 h 112"/>
                  <a:gd name="T56" fmla="*/ 56 w 104"/>
                  <a:gd name="T57" fmla="*/ 64 h 112"/>
                  <a:gd name="T58" fmla="*/ 48 w 104"/>
                  <a:gd name="T59" fmla="*/ 64 h 112"/>
                  <a:gd name="T60" fmla="*/ 48 w 104"/>
                  <a:gd name="T6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" h="112">
                    <a:moveTo>
                      <a:pt x="48" y="56"/>
                    </a:moveTo>
                    <a:lnTo>
                      <a:pt x="56" y="56"/>
                    </a:lnTo>
                    <a:lnTo>
                      <a:pt x="64" y="64"/>
                    </a:lnTo>
                    <a:lnTo>
                      <a:pt x="56" y="5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96" y="16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8" y="96"/>
                    </a:lnTo>
                    <a:lnTo>
                      <a:pt x="0" y="88"/>
                    </a:lnTo>
                    <a:lnTo>
                      <a:pt x="8" y="88"/>
                    </a:lnTo>
                    <a:lnTo>
                      <a:pt x="8" y="96"/>
                    </a:lnTo>
                    <a:lnTo>
                      <a:pt x="8" y="104"/>
                    </a:lnTo>
                    <a:lnTo>
                      <a:pt x="0" y="112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96" y="8"/>
                    </a:lnTo>
                    <a:lnTo>
                      <a:pt x="104" y="0"/>
                    </a:lnTo>
                    <a:lnTo>
                      <a:pt x="104" y="8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56" y="64"/>
                    </a:lnTo>
                    <a:lnTo>
                      <a:pt x="48" y="64"/>
                    </a:lnTo>
                    <a:lnTo>
                      <a:pt x="48" y="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33" name="Freeform 497"/>
              <p:cNvSpPr>
                <a:spLocks/>
              </p:cNvSpPr>
              <p:nvPr/>
            </p:nvSpPr>
            <p:spPr bwMode="auto">
              <a:xfrm>
                <a:off x="2540" y="4008"/>
                <a:ext cx="74" cy="27"/>
              </a:xfrm>
              <a:custGeom>
                <a:avLst/>
                <a:gdLst>
                  <a:gd name="T0" fmla="*/ 8 w 104"/>
                  <a:gd name="T1" fmla="*/ 16 h 48"/>
                  <a:gd name="T2" fmla="*/ 8 w 104"/>
                  <a:gd name="T3" fmla="*/ 16 h 48"/>
                  <a:gd name="T4" fmla="*/ 8 w 104"/>
                  <a:gd name="T5" fmla="*/ 24 h 48"/>
                  <a:gd name="T6" fmla="*/ 16 w 104"/>
                  <a:gd name="T7" fmla="*/ 24 h 48"/>
                  <a:gd name="T8" fmla="*/ 40 w 104"/>
                  <a:gd name="T9" fmla="*/ 32 h 48"/>
                  <a:gd name="T10" fmla="*/ 48 w 104"/>
                  <a:gd name="T11" fmla="*/ 32 h 48"/>
                  <a:gd name="T12" fmla="*/ 64 w 104"/>
                  <a:gd name="T13" fmla="*/ 40 h 48"/>
                  <a:gd name="T14" fmla="*/ 72 w 104"/>
                  <a:gd name="T15" fmla="*/ 40 h 48"/>
                  <a:gd name="T16" fmla="*/ 80 w 104"/>
                  <a:gd name="T17" fmla="*/ 40 h 48"/>
                  <a:gd name="T18" fmla="*/ 88 w 104"/>
                  <a:gd name="T19" fmla="*/ 40 h 48"/>
                  <a:gd name="T20" fmla="*/ 88 w 104"/>
                  <a:gd name="T21" fmla="*/ 32 h 48"/>
                  <a:gd name="T22" fmla="*/ 88 w 104"/>
                  <a:gd name="T23" fmla="*/ 32 h 48"/>
                  <a:gd name="T24" fmla="*/ 96 w 104"/>
                  <a:gd name="T25" fmla="*/ 32 h 48"/>
                  <a:gd name="T26" fmla="*/ 96 w 104"/>
                  <a:gd name="T27" fmla="*/ 24 h 48"/>
                  <a:gd name="T28" fmla="*/ 96 w 104"/>
                  <a:gd name="T29" fmla="*/ 32 h 48"/>
                  <a:gd name="T30" fmla="*/ 88 w 104"/>
                  <a:gd name="T31" fmla="*/ 32 h 48"/>
                  <a:gd name="T32" fmla="*/ 72 w 104"/>
                  <a:gd name="T33" fmla="*/ 32 h 48"/>
                  <a:gd name="T34" fmla="*/ 72 w 104"/>
                  <a:gd name="T35" fmla="*/ 32 h 48"/>
                  <a:gd name="T36" fmla="*/ 72 w 104"/>
                  <a:gd name="T37" fmla="*/ 32 h 48"/>
                  <a:gd name="T38" fmla="*/ 64 w 104"/>
                  <a:gd name="T39" fmla="*/ 32 h 48"/>
                  <a:gd name="T40" fmla="*/ 56 w 104"/>
                  <a:gd name="T41" fmla="*/ 32 h 48"/>
                  <a:gd name="T42" fmla="*/ 56 w 104"/>
                  <a:gd name="T43" fmla="*/ 32 h 48"/>
                  <a:gd name="T44" fmla="*/ 40 w 104"/>
                  <a:gd name="T45" fmla="*/ 24 h 48"/>
                  <a:gd name="T46" fmla="*/ 32 w 104"/>
                  <a:gd name="T47" fmla="*/ 24 h 48"/>
                  <a:gd name="T48" fmla="*/ 32 w 104"/>
                  <a:gd name="T49" fmla="*/ 16 h 48"/>
                  <a:gd name="T50" fmla="*/ 24 w 104"/>
                  <a:gd name="T51" fmla="*/ 16 h 48"/>
                  <a:gd name="T52" fmla="*/ 24 w 104"/>
                  <a:gd name="T53" fmla="*/ 16 h 48"/>
                  <a:gd name="T54" fmla="*/ 24 w 104"/>
                  <a:gd name="T55" fmla="*/ 16 h 48"/>
                  <a:gd name="T56" fmla="*/ 16 w 104"/>
                  <a:gd name="T57" fmla="*/ 8 h 48"/>
                  <a:gd name="T58" fmla="*/ 16 w 104"/>
                  <a:gd name="T59" fmla="*/ 8 h 48"/>
                  <a:gd name="T60" fmla="*/ 8 w 104"/>
                  <a:gd name="T61" fmla="*/ 0 h 48"/>
                  <a:gd name="T62" fmla="*/ 24 w 104"/>
                  <a:gd name="T63" fmla="*/ 0 h 48"/>
                  <a:gd name="T64" fmla="*/ 32 w 104"/>
                  <a:gd name="T65" fmla="*/ 8 h 48"/>
                  <a:gd name="T66" fmla="*/ 24 w 104"/>
                  <a:gd name="T67" fmla="*/ 8 h 48"/>
                  <a:gd name="T68" fmla="*/ 24 w 104"/>
                  <a:gd name="T69" fmla="*/ 8 h 48"/>
                  <a:gd name="T70" fmla="*/ 32 w 104"/>
                  <a:gd name="T71" fmla="*/ 8 h 48"/>
                  <a:gd name="T72" fmla="*/ 40 w 104"/>
                  <a:gd name="T73" fmla="*/ 16 h 48"/>
                  <a:gd name="T74" fmla="*/ 32 w 104"/>
                  <a:gd name="T75" fmla="*/ 16 h 48"/>
                  <a:gd name="T76" fmla="*/ 48 w 104"/>
                  <a:gd name="T77" fmla="*/ 16 h 48"/>
                  <a:gd name="T78" fmla="*/ 64 w 104"/>
                  <a:gd name="T79" fmla="*/ 24 h 48"/>
                  <a:gd name="T80" fmla="*/ 56 w 104"/>
                  <a:gd name="T81" fmla="*/ 24 h 48"/>
                  <a:gd name="T82" fmla="*/ 64 w 104"/>
                  <a:gd name="T83" fmla="*/ 24 h 48"/>
                  <a:gd name="T84" fmla="*/ 72 w 104"/>
                  <a:gd name="T85" fmla="*/ 24 h 48"/>
                  <a:gd name="T86" fmla="*/ 72 w 104"/>
                  <a:gd name="T87" fmla="*/ 24 h 48"/>
                  <a:gd name="T88" fmla="*/ 80 w 104"/>
                  <a:gd name="T89" fmla="*/ 24 h 48"/>
                  <a:gd name="T90" fmla="*/ 88 w 104"/>
                  <a:gd name="T91" fmla="*/ 24 h 48"/>
                  <a:gd name="T92" fmla="*/ 104 w 104"/>
                  <a:gd name="T93" fmla="*/ 24 h 48"/>
                  <a:gd name="T94" fmla="*/ 104 w 104"/>
                  <a:gd name="T95" fmla="*/ 32 h 48"/>
                  <a:gd name="T96" fmla="*/ 96 w 104"/>
                  <a:gd name="T97" fmla="*/ 40 h 48"/>
                  <a:gd name="T98" fmla="*/ 96 w 104"/>
                  <a:gd name="T99" fmla="*/ 32 h 48"/>
                  <a:gd name="T100" fmla="*/ 96 w 104"/>
                  <a:gd name="T101" fmla="*/ 32 h 48"/>
                  <a:gd name="T102" fmla="*/ 96 w 104"/>
                  <a:gd name="T103" fmla="*/ 40 h 48"/>
                  <a:gd name="T104" fmla="*/ 80 w 104"/>
                  <a:gd name="T105" fmla="*/ 48 h 48"/>
                  <a:gd name="T106" fmla="*/ 72 w 104"/>
                  <a:gd name="T107" fmla="*/ 48 h 48"/>
                  <a:gd name="T108" fmla="*/ 64 w 104"/>
                  <a:gd name="T109" fmla="*/ 48 h 48"/>
                  <a:gd name="T110" fmla="*/ 48 w 104"/>
                  <a:gd name="T111" fmla="*/ 40 h 48"/>
                  <a:gd name="T112" fmla="*/ 32 w 104"/>
                  <a:gd name="T113" fmla="*/ 40 h 48"/>
                  <a:gd name="T114" fmla="*/ 16 w 104"/>
                  <a:gd name="T115" fmla="*/ 32 h 48"/>
                  <a:gd name="T116" fmla="*/ 8 w 104"/>
                  <a:gd name="T117" fmla="*/ 24 h 48"/>
                  <a:gd name="T118" fmla="*/ 0 w 104"/>
                  <a:gd name="T119" fmla="*/ 24 h 48"/>
                  <a:gd name="T120" fmla="*/ 0 w 104"/>
                  <a:gd name="T121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4" h="48">
                    <a:moveTo>
                      <a:pt x="8" y="8"/>
                    </a:move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34" name="Freeform 498"/>
              <p:cNvSpPr>
                <a:spLocks/>
              </p:cNvSpPr>
              <p:nvPr/>
            </p:nvSpPr>
            <p:spPr bwMode="auto">
              <a:xfrm>
                <a:off x="2540" y="4008"/>
                <a:ext cx="11" cy="9"/>
              </a:xfrm>
              <a:custGeom>
                <a:avLst/>
                <a:gdLst>
                  <a:gd name="T0" fmla="*/ 16 w 16"/>
                  <a:gd name="T1" fmla="*/ 0 h 16"/>
                  <a:gd name="T2" fmla="*/ 16 w 16"/>
                  <a:gd name="T3" fmla="*/ 8 h 16"/>
                  <a:gd name="T4" fmla="*/ 16 w 16"/>
                  <a:gd name="T5" fmla="*/ 8 h 16"/>
                  <a:gd name="T6" fmla="*/ 16 w 16"/>
                  <a:gd name="T7" fmla="*/ 8 h 16"/>
                  <a:gd name="T8" fmla="*/ 16 w 16"/>
                  <a:gd name="T9" fmla="*/ 8 h 16"/>
                  <a:gd name="T10" fmla="*/ 8 w 16"/>
                  <a:gd name="T11" fmla="*/ 16 h 16"/>
                  <a:gd name="T12" fmla="*/ 8 w 16"/>
                  <a:gd name="T13" fmla="*/ 16 h 16"/>
                  <a:gd name="T14" fmla="*/ 0 w 16"/>
                  <a:gd name="T15" fmla="*/ 16 h 16"/>
                  <a:gd name="T16" fmla="*/ 0 w 16"/>
                  <a:gd name="T17" fmla="*/ 16 h 16"/>
                  <a:gd name="T18" fmla="*/ 0 w 16"/>
                  <a:gd name="T19" fmla="*/ 16 h 16"/>
                  <a:gd name="T20" fmla="*/ 0 w 16"/>
                  <a:gd name="T21" fmla="*/ 16 h 16"/>
                  <a:gd name="T22" fmla="*/ 0 w 16"/>
                  <a:gd name="T23" fmla="*/ 16 h 16"/>
                  <a:gd name="T24" fmla="*/ 0 w 16"/>
                  <a:gd name="T25" fmla="*/ 16 h 16"/>
                  <a:gd name="T26" fmla="*/ 0 w 16"/>
                  <a:gd name="T27" fmla="*/ 16 h 16"/>
                  <a:gd name="T28" fmla="*/ 0 w 16"/>
                  <a:gd name="T29" fmla="*/ 16 h 16"/>
                  <a:gd name="T30" fmla="*/ 0 w 16"/>
                  <a:gd name="T31" fmla="*/ 16 h 16"/>
                  <a:gd name="T32" fmla="*/ 0 w 16"/>
                  <a:gd name="T33" fmla="*/ 16 h 16"/>
                  <a:gd name="T34" fmla="*/ 8 w 16"/>
                  <a:gd name="T35" fmla="*/ 8 h 16"/>
                  <a:gd name="T36" fmla="*/ 0 w 16"/>
                  <a:gd name="T37" fmla="*/ 8 h 16"/>
                  <a:gd name="T38" fmla="*/ 0 w 16"/>
                  <a:gd name="T39" fmla="*/ 8 h 16"/>
                  <a:gd name="T40" fmla="*/ 0 w 16"/>
                  <a:gd name="T41" fmla="*/ 8 h 16"/>
                  <a:gd name="T42" fmla="*/ 0 w 16"/>
                  <a:gd name="T43" fmla="*/ 8 h 16"/>
                  <a:gd name="T44" fmla="*/ 0 w 16"/>
                  <a:gd name="T45" fmla="*/ 8 h 16"/>
                  <a:gd name="T46" fmla="*/ 0 w 16"/>
                  <a:gd name="T47" fmla="*/ 8 h 16"/>
                  <a:gd name="T48" fmla="*/ 0 w 16"/>
                  <a:gd name="T49" fmla="*/ 8 h 16"/>
                  <a:gd name="T50" fmla="*/ 0 w 16"/>
                  <a:gd name="T51" fmla="*/ 8 h 16"/>
                  <a:gd name="T52" fmla="*/ 0 w 16"/>
                  <a:gd name="T53" fmla="*/ 8 h 16"/>
                  <a:gd name="T54" fmla="*/ 0 w 16"/>
                  <a:gd name="T55" fmla="*/ 8 h 16"/>
                  <a:gd name="T56" fmla="*/ 0 w 16"/>
                  <a:gd name="T57" fmla="*/ 8 h 16"/>
                  <a:gd name="T58" fmla="*/ 8 w 16"/>
                  <a:gd name="T59" fmla="*/ 8 h 16"/>
                  <a:gd name="T60" fmla="*/ 8 w 16"/>
                  <a:gd name="T61" fmla="*/ 8 h 16"/>
                  <a:gd name="T62" fmla="*/ 8 w 16"/>
                  <a:gd name="T63" fmla="*/ 8 h 16"/>
                  <a:gd name="T64" fmla="*/ 8 w 16"/>
                  <a:gd name="T65" fmla="*/ 8 h 16"/>
                  <a:gd name="T66" fmla="*/ 8 w 16"/>
                  <a:gd name="T67" fmla="*/ 8 h 16"/>
                  <a:gd name="T68" fmla="*/ 8 w 16"/>
                  <a:gd name="T69" fmla="*/ 8 h 16"/>
                  <a:gd name="T70" fmla="*/ 8 w 16"/>
                  <a:gd name="T71" fmla="*/ 0 h 16"/>
                  <a:gd name="T72" fmla="*/ 16 w 16"/>
                  <a:gd name="T7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35" name="Freeform 499"/>
              <p:cNvSpPr>
                <a:spLocks/>
              </p:cNvSpPr>
              <p:nvPr/>
            </p:nvSpPr>
            <p:spPr bwMode="auto">
              <a:xfrm>
                <a:off x="2744" y="3932"/>
                <a:ext cx="11" cy="9"/>
              </a:xfrm>
              <a:custGeom>
                <a:avLst/>
                <a:gdLst>
                  <a:gd name="T0" fmla="*/ 16 w 16"/>
                  <a:gd name="T1" fmla="*/ 8 h 16"/>
                  <a:gd name="T2" fmla="*/ 0 w 16"/>
                  <a:gd name="T3" fmla="*/ 16 h 16"/>
                  <a:gd name="T4" fmla="*/ 0 w 16"/>
                  <a:gd name="T5" fmla="*/ 8 h 16"/>
                  <a:gd name="T6" fmla="*/ 0 w 16"/>
                  <a:gd name="T7" fmla="*/ 8 h 16"/>
                  <a:gd name="T8" fmla="*/ 16 w 16"/>
                  <a:gd name="T9" fmla="*/ 0 h 16"/>
                  <a:gd name="T10" fmla="*/ 16 w 16"/>
                  <a:gd name="T11" fmla="*/ 8 h 16"/>
                  <a:gd name="T12" fmla="*/ 16 w 16"/>
                  <a:gd name="T13" fmla="*/ 0 h 16"/>
                  <a:gd name="T14" fmla="*/ 16 w 16"/>
                  <a:gd name="T15" fmla="*/ 8 h 16"/>
                  <a:gd name="T16" fmla="*/ 0 w 16"/>
                  <a:gd name="T17" fmla="*/ 16 h 16"/>
                  <a:gd name="T18" fmla="*/ 0 w 16"/>
                  <a:gd name="T19" fmla="*/ 16 h 16"/>
                  <a:gd name="T20" fmla="*/ 0 w 16"/>
                  <a:gd name="T21" fmla="*/ 8 h 16"/>
                  <a:gd name="T22" fmla="*/ 16 w 16"/>
                  <a:gd name="T23" fmla="*/ 0 h 16"/>
                  <a:gd name="T24" fmla="*/ 16 w 16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6">
                    <a:moveTo>
                      <a:pt x="16" y="8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36" name="Freeform 500"/>
              <p:cNvSpPr>
                <a:spLocks/>
              </p:cNvSpPr>
              <p:nvPr/>
            </p:nvSpPr>
            <p:spPr bwMode="auto">
              <a:xfrm>
                <a:off x="2744" y="3937"/>
                <a:ext cx="5" cy="8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16 h 16"/>
                  <a:gd name="T4" fmla="*/ 0 w 8"/>
                  <a:gd name="T5" fmla="*/ 16 h 16"/>
                  <a:gd name="T6" fmla="*/ 0 w 8"/>
                  <a:gd name="T7" fmla="*/ 16 h 16"/>
                  <a:gd name="T8" fmla="*/ 0 w 8"/>
                  <a:gd name="T9" fmla="*/ 0 h 16"/>
                  <a:gd name="T10" fmla="*/ 8 w 8"/>
                  <a:gd name="T11" fmla="*/ 0 h 16"/>
                  <a:gd name="T12" fmla="*/ 0 w 8"/>
                  <a:gd name="T13" fmla="*/ 0 h 16"/>
                  <a:gd name="T14" fmla="*/ 8 w 8"/>
                  <a:gd name="T15" fmla="*/ 0 h 16"/>
                  <a:gd name="T16" fmla="*/ 8 w 8"/>
                  <a:gd name="T17" fmla="*/ 16 h 16"/>
                  <a:gd name="T18" fmla="*/ 8 w 8"/>
                  <a:gd name="T19" fmla="*/ 16 h 16"/>
                  <a:gd name="T20" fmla="*/ 0 w 8"/>
                  <a:gd name="T21" fmla="*/ 16 h 16"/>
                  <a:gd name="T22" fmla="*/ 0 w 8"/>
                  <a:gd name="T23" fmla="*/ 0 h 16"/>
                  <a:gd name="T24" fmla="*/ 8 w 8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37" name="Freeform 501"/>
              <p:cNvSpPr>
                <a:spLocks/>
              </p:cNvSpPr>
              <p:nvPr/>
            </p:nvSpPr>
            <p:spPr bwMode="auto">
              <a:xfrm>
                <a:off x="2749" y="3932"/>
                <a:ext cx="90" cy="18"/>
              </a:xfrm>
              <a:custGeom>
                <a:avLst/>
                <a:gdLst>
                  <a:gd name="T0" fmla="*/ 0 w 128"/>
                  <a:gd name="T1" fmla="*/ 8 h 32"/>
                  <a:gd name="T2" fmla="*/ 16 w 128"/>
                  <a:gd name="T3" fmla="*/ 0 h 32"/>
                  <a:gd name="T4" fmla="*/ 16 w 128"/>
                  <a:gd name="T5" fmla="*/ 0 h 32"/>
                  <a:gd name="T6" fmla="*/ 16 w 128"/>
                  <a:gd name="T7" fmla="*/ 0 h 32"/>
                  <a:gd name="T8" fmla="*/ 112 w 128"/>
                  <a:gd name="T9" fmla="*/ 16 h 32"/>
                  <a:gd name="T10" fmla="*/ 128 w 128"/>
                  <a:gd name="T11" fmla="*/ 16 h 32"/>
                  <a:gd name="T12" fmla="*/ 112 w 128"/>
                  <a:gd name="T13" fmla="*/ 24 h 32"/>
                  <a:gd name="T14" fmla="*/ 96 w 128"/>
                  <a:gd name="T15" fmla="*/ 32 h 32"/>
                  <a:gd name="T16" fmla="*/ 96 w 128"/>
                  <a:gd name="T17" fmla="*/ 32 h 32"/>
                  <a:gd name="T18" fmla="*/ 96 w 128"/>
                  <a:gd name="T19" fmla="*/ 32 h 32"/>
                  <a:gd name="T20" fmla="*/ 96 w 128"/>
                  <a:gd name="T21" fmla="*/ 24 h 32"/>
                  <a:gd name="T22" fmla="*/ 112 w 128"/>
                  <a:gd name="T23" fmla="*/ 16 h 32"/>
                  <a:gd name="T24" fmla="*/ 112 w 128"/>
                  <a:gd name="T25" fmla="*/ 24 h 32"/>
                  <a:gd name="T26" fmla="*/ 112 w 128"/>
                  <a:gd name="T27" fmla="*/ 24 h 32"/>
                  <a:gd name="T28" fmla="*/ 16 w 128"/>
                  <a:gd name="T29" fmla="*/ 8 h 32"/>
                  <a:gd name="T30" fmla="*/ 16 w 128"/>
                  <a:gd name="T31" fmla="*/ 0 h 32"/>
                  <a:gd name="T32" fmla="*/ 16 w 128"/>
                  <a:gd name="T33" fmla="*/ 8 h 32"/>
                  <a:gd name="T34" fmla="*/ 0 w 128"/>
                  <a:gd name="T35" fmla="*/ 16 h 32"/>
                  <a:gd name="T36" fmla="*/ 0 w 128"/>
                  <a:gd name="T37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32">
                    <a:moveTo>
                      <a:pt x="0" y="8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12" y="16"/>
                    </a:lnTo>
                    <a:lnTo>
                      <a:pt x="128" y="16"/>
                    </a:lnTo>
                    <a:lnTo>
                      <a:pt x="112" y="24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24"/>
                    </a:lnTo>
                    <a:lnTo>
                      <a:pt x="112" y="16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38" name="Freeform 502"/>
              <p:cNvSpPr>
                <a:spLocks/>
              </p:cNvSpPr>
              <p:nvPr/>
            </p:nvSpPr>
            <p:spPr bwMode="auto">
              <a:xfrm>
                <a:off x="2737" y="3937"/>
                <a:ext cx="80" cy="13"/>
              </a:xfrm>
              <a:custGeom>
                <a:avLst/>
                <a:gdLst>
                  <a:gd name="T0" fmla="*/ 112 w 112"/>
                  <a:gd name="T1" fmla="*/ 24 h 24"/>
                  <a:gd name="T2" fmla="*/ 16 w 112"/>
                  <a:gd name="T3" fmla="*/ 8 h 24"/>
                  <a:gd name="T4" fmla="*/ 0 w 112"/>
                  <a:gd name="T5" fmla="*/ 8 h 24"/>
                  <a:gd name="T6" fmla="*/ 16 w 112"/>
                  <a:gd name="T7" fmla="*/ 0 h 24"/>
                  <a:gd name="T8" fmla="*/ 16 w 112"/>
                  <a:gd name="T9" fmla="*/ 0 h 24"/>
                  <a:gd name="T10" fmla="*/ 112 w 112"/>
                  <a:gd name="T11" fmla="*/ 16 h 24"/>
                  <a:gd name="T12" fmla="*/ 112 w 11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24">
                    <a:moveTo>
                      <a:pt x="112" y="24"/>
                    </a:moveTo>
                    <a:lnTo>
                      <a:pt x="16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12" y="16"/>
                    </a:lnTo>
                    <a:lnTo>
                      <a:pt x="112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39" name="Freeform 503"/>
              <p:cNvSpPr>
                <a:spLocks/>
              </p:cNvSpPr>
              <p:nvPr/>
            </p:nvSpPr>
            <p:spPr bwMode="auto">
              <a:xfrm>
                <a:off x="2749" y="3937"/>
                <a:ext cx="73" cy="22"/>
              </a:xfrm>
              <a:custGeom>
                <a:avLst/>
                <a:gdLst>
                  <a:gd name="T0" fmla="*/ 0 w 104"/>
                  <a:gd name="T1" fmla="*/ 0 h 40"/>
                  <a:gd name="T2" fmla="*/ 96 w 104"/>
                  <a:gd name="T3" fmla="*/ 16 h 40"/>
                  <a:gd name="T4" fmla="*/ 104 w 104"/>
                  <a:gd name="T5" fmla="*/ 16 h 40"/>
                  <a:gd name="T6" fmla="*/ 104 w 104"/>
                  <a:gd name="T7" fmla="*/ 16 h 40"/>
                  <a:gd name="T8" fmla="*/ 104 w 104"/>
                  <a:gd name="T9" fmla="*/ 32 h 40"/>
                  <a:gd name="T10" fmla="*/ 104 w 104"/>
                  <a:gd name="T11" fmla="*/ 40 h 40"/>
                  <a:gd name="T12" fmla="*/ 96 w 104"/>
                  <a:gd name="T13" fmla="*/ 40 h 40"/>
                  <a:gd name="T14" fmla="*/ 0 w 104"/>
                  <a:gd name="T15" fmla="*/ 24 h 40"/>
                  <a:gd name="T16" fmla="*/ 0 w 104"/>
                  <a:gd name="T17" fmla="*/ 24 h 40"/>
                  <a:gd name="T18" fmla="*/ 0 w 104"/>
                  <a:gd name="T19" fmla="*/ 16 h 40"/>
                  <a:gd name="T20" fmla="*/ 0 w 104"/>
                  <a:gd name="T21" fmla="*/ 16 h 40"/>
                  <a:gd name="T22" fmla="*/ 96 w 104"/>
                  <a:gd name="T23" fmla="*/ 32 h 40"/>
                  <a:gd name="T24" fmla="*/ 96 w 104"/>
                  <a:gd name="T25" fmla="*/ 40 h 40"/>
                  <a:gd name="T26" fmla="*/ 96 w 104"/>
                  <a:gd name="T27" fmla="*/ 32 h 40"/>
                  <a:gd name="T28" fmla="*/ 96 w 104"/>
                  <a:gd name="T29" fmla="*/ 16 h 40"/>
                  <a:gd name="T30" fmla="*/ 104 w 104"/>
                  <a:gd name="T31" fmla="*/ 16 h 40"/>
                  <a:gd name="T32" fmla="*/ 96 w 104"/>
                  <a:gd name="T33" fmla="*/ 24 h 40"/>
                  <a:gd name="T34" fmla="*/ 0 w 104"/>
                  <a:gd name="T35" fmla="*/ 8 h 40"/>
                  <a:gd name="T36" fmla="*/ 0 w 104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" h="40">
                    <a:moveTo>
                      <a:pt x="0" y="0"/>
                    </a:move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96" y="4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96" y="32"/>
                    </a:lnTo>
                    <a:lnTo>
                      <a:pt x="96" y="40"/>
                    </a:lnTo>
                    <a:lnTo>
                      <a:pt x="96" y="32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96" y="2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1640" name="Group 504"/>
              <p:cNvGrpSpPr>
                <a:grpSpLocks/>
              </p:cNvGrpSpPr>
              <p:nvPr/>
            </p:nvGrpSpPr>
            <p:grpSpPr bwMode="auto">
              <a:xfrm>
                <a:off x="2416" y="3749"/>
                <a:ext cx="514" cy="335"/>
                <a:chOff x="2374" y="2509"/>
                <a:chExt cx="728" cy="600"/>
              </a:xfrm>
            </p:grpSpPr>
            <p:sp>
              <p:nvSpPr>
                <p:cNvPr id="91641" name="Freeform 505"/>
                <p:cNvSpPr>
                  <a:spLocks/>
                </p:cNvSpPr>
                <p:nvPr/>
              </p:nvSpPr>
              <p:spPr bwMode="auto">
                <a:xfrm>
                  <a:off x="2846" y="2845"/>
                  <a:ext cx="8" cy="16"/>
                </a:xfrm>
                <a:custGeom>
                  <a:avLst/>
                  <a:gdLst>
                    <a:gd name="T0" fmla="*/ 0 w 8"/>
                    <a:gd name="T1" fmla="*/ 16 h 16"/>
                    <a:gd name="T2" fmla="*/ 0 w 8"/>
                    <a:gd name="T3" fmla="*/ 0 h 16"/>
                    <a:gd name="T4" fmla="*/ 0 w 8"/>
                    <a:gd name="T5" fmla="*/ 0 h 16"/>
                    <a:gd name="T6" fmla="*/ 0 w 8"/>
                    <a:gd name="T7" fmla="*/ 0 h 16"/>
                    <a:gd name="T8" fmla="*/ 8 w 8"/>
                    <a:gd name="T9" fmla="*/ 0 h 16"/>
                    <a:gd name="T10" fmla="*/ 8 w 8"/>
                    <a:gd name="T11" fmla="*/ 16 h 16"/>
                    <a:gd name="T12" fmla="*/ 0 w 8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6">
                      <a:moveTo>
                        <a:pt x="0" y="1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42" name="Freeform 506"/>
                <p:cNvSpPr>
                  <a:spLocks/>
                </p:cNvSpPr>
                <p:nvPr/>
              </p:nvSpPr>
              <p:spPr bwMode="auto">
                <a:xfrm>
                  <a:off x="2942" y="2853"/>
                  <a:ext cx="16" cy="16"/>
                </a:xfrm>
                <a:custGeom>
                  <a:avLst/>
                  <a:gdLst>
                    <a:gd name="T0" fmla="*/ 16 w 16"/>
                    <a:gd name="T1" fmla="*/ 8 h 16"/>
                    <a:gd name="T2" fmla="*/ 0 w 16"/>
                    <a:gd name="T3" fmla="*/ 16 h 16"/>
                    <a:gd name="T4" fmla="*/ 0 w 16"/>
                    <a:gd name="T5" fmla="*/ 8 h 16"/>
                    <a:gd name="T6" fmla="*/ 0 w 16"/>
                    <a:gd name="T7" fmla="*/ 8 h 16"/>
                    <a:gd name="T8" fmla="*/ 0 w 16"/>
                    <a:gd name="T9" fmla="*/ 8 h 16"/>
                    <a:gd name="T10" fmla="*/ 16 w 16"/>
                    <a:gd name="T11" fmla="*/ 0 h 16"/>
                    <a:gd name="T12" fmla="*/ 16 w 16"/>
                    <a:gd name="T13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8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43" name="Rectangle 507"/>
                <p:cNvSpPr>
                  <a:spLocks noChangeArrowheads="1"/>
                </p:cNvSpPr>
                <p:nvPr/>
              </p:nvSpPr>
              <p:spPr bwMode="auto">
                <a:xfrm>
                  <a:off x="2942" y="2861"/>
                  <a:ext cx="8" cy="2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44" name="Rectangle 508"/>
                <p:cNvSpPr>
                  <a:spLocks noChangeArrowheads="1"/>
                </p:cNvSpPr>
                <p:nvPr/>
              </p:nvSpPr>
              <p:spPr bwMode="auto">
                <a:xfrm>
                  <a:off x="2942" y="2877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45" name="Rectangle 509"/>
                <p:cNvSpPr>
                  <a:spLocks noChangeArrowheads="1"/>
                </p:cNvSpPr>
                <p:nvPr/>
              </p:nvSpPr>
              <p:spPr bwMode="auto">
                <a:xfrm>
                  <a:off x="2950" y="2861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46" name="Rectangle 510"/>
                <p:cNvSpPr>
                  <a:spLocks noChangeArrowheads="1"/>
                </p:cNvSpPr>
                <p:nvPr/>
              </p:nvSpPr>
              <p:spPr bwMode="auto">
                <a:xfrm>
                  <a:off x="2950" y="2861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47" name="Freeform 511"/>
                <p:cNvSpPr>
                  <a:spLocks/>
                </p:cNvSpPr>
                <p:nvPr/>
              </p:nvSpPr>
              <p:spPr bwMode="auto">
                <a:xfrm>
                  <a:off x="2958" y="2845"/>
                  <a:ext cx="8" cy="16"/>
                </a:xfrm>
                <a:custGeom>
                  <a:avLst/>
                  <a:gdLst>
                    <a:gd name="T0" fmla="*/ 0 w 8"/>
                    <a:gd name="T1" fmla="*/ 16 h 16"/>
                    <a:gd name="T2" fmla="*/ 0 w 8"/>
                    <a:gd name="T3" fmla="*/ 8 h 16"/>
                    <a:gd name="T4" fmla="*/ 0 w 8"/>
                    <a:gd name="T5" fmla="*/ 8 h 16"/>
                    <a:gd name="T6" fmla="*/ 8 w 8"/>
                    <a:gd name="T7" fmla="*/ 0 h 16"/>
                    <a:gd name="T8" fmla="*/ 8 w 8"/>
                    <a:gd name="T9" fmla="*/ 8 h 16"/>
                    <a:gd name="T10" fmla="*/ 8 w 8"/>
                    <a:gd name="T11" fmla="*/ 16 h 16"/>
                    <a:gd name="T12" fmla="*/ 0 w 8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6">
                      <a:moveTo>
                        <a:pt x="0" y="16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48" name="Freeform 512"/>
                <p:cNvSpPr>
                  <a:spLocks/>
                </p:cNvSpPr>
                <p:nvPr/>
              </p:nvSpPr>
              <p:spPr bwMode="auto">
                <a:xfrm>
                  <a:off x="2966" y="2861"/>
                  <a:ext cx="8" cy="8"/>
                </a:xfrm>
                <a:custGeom>
                  <a:avLst/>
                  <a:gdLst>
                    <a:gd name="T0" fmla="*/ 8 w 8"/>
                    <a:gd name="T1" fmla="*/ 8 h 8"/>
                    <a:gd name="T2" fmla="*/ 8 w 8"/>
                    <a:gd name="T3" fmla="*/ 8 h 8"/>
                    <a:gd name="T4" fmla="*/ 0 w 8"/>
                    <a:gd name="T5" fmla="*/ 0 h 8"/>
                    <a:gd name="T6" fmla="*/ 0 w 8"/>
                    <a:gd name="T7" fmla="*/ 0 h 8"/>
                    <a:gd name="T8" fmla="*/ 8 w 8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49" name="Freeform 513"/>
                <p:cNvSpPr>
                  <a:spLocks/>
                </p:cNvSpPr>
                <p:nvPr/>
              </p:nvSpPr>
              <p:spPr bwMode="auto">
                <a:xfrm>
                  <a:off x="2958" y="2861"/>
                  <a:ext cx="16" cy="16"/>
                </a:xfrm>
                <a:custGeom>
                  <a:avLst/>
                  <a:gdLst>
                    <a:gd name="T0" fmla="*/ 16 w 16"/>
                    <a:gd name="T1" fmla="*/ 8 h 16"/>
                    <a:gd name="T2" fmla="*/ 8 w 16"/>
                    <a:gd name="T3" fmla="*/ 0 h 16"/>
                    <a:gd name="T4" fmla="*/ 0 w 16"/>
                    <a:gd name="T5" fmla="*/ 8 h 16"/>
                    <a:gd name="T6" fmla="*/ 0 w 16"/>
                    <a:gd name="T7" fmla="*/ 8 h 16"/>
                    <a:gd name="T8" fmla="*/ 0 w 16"/>
                    <a:gd name="T9" fmla="*/ 8 h 16"/>
                    <a:gd name="T10" fmla="*/ 8 w 16"/>
                    <a:gd name="T11" fmla="*/ 16 h 16"/>
                    <a:gd name="T12" fmla="*/ 16 w 16"/>
                    <a:gd name="T13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8"/>
                      </a:move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16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50" name="Rectangle 514"/>
                <p:cNvSpPr>
                  <a:spLocks noChangeArrowheads="1"/>
                </p:cNvSpPr>
                <p:nvPr/>
              </p:nvSpPr>
              <p:spPr bwMode="auto">
                <a:xfrm>
                  <a:off x="2958" y="2877"/>
                  <a:ext cx="8" cy="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51" name="Rectangle 515"/>
                <p:cNvSpPr>
                  <a:spLocks noChangeArrowheads="1"/>
                </p:cNvSpPr>
                <p:nvPr/>
              </p:nvSpPr>
              <p:spPr bwMode="auto">
                <a:xfrm>
                  <a:off x="2958" y="2869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52" name="Freeform 516"/>
                <p:cNvSpPr>
                  <a:spLocks/>
                </p:cNvSpPr>
                <p:nvPr/>
              </p:nvSpPr>
              <p:spPr bwMode="auto">
                <a:xfrm>
                  <a:off x="2614" y="2821"/>
                  <a:ext cx="48" cy="24"/>
                </a:xfrm>
                <a:custGeom>
                  <a:avLst/>
                  <a:gdLst>
                    <a:gd name="T0" fmla="*/ 0 w 48"/>
                    <a:gd name="T1" fmla="*/ 8 h 24"/>
                    <a:gd name="T2" fmla="*/ 16 w 48"/>
                    <a:gd name="T3" fmla="*/ 8 h 24"/>
                    <a:gd name="T4" fmla="*/ 24 w 48"/>
                    <a:gd name="T5" fmla="*/ 8 h 24"/>
                    <a:gd name="T6" fmla="*/ 24 w 48"/>
                    <a:gd name="T7" fmla="*/ 8 h 24"/>
                    <a:gd name="T8" fmla="*/ 32 w 48"/>
                    <a:gd name="T9" fmla="*/ 16 h 24"/>
                    <a:gd name="T10" fmla="*/ 24 w 48"/>
                    <a:gd name="T11" fmla="*/ 24 h 24"/>
                    <a:gd name="T12" fmla="*/ 24 w 48"/>
                    <a:gd name="T13" fmla="*/ 16 h 24"/>
                    <a:gd name="T14" fmla="*/ 40 w 48"/>
                    <a:gd name="T15" fmla="*/ 8 h 24"/>
                    <a:gd name="T16" fmla="*/ 48 w 48"/>
                    <a:gd name="T17" fmla="*/ 0 h 24"/>
                    <a:gd name="T18" fmla="*/ 48 w 48"/>
                    <a:gd name="T19" fmla="*/ 8 h 24"/>
                    <a:gd name="T20" fmla="*/ 40 w 48"/>
                    <a:gd name="T21" fmla="*/ 16 h 24"/>
                    <a:gd name="T22" fmla="*/ 24 w 48"/>
                    <a:gd name="T23" fmla="*/ 24 h 24"/>
                    <a:gd name="T24" fmla="*/ 24 w 48"/>
                    <a:gd name="T25" fmla="*/ 24 h 24"/>
                    <a:gd name="T26" fmla="*/ 24 w 48"/>
                    <a:gd name="T27" fmla="*/ 24 h 24"/>
                    <a:gd name="T28" fmla="*/ 16 w 48"/>
                    <a:gd name="T29" fmla="*/ 16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0 w 48"/>
                    <a:gd name="T35" fmla="*/ 16 h 24"/>
                    <a:gd name="T36" fmla="*/ 0 w 48"/>
                    <a:gd name="T3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8" h="24">
                      <a:moveTo>
                        <a:pt x="0" y="8"/>
                      </a:move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24" y="16"/>
                      </a:lnTo>
                      <a:lnTo>
                        <a:pt x="40" y="8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53" name="Rectangle 517"/>
                <p:cNvSpPr>
                  <a:spLocks noChangeArrowheads="1"/>
                </p:cNvSpPr>
                <p:nvPr/>
              </p:nvSpPr>
              <p:spPr bwMode="auto">
                <a:xfrm>
                  <a:off x="2654" y="2829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54" name="Rectangle 518"/>
                <p:cNvSpPr>
                  <a:spLocks noChangeArrowheads="1"/>
                </p:cNvSpPr>
                <p:nvPr/>
              </p:nvSpPr>
              <p:spPr bwMode="auto">
                <a:xfrm>
                  <a:off x="2654" y="2837"/>
                  <a:ext cx="5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55" name="Rectangle 519"/>
                <p:cNvSpPr>
                  <a:spLocks noChangeArrowheads="1"/>
                </p:cNvSpPr>
                <p:nvPr/>
              </p:nvSpPr>
              <p:spPr bwMode="auto">
                <a:xfrm>
                  <a:off x="2702" y="2837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56" name="Rectangle 520"/>
                <p:cNvSpPr>
                  <a:spLocks noChangeArrowheads="1"/>
                </p:cNvSpPr>
                <p:nvPr/>
              </p:nvSpPr>
              <p:spPr bwMode="auto">
                <a:xfrm>
                  <a:off x="2702" y="2845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57" name="Freeform 521"/>
                <p:cNvSpPr>
                  <a:spLocks/>
                </p:cNvSpPr>
                <p:nvPr/>
              </p:nvSpPr>
              <p:spPr bwMode="auto">
                <a:xfrm>
                  <a:off x="2726" y="2845"/>
                  <a:ext cx="32" cy="16"/>
                </a:xfrm>
                <a:custGeom>
                  <a:avLst/>
                  <a:gdLst>
                    <a:gd name="T0" fmla="*/ 8 w 32"/>
                    <a:gd name="T1" fmla="*/ 0 h 16"/>
                    <a:gd name="T2" fmla="*/ 8 w 32"/>
                    <a:gd name="T3" fmla="*/ 8 h 16"/>
                    <a:gd name="T4" fmla="*/ 0 w 32"/>
                    <a:gd name="T5" fmla="*/ 16 h 16"/>
                    <a:gd name="T6" fmla="*/ 0 w 32"/>
                    <a:gd name="T7" fmla="*/ 8 h 16"/>
                    <a:gd name="T8" fmla="*/ 24 w 32"/>
                    <a:gd name="T9" fmla="*/ 0 h 16"/>
                    <a:gd name="T10" fmla="*/ 32 w 32"/>
                    <a:gd name="T11" fmla="*/ 0 h 16"/>
                    <a:gd name="T12" fmla="*/ 32 w 32"/>
                    <a:gd name="T13" fmla="*/ 0 h 16"/>
                    <a:gd name="T14" fmla="*/ 24 w 32"/>
                    <a:gd name="T15" fmla="*/ 8 h 16"/>
                    <a:gd name="T16" fmla="*/ 0 w 32"/>
                    <a:gd name="T17" fmla="*/ 16 h 16"/>
                    <a:gd name="T18" fmla="*/ 0 w 32"/>
                    <a:gd name="T19" fmla="*/ 16 h 16"/>
                    <a:gd name="T20" fmla="*/ 0 w 32"/>
                    <a:gd name="T21" fmla="*/ 8 h 16"/>
                    <a:gd name="T22" fmla="*/ 0 w 32"/>
                    <a:gd name="T23" fmla="*/ 0 h 16"/>
                    <a:gd name="T24" fmla="*/ 8 w 32"/>
                    <a:gd name="T2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16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58" name="Rectangle 522"/>
                <p:cNvSpPr>
                  <a:spLocks noChangeArrowheads="1"/>
                </p:cNvSpPr>
                <p:nvPr/>
              </p:nvSpPr>
              <p:spPr bwMode="auto">
                <a:xfrm>
                  <a:off x="2750" y="2845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59" name="Rectangle 523"/>
                <p:cNvSpPr>
                  <a:spLocks noChangeArrowheads="1"/>
                </p:cNvSpPr>
                <p:nvPr/>
              </p:nvSpPr>
              <p:spPr bwMode="auto">
                <a:xfrm>
                  <a:off x="2750" y="2853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60" name="Freeform 524"/>
                <p:cNvSpPr>
                  <a:spLocks/>
                </p:cNvSpPr>
                <p:nvPr/>
              </p:nvSpPr>
              <p:spPr bwMode="auto">
                <a:xfrm>
                  <a:off x="2774" y="2853"/>
                  <a:ext cx="32" cy="16"/>
                </a:xfrm>
                <a:custGeom>
                  <a:avLst/>
                  <a:gdLst>
                    <a:gd name="T0" fmla="*/ 8 w 32"/>
                    <a:gd name="T1" fmla="*/ 0 h 16"/>
                    <a:gd name="T2" fmla="*/ 8 w 32"/>
                    <a:gd name="T3" fmla="*/ 8 h 16"/>
                    <a:gd name="T4" fmla="*/ 0 w 32"/>
                    <a:gd name="T5" fmla="*/ 16 h 16"/>
                    <a:gd name="T6" fmla="*/ 0 w 32"/>
                    <a:gd name="T7" fmla="*/ 8 h 16"/>
                    <a:gd name="T8" fmla="*/ 24 w 32"/>
                    <a:gd name="T9" fmla="*/ 0 h 16"/>
                    <a:gd name="T10" fmla="*/ 32 w 32"/>
                    <a:gd name="T11" fmla="*/ 0 h 16"/>
                    <a:gd name="T12" fmla="*/ 32 w 32"/>
                    <a:gd name="T13" fmla="*/ 0 h 16"/>
                    <a:gd name="T14" fmla="*/ 24 w 32"/>
                    <a:gd name="T15" fmla="*/ 8 h 16"/>
                    <a:gd name="T16" fmla="*/ 0 w 32"/>
                    <a:gd name="T17" fmla="*/ 16 h 16"/>
                    <a:gd name="T18" fmla="*/ 0 w 32"/>
                    <a:gd name="T19" fmla="*/ 16 h 16"/>
                    <a:gd name="T20" fmla="*/ 0 w 32"/>
                    <a:gd name="T21" fmla="*/ 8 h 16"/>
                    <a:gd name="T22" fmla="*/ 0 w 32"/>
                    <a:gd name="T23" fmla="*/ 0 h 16"/>
                    <a:gd name="T24" fmla="*/ 8 w 32"/>
                    <a:gd name="T2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16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61" name="Rectangle 525"/>
                <p:cNvSpPr>
                  <a:spLocks noChangeArrowheads="1"/>
                </p:cNvSpPr>
                <p:nvPr/>
              </p:nvSpPr>
              <p:spPr bwMode="auto">
                <a:xfrm>
                  <a:off x="2798" y="2853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62" name="Rectangle 526"/>
                <p:cNvSpPr>
                  <a:spLocks noChangeArrowheads="1"/>
                </p:cNvSpPr>
                <p:nvPr/>
              </p:nvSpPr>
              <p:spPr bwMode="auto">
                <a:xfrm>
                  <a:off x="2798" y="2861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63" name="Freeform 527"/>
                <p:cNvSpPr>
                  <a:spLocks/>
                </p:cNvSpPr>
                <p:nvPr/>
              </p:nvSpPr>
              <p:spPr bwMode="auto">
                <a:xfrm>
                  <a:off x="2822" y="2861"/>
                  <a:ext cx="32" cy="16"/>
                </a:xfrm>
                <a:custGeom>
                  <a:avLst/>
                  <a:gdLst>
                    <a:gd name="T0" fmla="*/ 8 w 32"/>
                    <a:gd name="T1" fmla="*/ 0 h 16"/>
                    <a:gd name="T2" fmla="*/ 8 w 32"/>
                    <a:gd name="T3" fmla="*/ 8 h 16"/>
                    <a:gd name="T4" fmla="*/ 0 w 32"/>
                    <a:gd name="T5" fmla="*/ 16 h 16"/>
                    <a:gd name="T6" fmla="*/ 0 w 32"/>
                    <a:gd name="T7" fmla="*/ 8 h 16"/>
                    <a:gd name="T8" fmla="*/ 24 w 32"/>
                    <a:gd name="T9" fmla="*/ 0 h 16"/>
                    <a:gd name="T10" fmla="*/ 32 w 32"/>
                    <a:gd name="T11" fmla="*/ 0 h 16"/>
                    <a:gd name="T12" fmla="*/ 32 w 32"/>
                    <a:gd name="T13" fmla="*/ 0 h 16"/>
                    <a:gd name="T14" fmla="*/ 24 w 32"/>
                    <a:gd name="T15" fmla="*/ 8 h 16"/>
                    <a:gd name="T16" fmla="*/ 0 w 32"/>
                    <a:gd name="T17" fmla="*/ 16 h 16"/>
                    <a:gd name="T18" fmla="*/ 0 w 32"/>
                    <a:gd name="T19" fmla="*/ 16 h 16"/>
                    <a:gd name="T20" fmla="*/ 0 w 32"/>
                    <a:gd name="T21" fmla="*/ 8 h 16"/>
                    <a:gd name="T22" fmla="*/ 0 w 32"/>
                    <a:gd name="T23" fmla="*/ 0 h 16"/>
                    <a:gd name="T24" fmla="*/ 8 w 32"/>
                    <a:gd name="T2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16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64" name="Rectangle 528"/>
                <p:cNvSpPr>
                  <a:spLocks noChangeArrowheads="1"/>
                </p:cNvSpPr>
                <p:nvPr/>
              </p:nvSpPr>
              <p:spPr bwMode="auto">
                <a:xfrm>
                  <a:off x="2846" y="2861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65" name="Rectangle 529"/>
                <p:cNvSpPr>
                  <a:spLocks noChangeArrowheads="1"/>
                </p:cNvSpPr>
                <p:nvPr/>
              </p:nvSpPr>
              <p:spPr bwMode="auto">
                <a:xfrm>
                  <a:off x="2846" y="2869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66" name="Rectangle 530"/>
                <p:cNvSpPr>
                  <a:spLocks noChangeArrowheads="1"/>
                </p:cNvSpPr>
                <p:nvPr/>
              </p:nvSpPr>
              <p:spPr bwMode="auto">
                <a:xfrm>
                  <a:off x="2870" y="2869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67" name="Rectangle 531"/>
                <p:cNvSpPr>
                  <a:spLocks noChangeArrowheads="1"/>
                </p:cNvSpPr>
                <p:nvPr/>
              </p:nvSpPr>
              <p:spPr bwMode="auto">
                <a:xfrm>
                  <a:off x="2870" y="2877"/>
                  <a:ext cx="64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68" name="Rectangle 532"/>
                <p:cNvSpPr>
                  <a:spLocks noChangeArrowheads="1"/>
                </p:cNvSpPr>
                <p:nvPr/>
              </p:nvSpPr>
              <p:spPr bwMode="auto">
                <a:xfrm>
                  <a:off x="2926" y="2877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69" name="Rectangle 533"/>
                <p:cNvSpPr>
                  <a:spLocks noChangeArrowheads="1"/>
                </p:cNvSpPr>
                <p:nvPr/>
              </p:nvSpPr>
              <p:spPr bwMode="auto">
                <a:xfrm>
                  <a:off x="2926" y="2885"/>
                  <a:ext cx="4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70" name="Freeform 534"/>
                <p:cNvSpPr>
                  <a:spLocks/>
                </p:cNvSpPr>
                <p:nvPr/>
              </p:nvSpPr>
              <p:spPr bwMode="auto">
                <a:xfrm>
                  <a:off x="2486" y="2829"/>
                  <a:ext cx="488" cy="152"/>
                </a:xfrm>
                <a:custGeom>
                  <a:avLst/>
                  <a:gdLst>
                    <a:gd name="T0" fmla="*/ 488 w 488"/>
                    <a:gd name="T1" fmla="*/ 64 h 152"/>
                    <a:gd name="T2" fmla="*/ 488 w 488"/>
                    <a:gd name="T3" fmla="*/ 72 h 152"/>
                    <a:gd name="T4" fmla="*/ 376 w 488"/>
                    <a:gd name="T5" fmla="*/ 152 h 152"/>
                    <a:gd name="T6" fmla="*/ 8 w 488"/>
                    <a:gd name="T7" fmla="*/ 72 h 152"/>
                    <a:gd name="T8" fmla="*/ 8 w 488"/>
                    <a:gd name="T9" fmla="*/ 64 h 152"/>
                    <a:gd name="T10" fmla="*/ 16 w 488"/>
                    <a:gd name="T11" fmla="*/ 56 h 152"/>
                    <a:gd name="T12" fmla="*/ 48 w 488"/>
                    <a:gd name="T13" fmla="*/ 48 h 152"/>
                    <a:gd name="T14" fmla="*/ 48 w 488"/>
                    <a:gd name="T15" fmla="*/ 48 h 152"/>
                    <a:gd name="T16" fmla="*/ 48 w 488"/>
                    <a:gd name="T17" fmla="*/ 40 h 152"/>
                    <a:gd name="T18" fmla="*/ 72 w 488"/>
                    <a:gd name="T19" fmla="*/ 32 h 152"/>
                    <a:gd name="T20" fmla="*/ 72 w 488"/>
                    <a:gd name="T21" fmla="*/ 32 h 152"/>
                    <a:gd name="T22" fmla="*/ 72 w 488"/>
                    <a:gd name="T23" fmla="*/ 24 h 152"/>
                    <a:gd name="T24" fmla="*/ 96 w 488"/>
                    <a:gd name="T25" fmla="*/ 16 h 152"/>
                    <a:gd name="T26" fmla="*/ 96 w 488"/>
                    <a:gd name="T27" fmla="*/ 16 h 152"/>
                    <a:gd name="T28" fmla="*/ 120 w 488"/>
                    <a:gd name="T29" fmla="*/ 16 h 152"/>
                    <a:gd name="T30" fmla="*/ 120 w 488"/>
                    <a:gd name="T31" fmla="*/ 0 h 152"/>
                    <a:gd name="T32" fmla="*/ 120 w 488"/>
                    <a:gd name="T33" fmla="*/ 0 h 152"/>
                    <a:gd name="T34" fmla="*/ 128 w 488"/>
                    <a:gd name="T35" fmla="*/ 8 h 152"/>
                    <a:gd name="T36" fmla="*/ 128 w 488"/>
                    <a:gd name="T37" fmla="*/ 8 h 152"/>
                    <a:gd name="T38" fmla="*/ 120 w 488"/>
                    <a:gd name="T39" fmla="*/ 0 h 152"/>
                    <a:gd name="T40" fmla="*/ 120 w 488"/>
                    <a:gd name="T41" fmla="*/ 16 h 152"/>
                    <a:gd name="T42" fmla="*/ 112 w 488"/>
                    <a:gd name="T43" fmla="*/ 16 h 152"/>
                    <a:gd name="T44" fmla="*/ 96 w 488"/>
                    <a:gd name="T45" fmla="*/ 24 h 152"/>
                    <a:gd name="T46" fmla="*/ 72 w 488"/>
                    <a:gd name="T47" fmla="*/ 32 h 152"/>
                    <a:gd name="T48" fmla="*/ 80 w 488"/>
                    <a:gd name="T49" fmla="*/ 24 h 152"/>
                    <a:gd name="T50" fmla="*/ 80 w 488"/>
                    <a:gd name="T51" fmla="*/ 40 h 152"/>
                    <a:gd name="T52" fmla="*/ 48 w 488"/>
                    <a:gd name="T53" fmla="*/ 48 h 152"/>
                    <a:gd name="T54" fmla="*/ 56 w 488"/>
                    <a:gd name="T55" fmla="*/ 40 h 152"/>
                    <a:gd name="T56" fmla="*/ 56 w 488"/>
                    <a:gd name="T57" fmla="*/ 56 h 152"/>
                    <a:gd name="T58" fmla="*/ 16 w 488"/>
                    <a:gd name="T59" fmla="*/ 64 h 152"/>
                    <a:gd name="T60" fmla="*/ 24 w 488"/>
                    <a:gd name="T61" fmla="*/ 64 h 152"/>
                    <a:gd name="T62" fmla="*/ 8 w 488"/>
                    <a:gd name="T63" fmla="*/ 64 h 152"/>
                    <a:gd name="T64" fmla="*/ 376 w 488"/>
                    <a:gd name="T65" fmla="*/ 144 h 152"/>
                    <a:gd name="T66" fmla="*/ 376 w 488"/>
                    <a:gd name="T67" fmla="*/ 144 h 152"/>
                    <a:gd name="T68" fmla="*/ 488 w 488"/>
                    <a:gd name="T69" fmla="*/ 72 h 152"/>
                    <a:gd name="T70" fmla="*/ 480 w 488"/>
                    <a:gd name="T71" fmla="*/ 56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88" h="152">
                      <a:moveTo>
                        <a:pt x="488" y="56"/>
                      </a:moveTo>
                      <a:lnTo>
                        <a:pt x="488" y="64"/>
                      </a:lnTo>
                      <a:lnTo>
                        <a:pt x="488" y="72"/>
                      </a:lnTo>
                      <a:lnTo>
                        <a:pt x="488" y="72"/>
                      </a:lnTo>
                      <a:lnTo>
                        <a:pt x="384" y="152"/>
                      </a:lnTo>
                      <a:lnTo>
                        <a:pt x="376" y="152"/>
                      </a:lnTo>
                      <a:lnTo>
                        <a:pt x="376" y="152"/>
                      </a:lnTo>
                      <a:lnTo>
                        <a:pt x="8" y="72"/>
                      </a:lnTo>
                      <a:lnTo>
                        <a:pt x="0" y="72"/>
                      </a:lnTo>
                      <a:lnTo>
                        <a:pt x="8" y="64"/>
                      </a:lnTo>
                      <a:lnTo>
                        <a:pt x="16" y="56"/>
                      </a:lnTo>
                      <a:lnTo>
                        <a:pt x="16" y="56"/>
                      </a:lnTo>
                      <a:lnTo>
                        <a:pt x="16" y="56"/>
                      </a:lnTo>
                      <a:lnTo>
                        <a:pt x="48" y="48"/>
                      </a:lnTo>
                      <a:lnTo>
                        <a:pt x="56" y="48"/>
                      </a:lnTo>
                      <a:lnTo>
                        <a:pt x="48" y="48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72" y="32"/>
                      </a:lnTo>
                      <a:lnTo>
                        <a:pt x="80" y="32"/>
                      </a:lnTo>
                      <a:lnTo>
                        <a:pt x="72" y="32"/>
                      </a:lnTo>
                      <a:lnTo>
                        <a:pt x="72" y="24"/>
                      </a:lnTo>
                      <a:lnTo>
                        <a:pt x="72" y="24"/>
                      </a:lnTo>
                      <a:lnTo>
                        <a:pt x="72" y="24"/>
                      </a:lnTo>
                      <a:lnTo>
                        <a:pt x="96" y="16"/>
                      </a:lnTo>
                      <a:lnTo>
                        <a:pt x="96" y="24"/>
                      </a:lnTo>
                      <a:lnTo>
                        <a:pt x="96" y="16"/>
                      </a:lnTo>
                      <a:lnTo>
                        <a:pt x="112" y="8"/>
                      </a:lnTo>
                      <a:lnTo>
                        <a:pt x="120" y="16"/>
                      </a:lnTo>
                      <a:lnTo>
                        <a:pt x="112" y="8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8" y="0"/>
                      </a:lnTo>
                      <a:lnTo>
                        <a:pt x="128" y="8"/>
                      </a:lnTo>
                      <a:lnTo>
                        <a:pt x="128" y="8"/>
                      </a:lnTo>
                      <a:lnTo>
                        <a:pt x="128" y="8"/>
                      </a:lnTo>
                      <a:lnTo>
                        <a:pt x="120" y="8"/>
                      </a:lnTo>
                      <a:lnTo>
                        <a:pt x="120" y="0"/>
                      </a:lnTo>
                      <a:lnTo>
                        <a:pt x="128" y="8"/>
                      </a:lnTo>
                      <a:lnTo>
                        <a:pt x="120" y="16"/>
                      </a:lnTo>
                      <a:lnTo>
                        <a:pt x="128" y="8"/>
                      </a:lnTo>
                      <a:lnTo>
                        <a:pt x="112" y="16"/>
                      </a:lnTo>
                      <a:lnTo>
                        <a:pt x="96" y="24"/>
                      </a:lnTo>
                      <a:lnTo>
                        <a:pt x="96" y="24"/>
                      </a:lnTo>
                      <a:lnTo>
                        <a:pt x="96" y="24"/>
                      </a:lnTo>
                      <a:lnTo>
                        <a:pt x="72" y="32"/>
                      </a:lnTo>
                      <a:lnTo>
                        <a:pt x="72" y="24"/>
                      </a:lnTo>
                      <a:lnTo>
                        <a:pt x="80" y="24"/>
                      </a:lnTo>
                      <a:lnTo>
                        <a:pt x="80" y="32"/>
                      </a:lnTo>
                      <a:lnTo>
                        <a:pt x="80" y="40"/>
                      </a:lnTo>
                      <a:lnTo>
                        <a:pt x="72" y="40"/>
                      </a:lnTo>
                      <a:lnTo>
                        <a:pt x="48" y="48"/>
                      </a:lnTo>
                      <a:lnTo>
                        <a:pt x="48" y="40"/>
                      </a:lnTo>
                      <a:lnTo>
                        <a:pt x="56" y="40"/>
                      </a:lnTo>
                      <a:lnTo>
                        <a:pt x="56" y="48"/>
                      </a:lnTo>
                      <a:lnTo>
                        <a:pt x="56" y="56"/>
                      </a:lnTo>
                      <a:lnTo>
                        <a:pt x="48" y="56"/>
                      </a:lnTo>
                      <a:lnTo>
                        <a:pt x="16" y="64"/>
                      </a:lnTo>
                      <a:lnTo>
                        <a:pt x="16" y="56"/>
                      </a:lnTo>
                      <a:lnTo>
                        <a:pt x="24" y="64"/>
                      </a:lnTo>
                      <a:lnTo>
                        <a:pt x="16" y="72"/>
                      </a:lnTo>
                      <a:lnTo>
                        <a:pt x="8" y="64"/>
                      </a:lnTo>
                      <a:lnTo>
                        <a:pt x="8" y="64"/>
                      </a:lnTo>
                      <a:lnTo>
                        <a:pt x="376" y="144"/>
                      </a:lnTo>
                      <a:lnTo>
                        <a:pt x="376" y="152"/>
                      </a:lnTo>
                      <a:lnTo>
                        <a:pt x="376" y="144"/>
                      </a:lnTo>
                      <a:lnTo>
                        <a:pt x="480" y="64"/>
                      </a:lnTo>
                      <a:lnTo>
                        <a:pt x="488" y="72"/>
                      </a:lnTo>
                      <a:lnTo>
                        <a:pt x="480" y="64"/>
                      </a:lnTo>
                      <a:lnTo>
                        <a:pt x="480" y="56"/>
                      </a:lnTo>
                      <a:lnTo>
                        <a:pt x="488" y="5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71" name="Freeform 535"/>
                <p:cNvSpPr>
                  <a:spLocks/>
                </p:cNvSpPr>
                <p:nvPr/>
              </p:nvSpPr>
              <p:spPr bwMode="auto">
                <a:xfrm>
                  <a:off x="2918" y="2877"/>
                  <a:ext cx="56" cy="32"/>
                </a:xfrm>
                <a:custGeom>
                  <a:avLst/>
                  <a:gdLst>
                    <a:gd name="T0" fmla="*/ 32 w 56"/>
                    <a:gd name="T1" fmla="*/ 16 h 32"/>
                    <a:gd name="T2" fmla="*/ 16 w 56"/>
                    <a:gd name="T3" fmla="*/ 8 h 32"/>
                    <a:gd name="T4" fmla="*/ 16 w 56"/>
                    <a:gd name="T5" fmla="*/ 8 h 32"/>
                    <a:gd name="T6" fmla="*/ 16 w 56"/>
                    <a:gd name="T7" fmla="*/ 8 h 32"/>
                    <a:gd name="T8" fmla="*/ 0 w 56"/>
                    <a:gd name="T9" fmla="*/ 16 h 32"/>
                    <a:gd name="T10" fmla="*/ 8 w 56"/>
                    <a:gd name="T11" fmla="*/ 8 h 32"/>
                    <a:gd name="T12" fmla="*/ 8 w 56"/>
                    <a:gd name="T13" fmla="*/ 8 h 32"/>
                    <a:gd name="T14" fmla="*/ 8 w 56"/>
                    <a:gd name="T15" fmla="*/ 16 h 32"/>
                    <a:gd name="T16" fmla="*/ 0 w 56"/>
                    <a:gd name="T17" fmla="*/ 16 h 32"/>
                    <a:gd name="T18" fmla="*/ 0 w 56"/>
                    <a:gd name="T19" fmla="*/ 16 h 32"/>
                    <a:gd name="T20" fmla="*/ 16 w 56"/>
                    <a:gd name="T21" fmla="*/ 16 h 32"/>
                    <a:gd name="T22" fmla="*/ 16 w 56"/>
                    <a:gd name="T23" fmla="*/ 16 h 32"/>
                    <a:gd name="T24" fmla="*/ 16 w 56"/>
                    <a:gd name="T25" fmla="*/ 16 h 32"/>
                    <a:gd name="T26" fmla="*/ 32 w 56"/>
                    <a:gd name="T27" fmla="*/ 24 h 32"/>
                    <a:gd name="T28" fmla="*/ 32 w 56"/>
                    <a:gd name="T29" fmla="*/ 24 h 32"/>
                    <a:gd name="T30" fmla="*/ 32 w 56"/>
                    <a:gd name="T31" fmla="*/ 24 h 32"/>
                    <a:gd name="T32" fmla="*/ 40 w 56"/>
                    <a:gd name="T33" fmla="*/ 16 h 32"/>
                    <a:gd name="T34" fmla="*/ 40 w 56"/>
                    <a:gd name="T35" fmla="*/ 16 h 32"/>
                    <a:gd name="T36" fmla="*/ 40 w 56"/>
                    <a:gd name="T37" fmla="*/ 16 h 32"/>
                    <a:gd name="T38" fmla="*/ 48 w 56"/>
                    <a:gd name="T39" fmla="*/ 8 h 32"/>
                    <a:gd name="T40" fmla="*/ 48 w 56"/>
                    <a:gd name="T41" fmla="*/ 16 h 32"/>
                    <a:gd name="T42" fmla="*/ 48 w 56"/>
                    <a:gd name="T43" fmla="*/ 16 h 32"/>
                    <a:gd name="T44" fmla="*/ 32 w 56"/>
                    <a:gd name="T45" fmla="*/ 16 h 32"/>
                    <a:gd name="T46" fmla="*/ 32 w 56"/>
                    <a:gd name="T47" fmla="*/ 16 h 32"/>
                    <a:gd name="T48" fmla="*/ 32 w 56"/>
                    <a:gd name="T49" fmla="*/ 8 h 32"/>
                    <a:gd name="T50" fmla="*/ 32 w 56"/>
                    <a:gd name="T51" fmla="*/ 8 h 32"/>
                    <a:gd name="T52" fmla="*/ 48 w 56"/>
                    <a:gd name="T53" fmla="*/ 8 h 32"/>
                    <a:gd name="T54" fmla="*/ 48 w 56"/>
                    <a:gd name="T55" fmla="*/ 8 h 32"/>
                    <a:gd name="T56" fmla="*/ 56 w 56"/>
                    <a:gd name="T57" fmla="*/ 16 h 32"/>
                    <a:gd name="T58" fmla="*/ 48 w 56"/>
                    <a:gd name="T59" fmla="*/ 24 h 32"/>
                    <a:gd name="T60" fmla="*/ 48 w 56"/>
                    <a:gd name="T61" fmla="*/ 24 h 32"/>
                    <a:gd name="T62" fmla="*/ 48 w 56"/>
                    <a:gd name="T63" fmla="*/ 24 h 32"/>
                    <a:gd name="T64" fmla="*/ 40 w 56"/>
                    <a:gd name="T65" fmla="*/ 32 h 32"/>
                    <a:gd name="T66" fmla="*/ 40 w 56"/>
                    <a:gd name="T67" fmla="*/ 32 h 32"/>
                    <a:gd name="T68" fmla="*/ 32 w 56"/>
                    <a:gd name="T69" fmla="*/ 32 h 32"/>
                    <a:gd name="T70" fmla="*/ 16 w 56"/>
                    <a:gd name="T71" fmla="*/ 24 h 32"/>
                    <a:gd name="T72" fmla="*/ 16 w 56"/>
                    <a:gd name="T73" fmla="*/ 24 h 32"/>
                    <a:gd name="T74" fmla="*/ 16 w 56"/>
                    <a:gd name="T75" fmla="*/ 24 h 32"/>
                    <a:gd name="T76" fmla="*/ 0 w 56"/>
                    <a:gd name="T77" fmla="*/ 24 h 32"/>
                    <a:gd name="T78" fmla="*/ 0 w 56"/>
                    <a:gd name="T79" fmla="*/ 24 h 32"/>
                    <a:gd name="T80" fmla="*/ 0 w 56"/>
                    <a:gd name="T81" fmla="*/ 16 h 32"/>
                    <a:gd name="T82" fmla="*/ 0 w 56"/>
                    <a:gd name="T83" fmla="*/ 8 h 32"/>
                    <a:gd name="T84" fmla="*/ 0 w 56"/>
                    <a:gd name="T85" fmla="*/ 8 h 32"/>
                    <a:gd name="T86" fmla="*/ 0 w 56"/>
                    <a:gd name="T87" fmla="*/ 8 h 32"/>
                    <a:gd name="T88" fmla="*/ 16 w 56"/>
                    <a:gd name="T89" fmla="*/ 0 h 32"/>
                    <a:gd name="T90" fmla="*/ 16 w 56"/>
                    <a:gd name="T91" fmla="*/ 0 h 32"/>
                    <a:gd name="T92" fmla="*/ 16 w 56"/>
                    <a:gd name="T93" fmla="*/ 0 h 32"/>
                    <a:gd name="T94" fmla="*/ 32 w 56"/>
                    <a:gd name="T95" fmla="*/ 8 h 32"/>
                    <a:gd name="T96" fmla="*/ 32 w 56"/>
                    <a:gd name="T97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32">
                      <a:moveTo>
                        <a:pt x="32" y="16"/>
                      </a:move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32"/>
                      </a:lnTo>
                      <a:lnTo>
                        <a:pt x="40" y="32"/>
                      </a:lnTo>
                      <a:lnTo>
                        <a:pt x="32" y="32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72" name="Freeform 536"/>
                <p:cNvSpPr>
                  <a:spLocks/>
                </p:cNvSpPr>
                <p:nvPr/>
              </p:nvSpPr>
              <p:spPr bwMode="auto">
                <a:xfrm>
                  <a:off x="2950" y="2885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73" name="Freeform 537"/>
                <p:cNvSpPr>
                  <a:spLocks/>
                </p:cNvSpPr>
                <p:nvPr/>
              </p:nvSpPr>
              <p:spPr bwMode="auto">
                <a:xfrm>
                  <a:off x="2886" y="2877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74" name="Freeform 538"/>
                <p:cNvSpPr>
                  <a:spLocks/>
                </p:cNvSpPr>
                <p:nvPr/>
              </p:nvSpPr>
              <p:spPr bwMode="auto">
                <a:xfrm>
                  <a:off x="2894" y="289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75" name="Freeform 539"/>
                <p:cNvSpPr>
                  <a:spLocks/>
                </p:cNvSpPr>
                <p:nvPr/>
              </p:nvSpPr>
              <p:spPr bwMode="auto">
                <a:xfrm>
                  <a:off x="2862" y="2869"/>
                  <a:ext cx="40" cy="24"/>
                </a:xfrm>
                <a:custGeom>
                  <a:avLst/>
                  <a:gdLst>
                    <a:gd name="T0" fmla="*/ 32 w 40"/>
                    <a:gd name="T1" fmla="*/ 0 h 24"/>
                    <a:gd name="T2" fmla="*/ 40 w 40"/>
                    <a:gd name="T3" fmla="*/ 8 h 24"/>
                    <a:gd name="T4" fmla="*/ 32 w 40"/>
                    <a:gd name="T5" fmla="*/ 16 h 24"/>
                    <a:gd name="T6" fmla="*/ 32 w 40"/>
                    <a:gd name="T7" fmla="*/ 16 h 24"/>
                    <a:gd name="T8" fmla="*/ 24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8 w 40"/>
                    <a:gd name="T39" fmla="*/ 0 h 24"/>
                    <a:gd name="T40" fmla="*/ 8 w 40"/>
                    <a:gd name="T41" fmla="*/ 0 h 24"/>
                    <a:gd name="T42" fmla="*/ 8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8 w 40"/>
                    <a:gd name="T53" fmla="*/ 8 h 24"/>
                    <a:gd name="T54" fmla="*/ 8 w 40"/>
                    <a:gd name="T55" fmla="*/ 8 h 24"/>
                    <a:gd name="T56" fmla="*/ 16 w 40"/>
                    <a:gd name="T57" fmla="*/ 8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8 h 24"/>
                    <a:gd name="T66" fmla="*/ 8 w 40"/>
                    <a:gd name="T67" fmla="*/ 8 h 24"/>
                    <a:gd name="T68" fmla="*/ 8 w 40"/>
                    <a:gd name="T69" fmla="*/ 8 h 24"/>
                    <a:gd name="T70" fmla="*/ 16 w 40"/>
                    <a:gd name="T71" fmla="*/ 16 h 24"/>
                    <a:gd name="T72" fmla="*/ 16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8 h 24"/>
                    <a:gd name="T90" fmla="*/ 32 w 40"/>
                    <a:gd name="T91" fmla="*/ 8 h 24"/>
                    <a:gd name="T92" fmla="*/ 32 w 40"/>
                    <a:gd name="T93" fmla="*/ 16 h 24"/>
                    <a:gd name="T94" fmla="*/ 24 w 40"/>
                    <a:gd name="T95" fmla="*/ 8 h 24"/>
                    <a:gd name="T96" fmla="*/ 32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32" y="0"/>
                      </a:move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76" name="Freeform 540"/>
                <p:cNvSpPr>
                  <a:spLocks/>
                </p:cNvSpPr>
                <p:nvPr/>
              </p:nvSpPr>
              <p:spPr bwMode="auto">
                <a:xfrm>
                  <a:off x="2886" y="2869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77" name="Freeform 541"/>
                <p:cNvSpPr>
                  <a:spLocks/>
                </p:cNvSpPr>
                <p:nvPr/>
              </p:nvSpPr>
              <p:spPr bwMode="auto">
                <a:xfrm>
                  <a:off x="2830" y="2869"/>
                  <a:ext cx="48" cy="16"/>
                </a:xfrm>
                <a:custGeom>
                  <a:avLst/>
                  <a:gdLst>
                    <a:gd name="T0" fmla="*/ 32 w 48"/>
                    <a:gd name="T1" fmla="*/ 0 h 16"/>
                    <a:gd name="T2" fmla="*/ 40 w 48"/>
                    <a:gd name="T3" fmla="*/ 0 h 16"/>
                    <a:gd name="T4" fmla="*/ 48 w 48"/>
                    <a:gd name="T5" fmla="*/ 8 h 16"/>
                    <a:gd name="T6" fmla="*/ 48 w 48"/>
                    <a:gd name="T7" fmla="*/ 8 h 16"/>
                    <a:gd name="T8" fmla="*/ 40 w 48"/>
                    <a:gd name="T9" fmla="*/ 16 h 16"/>
                    <a:gd name="T10" fmla="*/ 32 w 48"/>
                    <a:gd name="T11" fmla="*/ 16 h 16"/>
                    <a:gd name="T12" fmla="*/ 32 w 48"/>
                    <a:gd name="T13" fmla="*/ 16 h 16"/>
                    <a:gd name="T14" fmla="*/ 24 w 48"/>
                    <a:gd name="T15" fmla="*/ 16 h 16"/>
                    <a:gd name="T16" fmla="*/ 24 w 48"/>
                    <a:gd name="T17" fmla="*/ 16 h 16"/>
                    <a:gd name="T18" fmla="*/ 24 w 48"/>
                    <a:gd name="T19" fmla="*/ 16 h 16"/>
                    <a:gd name="T20" fmla="*/ 16 w 48"/>
                    <a:gd name="T21" fmla="*/ 16 h 16"/>
                    <a:gd name="T22" fmla="*/ 16 w 48"/>
                    <a:gd name="T23" fmla="*/ 16 h 16"/>
                    <a:gd name="T24" fmla="*/ 16 w 48"/>
                    <a:gd name="T25" fmla="*/ 16 h 16"/>
                    <a:gd name="T26" fmla="*/ 0 w 48"/>
                    <a:gd name="T27" fmla="*/ 16 h 16"/>
                    <a:gd name="T28" fmla="*/ 0 w 48"/>
                    <a:gd name="T29" fmla="*/ 8 h 16"/>
                    <a:gd name="T30" fmla="*/ 0 w 48"/>
                    <a:gd name="T31" fmla="*/ 8 h 16"/>
                    <a:gd name="T32" fmla="*/ 8 w 48"/>
                    <a:gd name="T33" fmla="*/ 0 h 16"/>
                    <a:gd name="T34" fmla="*/ 8 w 48"/>
                    <a:gd name="T35" fmla="*/ 0 h 16"/>
                    <a:gd name="T36" fmla="*/ 8 w 48"/>
                    <a:gd name="T37" fmla="*/ 0 h 16"/>
                    <a:gd name="T38" fmla="*/ 16 w 48"/>
                    <a:gd name="T39" fmla="*/ 0 h 16"/>
                    <a:gd name="T40" fmla="*/ 16 w 48"/>
                    <a:gd name="T41" fmla="*/ 0 h 16"/>
                    <a:gd name="T42" fmla="*/ 16 w 48"/>
                    <a:gd name="T43" fmla="*/ 0 h 16"/>
                    <a:gd name="T44" fmla="*/ 32 w 48"/>
                    <a:gd name="T45" fmla="*/ 0 h 16"/>
                    <a:gd name="T46" fmla="*/ 32 w 48"/>
                    <a:gd name="T47" fmla="*/ 0 h 16"/>
                    <a:gd name="T48" fmla="*/ 32 w 48"/>
                    <a:gd name="T49" fmla="*/ 8 h 16"/>
                    <a:gd name="T50" fmla="*/ 32 w 48"/>
                    <a:gd name="T51" fmla="*/ 8 h 16"/>
                    <a:gd name="T52" fmla="*/ 16 w 48"/>
                    <a:gd name="T53" fmla="*/ 8 h 16"/>
                    <a:gd name="T54" fmla="*/ 16 w 48"/>
                    <a:gd name="T55" fmla="*/ 8 h 16"/>
                    <a:gd name="T56" fmla="*/ 16 w 48"/>
                    <a:gd name="T57" fmla="*/ 8 h 16"/>
                    <a:gd name="T58" fmla="*/ 8 w 48"/>
                    <a:gd name="T59" fmla="*/ 8 h 16"/>
                    <a:gd name="T60" fmla="*/ 8 w 48"/>
                    <a:gd name="T61" fmla="*/ 8 h 16"/>
                    <a:gd name="T62" fmla="*/ 16 w 48"/>
                    <a:gd name="T63" fmla="*/ 8 h 16"/>
                    <a:gd name="T64" fmla="*/ 8 w 48"/>
                    <a:gd name="T65" fmla="*/ 16 h 16"/>
                    <a:gd name="T66" fmla="*/ 8 w 48"/>
                    <a:gd name="T67" fmla="*/ 16 h 16"/>
                    <a:gd name="T68" fmla="*/ 0 w 48"/>
                    <a:gd name="T69" fmla="*/ 8 h 16"/>
                    <a:gd name="T70" fmla="*/ 16 w 48"/>
                    <a:gd name="T71" fmla="*/ 8 h 16"/>
                    <a:gd name="T72" fmla="*/ 16 w 48"/>
                    <a:gd name="T73" fmla="*/ 8 h 16"/>
                    <a:gd name="T74" fmla="*/ 16 w 48"/>
                    <a:gd name="T75" fmla="*/ 8 h 16"/>
                    <a:gd name="T76" fmla="*/ 24 w 48"/>
                    <a:gd name="T77" fmla="*/ 8 h 16"/>
                    <a:gd name="T78" fmla="*/ 24 w 48"/>
                    <a:gd name="T79" fmla="*/ 8 h 16"/>
                    <a:gd name="T80" fmla="*/ 24 w 48"/>
                    <a:gd name="T81" fmla="*/ 8 h 16"/>
                    <a:gd name="T82" fmla="*/ 32 w 48"/>
                    <a:gd name="T83" fmla="*/ 8 h 16"/>
                    <a:gd name="T84" fmla="*/ 32 w 48"/>
                    <a:gd name="T85" fmla="*/ 8 h 16"/>
                    <a:gd name="T86" fmla="*/ 32 w 48"/>
                    <a:gd name="T87" fmla="*/ 8 h 16"/>
                    <a:gd name="T88" fmla="*/ 40 w 48"/>
                    <a:gd name="T89" fmla="*/ 0 h 16"/>
                    <a:gd name="T90" fmla="*/ 40 w 48"/>
                    <a:gd name="T91" fmla="*/ 0 h 16"/>
                    <a:gd name="T92" fmla="*/ 40 w 48"/>
                    <a:gd name="T93" fmla="*/ 8 h 16"/>
                    <a:gd name="T94" fmla="*/ 32 w 48"/>
                    <a:gd name="T95" fmla="*/ 8 h 16"/>
                    <a:gd name="T96" fmla="*/ 32 w 48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16">
                      <a:moveTo>
                        <a:pt x="32" y="0"/>
                      </a:move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78" name="Freeform 542"/>
                <p:cNvSpPr>
                  <a:spLocks/>
                </p:cNvSpPr>
                <p:nvPr/>
              </p:nvSpPr>
              <p:spPr bwMode="auto">
                <a:xfrm>
                  <a:off x="2862" y="286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79" name="Freeform 543"/>
                <p:cNvSpPr>
                  <a:spLocks/>
                </p:cNvSpPr>
                <p:nvPr/>
              </p:nvSpPr>
              <p:spPr bwMode="auto">
                <a:xfrm>
                  <a:off x="2814" y="2861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16 w 40"/>
                    <a:gd name="T3" fmla="*/ 16 h 24"/>
                    <a:gd name="T4" fmla="*/ 16 w 40"/>
                    <a:gd name="T5" fmla="*/ 16 h 24"/>
                    <a:gd name="T6" fmla="*/ 16 w 40"/>
                    <a:gd name="T7" fmla="*/ 16 h 24"/>
                    <a:gd name="T8" fmla="*/ 24 w 40"/>
                    <a:gd name="T9" fmla="*/ 8 h 24"/>
                    <a:gd name="T10" fmla="*/ 24 w 40"/>
                    <a:gd name="T11" fmla="*/ 8 h 24"/>
                    <a:gd name="T12" fmla="*/ 24 w 40"/>
                    <a:gd name="T13" fmla="*/ 8 h 24"/>
                    <a:gd name="T14" fmla="*/ 32 w 40"/>
                    <a:gd name="T15" fmla="*/ 0 h 24"/>
                    <a:gd name="T16" fmla="*/ 32 w 40"/>
                    <a:gd name="T17" fmla="*/ 8 h 24"/>
                    <a:gd name="T18" fmla="*/ 32 w 40"/>
                    <a:gd name="T19" fmla="*/ 8 h 24"/>
                    <a:gd name="T20" fmla="*/ 24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8 w 40"/>
                    <a:gd name="T27" fmla="*/ 8 h 24"/>
                    <a:gd name="T28" fmla="*/ 16 w 40"/>
                    <a:gd name="T29" fmla="*/ 8 h 24"/>
                    <a:gd name="T30" fmla="*/ 16 w 40"/>
                    <a:gd name="T31" fmla="*/ 8 h 24"/>
                    <a:gd name="T32" fmla="*/ 8 w 40"/>
                    <a:gd name="T33" fmla="*/ 16 h 24"/>
                    <a:gd name="T34" fmla="*/ 8 w 40"/>
                    <a:gd name="T35" fmla="*/ 16 h 24"/>
                    <a:gd name="T36" fmla="*/ 8 w 40"/>
                    <a:gd name="T37" fmla="*/ 16 h 24"/>
                    <a:gd name="T38" fmla="*/ 8 w 40"/>
                    <a:gd name="T39" fmla="*/ 16 h 24"/>
                    <a:gd name="T40" fmla="*/ 8 w 40"/>
                    <a:gd name="T41" fmla="*/ 8 h 24"/>
                    <a:gd name="T42" fmla="*/ 8 w 40"/>
                    <a:gd name="T43" fmla="*/ 8 h 24"/>
                    <a:gd name="T44" fmla="*/ 16 w 40"/>
                    <a:gd name="T45" fmla="*/ 16 h 24"/>
                    <a:gd name="T46" fmla="*/ 16 w 40"/>
                    <a:gd name="T47" fmla="*/ 16 h 24"/>
                    <a:gd name="T48" fmla="*/ 8 w 40"/>
                    <a:gd name="T49" fmla="*/ 24 h 24"/>
                    <a:gd name="T50" fmla="*/ 8 w 40"/>
                    <a:gd name="T51" fmla="*/ 24 h 24"/>
                    <a:gd name="T52" fmla="*/ 0 w 40"/>
                    <a:gd name="T53" fmla="*/ 16 h 24"/>
                    <a:gd name="T54" fmla="*/ 0 w 40"/>
                    <a:gd name="T55" fmla="*/ 16 h 24"/>
                    <a:gd name="T56" fmla="*/ 0 w 40"/>
                    <a:gd name="T57" fmla="*/ 8 h 24"/>
                    <a:gd name="T58" fmla="*/ 0 w 40"/>
                    <a:gd name="T59" fmla="*/ 8 h 24"/>
                    <a:gd name="T60" fmla="*/ 0 w 40"/>
                    <a:gd name="T61" fmla="*/ 8 h 24"/>
                    <a:gd name="T62" fmla="*/ 0 w 40"/>
                    <a:gd name="T63" fmla="*/ 8 h 24"/>
                    <a:gd name="T64" fmla="*/ 8 w 40"/>
                    <a:gd name="T65" fmla="*/ 0 h 24"/>
                    <a:gd name="T66" fmla="*/ 8 w 40"/>
                    <a:gd name="T67" fmla="*/ 0 h 24"/>
                    <a:gd name="T68" fmla="*/ 8 w 40"/>
                    <a:gd name="T69" fmla="*/ 0 h 24"/>
                    <a:gd name="T70" fmla="*/ 24 w 40"/>
                    <a:gd name="T71" fmla="*/ 0 h 24"/>
                    <a:gd name="T72" fmla="*/ 24 w 40"/>
                    <a:gd name="T73" fmla="*/ 0 h 24"/>
                    <a:gd name="T74" fmla="*/ 24 w 40"/>
                    <a:gd name="T75" fmla="*/ 0 h 24"/>
                    <a:gd name="T76" fmla="*/ 32 w 40"/>
                    <a:gd name="T77" fmla="*/ 0 h 24"/>
                    <a:gd name="T78" fmla="*/ 32 w 40"/>
                    <a:gd name="T79" fmla="*/ 0 h 24"/>
                    <a:gd name="T80" fmla="*/ 40 w 40"/>
                    <a:gd name="T81" fmla="*/ 8 h 24"/>
                    <a:gd name="T82" fmla="*/ 32 w 40"/>
                    <a:gd name="T83" fmla="*/ 16 h 24"/>
                    <a:gd name="T84" fmla="*/ 32 w 40"/>
                    <a:gd name="T85" fmla="*/ 16 h 24"/>
                    <a:gd name="T86" fmla="*/ 32 w 40"/>
                    <a:gd name="T87" fmla="*/ 16 h 24"/>
                    <a:gd name="T88" fmla="*/ 24 w 40"/>
                    <a:gd name="T89" fmla="*/ 24 h 24"/>
                    <a:gd name="T90" fmla="*/ 24 w 40"/>
                    <a:gd name="T91" fmla="*/ 24 h 24"/>
                    <a:gd name="T92" fmla="*/ 16 w 40"/>
                    <a:gd name="T93" fmla="*/ 24 h 24"/>
                    <a:gd name="T94" fmla="*/ 8 w 40"/>
                    <a:gd name="T95" fmla="*/ 24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80" name="Freeform 544"/>
                <p:cNvSpPr>
                  <a:spLocks/>
                </p:cNvSpPr>
                <p:nvPr/>
              </p:nvSpPr>
              <p:spPr bwMode="auto">
                <a:xfrm>
                  <a:off x="2822" y="287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81" name="Freeform 545"/>
                <p:cNvSpPr>
                  <a:spLocks/>
                </p:cNvSpPr>
                <p:nvPr/>
              </p:nvSpPr>
              <p:spPr bwMode="auto">
                <a:xfrm>
                  <a:off x="2790" y="2861"/>
                  <a:ext cx="40" cy="16"/>
                </a:xfrm>
                <a:custGeom>
                  <a:avLst/>
                  <a:gdLst>
                    <a:gd name="T0" fmla="*/ 0 w 40"/>
                    <a:gd name="T1" fmla="*/ 0 h 16"/>
                    <a:gd name="T2" fmla="*/ 8 w 40"/>
                    <a:gd name="T3" fmla="*/ 0 h 16"/>
                    <a:gd name="T4" fmla="*/ 8 w 40"/>
                    <a:gd name="T5" fmla="*/ 0 h 16"/>
                    <a:gd name="T6" fmla="*/ 8 w 40"/>
                    <a:gd name="T7" fmla="*/ 0 h 16"/>
                    <a:gd name="T8" fmla="*/ 24 w 40"/>
                    <a:gd name="T9" fmla="*/ 0 h 16"/>
                    <a:gd name="T10" fmla="*/ 24 w 40"/>
                    <a:gd name="T11" fmla="*/ 0 h 16"/>
                    <a:gd name="T12" fmla="*/ 24 w 40"/>
                    <a:gd name="T13" fmla="*/ 0 h 16"/>
                    <a:gd name="T14" fmla="*/ 32 w 40"/>
                    <a:gd name="T15" fmla="*/ 0 h 16"/>
                    <a:gd name="T16" fmla="*/ 40 w 40"/>
                    <a:gd name="T17" fmla="*/ 8 h 16"/>
                    <a:gd name="T18" fmla="*/ 40 w 40"/>
                    <a:gd name="T19" fmla="*/ 8 h 16"/>
                    <a:gd name="T20" fmla="*/ 32 w 40"/>
                    <a:gd name="T21" fmla="*/ 16 h 16"/>
                    <a:gd name="T22" fmla="*/ 24 w 40"/>
                    <a:gd name="T23" fmla="*/ 16 h 16"/>
                    <a:gd name="T24" fmla="*/ 24 w 40"/>
                    <a:gd name="T25" fmla="*/ 16 h 16"/>
                    <a:gd name="T26" fmla="*/ 16 w 40"/>
                    <a:gd name="T27" fmla="*/ 16 h 16"/>
                    <a:gd name="T28" fmla="*/ 16 w 40"/>
                    <a:gd name="T29" fmla="*/ 16 h 16"/>
                    <a:gd name="T30" fmla="*/ 16 w 40"/>
                    <a:gd name="T31" fmla="*/ 16 h 16"/>
                    <a:gd name="T32" fmla="*/ 8 w 40"/>
                    <a:gd name="T33" fmla="*/ 16 h 16"/>
                    <a:gd name="T34" fmla="*/ 8 w 40"/>
                    <a:gd name="T35" fmla="*/ 16 h 16"/>
                    <a:gd name="T36" fmla="*/ 8 w 40"/>
                    <a:gd name="T37" fmla="*/ 16 h 16"/>
                    <a:gd name="T38" fmla="*/ 0 w 40"/>
                    <a:gd name="T39" fmla="*/ 16 h 16"/>
                    <a:gd name="T40" fmla="*/ 0 w 40"/>
                    <a:gd name="T41" fmla="*/ 8 h 16"/>
                    <a:gd name="T42" fmla="*/ 0 w 40"/>
                    <a:gd name="T43" fmla="*/ 8 h 16"/>
                    <a:gd name="T44" fmla="*/ 0 w 40"/>
                    <a:gd name="T45" fmla="*/ 0 h 16"/>
                    <a:gd name="T46" fmla="*/ 0 w 40"/>
                    <a:gd name="T47" fmla="*/ 0 h 16"/>
                    <a:gd name="T48" fmla="*/ 8 w 40"/>
                    <a:gd name="T49" fmla="*/ 0 h 16"/>
                    <a:gd name="T50" fmla="*/ 8 w 40"/>
                    <a:gd name="T51" fmla="*/ 0 h 16"/>
                    <a:gd name="T52" fmla="*/ 8 w 40"/>
                    <a:gd name="T53" fmla="*/ 8 h 16"/>
                    <a:gd name="T54" fmla="*/ 8 w 40"/>
                    <a:gd name="T55" fmla="*/ 8 h 16"/>
                    <a:gd name="T56" fmla="*/ 0 w 40"/>
                    <a:gd name="T57" fmla="*/ 8 h 16"/>
                    <a:gd name="T58" fmla="*/ 8 w 40"/>
                    <a:gd name="T59" fmla="*/ 8 h 16"/>
                    <a:gd name="T60" fmla="*/ 8 w 40"/>
                    <a:gd name="T61" fmla="*/ 8 h 16"/>
                    <a:gd name="T62" fmla="*/ 8 w 40"/>
                    <a:gd name="T63" fmla="*/ 8 h 16"/>
                    <a:gd name="T64" fmla="*/ 16 w 40"/>
                    <a:gd name="T65" fmla="*/ 8 h 16"/>
                    <a:gd name="T66" fmla="*/ 16 w 40"/>
                    <a:gd name="T67" fmla="*/ 8 h 16"/>
                    <a:gd name="T68" fmla="*/ 16 w 40"/>
                    <a:gd name="T69" fmla="*/ 8 h 16"/>
                    <a:gd name="T70" fmla="*/ 24 w 40"/>
                    <a:gd name="T71" fmla="*/ 8 h 16"/>
                    <a:gd name="T72" fmla="*/ 24 w 40"/>
                    <a:gd name="T73" fmla="*/ 8 h 16"/>
                    <a:gd name="T74" fmla="*/ 24 w 40"/>
                    <a:gd name="T75" fmla="*/ 8 h 16"/>
                    <a:gd name="T76" fmla="*/ 32 w 40"/>
                    <a:gd name="T77" fmla="*/ 0 h 16"/>
                    <a:gd name="T78" fmla="*/ 32 w 40"/>
                    <a:gd name="T79" fmla="*/ 0 h 16"/>
                    <a:gd name="T80" fmla="*/ 32 w 40"/>
                    <a:gd name="T81" fmla="*/ 8 h 16"/>
                    <a:gd name="T82" fmla="*/ 24 w 40"/>
                    <a:gd name="T83" fmla="*/ 8 h 16"/>
                    <a:gd name="T84" fmla="*/ 24 w 40"/>
                    <a:gd name="T85" fmla="*/ 8 h 16"/>
                    <a:gd name="T86" fmla="*/ 24 w 40"/>
                    <a:gd name="T87" fmla="*/ 8 h 16"/>
                    <a:gd name="T88" fmla="*/ 8 w 40"/>
                    <a:gd name="T89" fmla="*/ 8 h 16"/>
                    <a:gd name="T90" fmla="*/ 8 w 40"/>
                    <a:gd name="T91" fmla="*/ 8 h 16"/>
                    <a:gd name="T92" fmla="*/ 8 w 40"/>
                    <a:gd name="T93" fmla="*/ 8 h 16"/>
                    <a:gd name="T94" fmla="*/ 0 w 40"/>
                    <a:gd name="T95" fmla="*/ 8 h 16"/>
                    <a:gd name="T96" fmla="*/ 0 w 40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82" name="Freeform 546"/>
                <p:cNvSpPr>
                  <a:spLocks/>
                </p:cNvSpPr>
                <p:nvPr/>
              </p:nvSpPr>
              <p:spPr bwMode="auto">
                <a:xfrm>
                  <a:off x="2790" y="286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8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83" name="Freeform 547"/>
                <p:cNvSpPr>
                  <a:spLocks/>
                </p:cNvSpPr>
                <p:nvPr/>
              </p:nvSpPr>
              <p:spPr bwMode="auto">
                <a:xfrm>
                  <a:off x="2766" y="2853"/>
                  <a:ext cx="40" cy="24"/>
                </a:xfrm>
                <a:custGeom>
                  <a:avLst/>
                  <a:gdLst>
                    <a:gd name="T0" fmla="*/ 24 w 40"/>
                    <a:gd name="T1" fmla="*/ 0 h 24"/>
                    <a:gd name="T2" fmla="*/ 32 w 40"/>
                    <a:gd name="T3" fmla="*/ 0 h 24"/>
                    <a:gd name="T4" fmla="*/ 40 w 40"/>
                    <a:gd name="T5" fmla="*/ 8 h 24"/>
                    <a:gd name="T6" fmla="*/ 40 w 40"/>
                    <a:gd name="T7" fmla="*/ 8 h 24"/>
                    <a:gd name="T8" fmla="*/ 32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8 w 40"/>
                    <a:gd name="T39" fmla="*/ 0 h 24"/>
                    <a:gd name="T40" fmla="*/ 8 w 40"/>
                    <a:gd name="T41" fmla="*/ 0 h 24"/>
                    <a:gd name="T42" fmla="*/ 8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8 w 40"/>
                    <a:gd name="T53" fmla="*/ 8 h 24"/>
                    <a:gd name="T54" fmla="*/ 8 w 40"/>
                    <a:gd name="T55" fmla="*/ 8 h 24"/>
                    <a:gd name="T56" fmla="*/ 16 w 40"/>
                    <a:gd name="T57" fmla="*/ 8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8 h 24"/>
                    <a:gd name="T66" fmla="*/ 8 w 40"/>
                    <a:gd name="T67" fmla="*/ 8 h 24"/>
                    <a:gd name="T68" fmla="*/ 8 w 40"/>
                    <a:gd name="T69" fmla="*/ 8 h 24"/>
                    <a:gd name="T70" fmla="*/ 16 w 40"/>
                    <a:gd name="T71" fmla="*/ 16 h 24"/>
                    <a:gd name="T72" fmla="*/ 16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0 h 24"/>
                    <a:gd name="T90" fmla="*/ 32 w 40"/>
                    <a:gd name="T91" fmla="*/ 0 h 24"/>
                    <a:gd name="T92" fmla="*/ 32 w 40"/>
                    <a:gd name="T93" fmla="*/ 8 h 24"/>
                    <a:gd name="T94" fmla="*/ 24 w 40"/>
                    <a:gd name="T95" fmla="*/ 8 h 24"/>
                    <a:gd name="T96" fmla="*/ 24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84" name="Freeform 548"/>
                <p:cNvSpPr>
                  <a:spLocks/>
                </p:cNvSpPr>
                <p:nvPr/>
              </p:nvSpPr>
              <p:spPr bwMode="auto">
                <a:xfrm>
                  <a:off x="2790" y="285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85" name="Freeform 549"/>
                <p:cNvSpPr>
                  <a:spLocks/>
                </p:cNvSpPr>
                <p:nvPr/>
              </p:nvSpPr>
              <p:spPr bwMode="auto">
                <a:xfrm>
                  <a:off x="2742" y="2845"/>
                  <a:ext cx="40" cy="24"/>
                </a:xfrm>
                <a:custGeom>
                  <a:avLst/>
                  <a:gdLst>
                    <a:gd name="T0" fmla="*/ 24 w 40"/>
                    <a:gd name="T1" fmla="*/ 8 h 24"/>
                    <a:gd name="T2" fmla="*/ 32 w 40"/>
                    <a:gd name="T3" fmla="*/ 8 h 24"/>
                    <a:gd name="T4" fmla="*/ 40 w 40"/>
                    <a:gd name="T5" fmla="*/ 16 h 24"/>
                    <a:gd name="T6" fmla="*/ 40 w 40"/>
                    <a:gd name="T7" fmla="*/ 16 h 24"/>
                    <a:gd name="T8" fmla="*/ 32 w 40"/>
                    <a:gd name="T9" fmla="*/ 24 h 24"/>
                    <a:gd name="T10" fmla="*/ 24 w 40"/>
                    <a:gd name="T11" fmla="*/ 24 h 24"/>
                    <a:gd name="T12" fmla="*/ 24 w 40"/>
                    <a:gd name="T13" fmla="*/ 24 h 24"/>
                    <a:gd name="T14" fmla="*/ 16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24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8 h 24"/>
                    <a:gd name="T34" fmla="*/ 0 w 40"/>
                    <a:gd name="T35" fmla="*/ 8 h 24"/>
                    <a:gd name="T36" fmla="*/ 0 w 40"/>
                    <a:gd name="T37" fmla="*/ 8 h 24"/>
                    <a:gd name="T38" fmla="*/ 8 w 40"/>
                    <a:gd name="T39" fmla="*/ 0 h 24"/>
                    <a:gd name="T40" fmla="*/ 8 w 40"/>
                    <a:gd name="T41" fmla="*/ 0 h 24"/>
                    <a:gd name="T42" fmla="*/ 8 w 40"/>
                    <a:gd name="T43" fmla="*/ 0 h 24"/>
                    <a:gd name="T44" fmla="*/ 24 w 40"/>
                    <a:gd name="T45" fmla="*/ 8 h 24"/>
                    <a:gd name="T46" fmla="*/ 24 w 40"/>
                    <a:gd name="T47" fmla="*/ 8 h 24"/>
                    <a:gd name="T48" fmla="*/ 24 w 40"/>
                    <a:gd name="T49" fmla="*/ 16 h 24"/>
                    <a:gd name="T50" fmla="*/ 24 w 40"/>
                    <a:gd name="T51" fmla="*/ 16 h 24"/>
                    <a:gd name="T52" fmla="*/ 8 w 40"/>
                    <a:gd name="T53" fmla="*/ 8 h 24"/>
                    <a:gd name="T54" fmla="*/ 8 w 40"/>
                    <a:gd name="T55" fmla="*/ 8 h 24"/>
                    <a:gd name="T56" fmla="*/ 16 w 40"/>
                    <a:gd name="T57" fmla="*/ 8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16 h 24"/>
                    <a:gd name="T66" fmla="*/ 8 w 40"/>
                    <a:gd name="T67" fmla="*/ 16 h 24"/>
                    <a:gd name="T68" fmla="*/ 0 w 40"/>
                    <a:gd name="T69" fmla="*/ 16 h 24"/>
                    <a:gd name="T70" fmla="*/ 8 w 40"/>
                    <a:gd name="T71" fmla="*/ 16 h 24"/>
                    <a:gd name="T72" fmla="*/ 8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16 h 24"/>
                    <a:gd name="T84" fmla="*/ 24 w 40"/>
                    <a:gd name="T85" fmla="*/ 16 h 24"/>
                    <a:gd name="T86" fmla="*/ 24 w 40"/>
                    <a:gd name="T87" fmla="*/ 16 h 24"/>
                    <a:gd name="T88" fmla="*/ 32 w 40"/>
                    <a:gd name="T89" fmla="*/ 8 h 24"/>
                    <a:gd name="T90" fmla="*/ 32 w 40"/>
                    <a:gd name="T91" fmla="*/ 8 h 24"/>
                    <a:gd name="T92" fmla="*/ 32 w 40"/>
                    <a:gd name="T93" fmla="*/ 16 h 24"/>
                    <a:gd name="T94" fmla="*/ 24 w 40"/>
                    <a:gd name="T95" fmla="*/ 16 h 24"/>
                    <a:gd name="T96" fmla="*/ 24 w 40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8"/>
                      </a:move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86" name="Freeform 550"/>
                <p:cNvSpPr>
                  <a:spLocks/>
                </p:cNvSpPr>
                <p:nvPr/>
              </p:nvSpPr>
              <p:spPr bwMode="auto">
                <a:xfrm>
                  <a:off x="2766" y="285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87" name="Freeform 551"/>
                <p:cNvSpPr>
                  <a:spLocks/>
                </p:cNvSpPr>
                <p:nvPr/>
              </p:nvSpPr>
              <p:spPr bwMode="auto">
                <a:xfrm>
                  <a:off x="2718" y="2845"/>
                  <a:ext cx="40" cy="24"/>
                </a:xfrm>
                <a:custGeom>
                  <a:avLst/>
                  <a:gdLst>
                    <a:gd name="T0" fmla="*/ 24 w 40"/>
                    <a:gd name="T1" fmla="*/ 0 h 24"/>
                    <a:gd name="T2" fmla="*/ 32 w 40"/>
                    <a:gd name="T3" fmla="*/ 0 h 24"/>
                    <a:gd name="T4" fmla="*/ 40 w 40"/>
                    <a:gd name="T5" fmla="*/ 8 h 24"/>
                    <a:gd name="T6" fmla="*/ 40 w 40"/>
                    <a:gd name="T7" fmla="*/ 8 h 24"/>
                    <a:gd name="T8" fmla="*/ 32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16 h 24"/>
                    <a:gd name="T22" fmla="*/ 8 w 40"/>
                    <a:gd name="T23" fmla="*/ 16 h 24"/>
                    <a:gd name="T24" fmla="*/ 8 w 40"/>
                    <a:gd name="T25" fmla="*/ 16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16 w 40"/>
                    <a:gd name="T39" fmla="*/ 0 h 24"/>
                    <a:gd name="T40" fmla="*/ 16 w 40"/>
                    <a:gd name="T41" fmla="*/ 0 h 24"/>
                    <a:gd name="T42" fmla="*/ 16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16 w 40"/>
                    <a:gd name="T53" fmla="*/ 8 h 24"/>
                    <a:gd name="T54" fmla="*/ 16 w 40"/>
                    <a:gd name="T55" fmla="*/ 8 h 24"/>
                    <a:gd name="T56" fmla="*/ 16 w 40"/>
                    <a:gd name="T57" fmla="*/ 8 h 24"/>
                    <a:gd name="T58" fmla="*/ 0 w 40"/>
                    <a:gd name="T59" fmla="*/ 16 h 24"/>
                    <a:gd name="T60" fmla="*/ 0 w 40"/>
                    <a:gd name="T61" fmla="*/ 16 h 24"/>
                    <a:gd name="T62" fmla="*/ 0 w 40"/>
                    <a:gd name="T63" fmla="*/ 8 h 24"/>
                    <a:gd name="T64" fmla="*/ 0 w 40"/>
                    <a:gd name="T65" fmla="*/ 8 h 24"/>
                    <a:gd name="T66" fmla="*/ 0 w 40"/>
                    <a:gd name="T67" fmla="*/ 8 h 24"/>
                    <a:gd name="T68" fmla="*/ 0 w 40"/>
                    <a:gd name="T69" fmla="*/ 8 h 24"/>
                    <a:gd name="T70" fmla="*/ 8 w 40"/>
                    <a:gd name="T71" fmla="*/ 8 h 24"/>
                    <a:gd name="T72" fmla="*/ 8 w 40"/>
                    <a:gd name="T73" fmla="*/ 8 h 24"/>
                    <a:gd name="T74" fmla="*/ 16 w 40"/>
                    <a:gd name="T75" fmla="*/ 8 h 24"/>
                    <a:gd name="T76" fmla="*/ 24 w 40"/>
                    <a:gd name="T77" fmla="*/ 16 h 24"/>
                    <a:gd name="T78" fmla="*/ 24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0 h 24"/>
                    <a:gd name="T90" fmla="*/ 32 w 40"/>
                    <a:gd name="T91" fmla="*/ 0 h 24"/>
                    <a:gd name="T92" fmla="*/ 32 w 40"/>
                    <a:gd name="T93" fmla="*/ 8 h 24"/>
                    <a:gd name="T94" fmla="*/ 24 w 40"/>
                    <a:gd name="T95" fmla="*/ 8 h 24"/>
                    <a:gd name="T96" fmla="*/ 24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88" name="Freeform 552"/>
                <p:cNvSpPr>
                  <a:spLocks/>
                </p:cNvSpPr>
                <p:nvPr/>
              </p:nvSpPr>
              <p:spPr bwMode="auto">
                <a:xfrm>
                  <a:off x="2742" y="284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89" name="Freeform 553"/>
                <p:cNvSpPr>
                  <a:spLocks/>
                </p:cNvSpPr>
                <p:nvPr/>
              </p:nvSpPr>
              <p:spPr bwMode="auto">
                <a:xfrm>
                  <a:off x="2694" y="2837"/>
                  <a:ext cx="32" cy="24"/>
                </a:xfrm>
                <a:custGeom>
                  <a:avLst/>
                  <a:gdLst>
                    <a:gd name="T0" fmla="*/ 24 w 32"/>
                    <a:gd name="T1" fmla="*/ 8 h 24"/>
                    <a:gd name="T2" fmla="*/ 32 w 32"/>
                    <a:gd name="T3" fmla="*/ 8 h 24"/>
                    <a:gd name="T4" fmla="*/ 32 w 32"/>
                    <a:gd name="T5" fmla="*/ 16 h 24"/>
                    <a:gd name="T6" fmla="*/ 32 w 32"/>
                    <a:gd name="T7" fmla="*/ 16 h 24"/>
                    <a:gd name="T8" fmla="*/ 24 w 32"/>
                    <a:gd name="T9" fmla="*/ 16 h 24"/>
                    <a:gd name="T10" fmla="*/ 32 w 32"/>
                    <a:gd name="T11" fmla="*/ 16 h 24"/>
                    <a:gd name="T12" fmla="*/ 32 w 32"/>
                    <a:gd name="T13" fmla="*/ 16 h 24"/>
                    <a:gd name="T14" fmla="*/ 24 w 32"/>
                    <a:gd name="T15" fmla="*/ 24 h 24"/>
                    <a:gd name="T16" fmla="*/ 16 w 32"/>
                    <a:gd name="T17" fmla="*/ 24 h 24"/>
                    <a:gd name="T18" fmla="*/ 16 w 32"/>
                    <a:gd name="T19" fmla="*/ 24 h 24"/>
                    <a:gd name="T20" fmla="*/ 8 w 32"/>
                    <a:gd name="T21" fmla="*/ 24 h 24"/>
                    <a:gd name="T22" fmla="*/ 8 w 32"/>
                    <a:gd name="T23" fmla="*/ 24 h 24"/>
                    <a:gd name="T24" fmla="*/ 8 w 32"/>
                    <a:gd name="T25" fmla="*/ 24 h 24"/>
                    <a:gd name="T26" fmla="*/ 0 w 32"/>
                    <a:gd name="T27" fmla="*/ 24 h 24"/>
                    <a:gd name="T28" fmla="*/ 0 w 32"/>
                    <a:gd name="T29" fmla="*/ 16 h 24"/>
                    <a:gd name="T30" fmla="*/ 0 w 32"/>
                    <a:gd name="T31" fmla="*/ 16 h 24"/>
                    <a:gd name="T32" fmla="*/ 8 w 32"/>
                    <a:gd name="T33" fmla="*/ 8 h 24"/>
                    <a:gd name="T34" fmla="*/ 8 w 32"/>
                    <a:gd name="T35" fmla="*/ 8 h 24"/>
                    <a:gd name="T36" fmla="*/ 8 w 32"/>
                    <a:gd name="T37" fmla="*/ 8 h 24"/>
                    <a:gd name="T38" fmla="*/ 16 w 32"/>
                    <a:gd name="T39" fmla="*/ 0 h 24"/>
                    <a:gd name="T40" fmla="*/ 24 w 32"/>
                    <a:gd name="T41" fmla="*/ 0 h 24"/>
                    <a:gd name="T42" fmla="*/ 24 w 32"/>
                    <a:gd name="T43" fmla="*/ 0 h 24"/>
                    <a:gd name="T44" fmla="*/ 32 w 32"/>
                    <a:gd name="T45" fmla="*/ 8 h 24"/>
                    <a:gd name="T46" fmla="*/ 32 w 32"/>
                    <a:gd name="T47" fmla="*/ 8 h 24"/>
                    <a:gd name="T48" fmla="*/ 24 w 32"/>
                    <a:gd name="T49" fmla="*/ 16 h 24"/>
                    <a:gd name="T50" fmla="*/ 24 w 32"/>
                    <a:gd name="T51" fmla="*/ 16 h 24"/>
                    <a:gd name="T52" fmla="*/ 16 w 32"/>
                    <a:gd name="T53" fmla="*/ 8 h 24"/>
                    <a:gd name="T54" fmla="*/ 16 w 32"/>
                    <a:gd name="T55" fmla="*/ 8 h 24"/>
                    <a:gd name="T56" fmla="*/ 24 w 32"/>
                    <a:gd name="T57" fmla="*/ 8 h 24"/>
                    <a:gd name="T58" fmla="*/ 16 w 32"/>
                    <a:gd name="T59" fmla="*/ 16 h 24"/>
                    <a:gd name="T60" fmla="*/ 16 w 32"/>
                    <a:gd name="T61" fmla="*/ 16 h 24"/>
                    <a:gd name="T62" fmla="*/ 16 w 32"/>
                    <a:gd name="T63" fmla="*/ 16 h 24"/>
                    <a:gd name="T64" fmla="*/ 8 w 32"/>
                    <a:gd name="T65" fmla="*/ 24 h 24"/>
                    <a:gd name="T66" fmla="*/ 8 w 32"/>
                    <a:gd name="T67" fmla="*/ 24 h 24"/>
                    <a:gd name="T68" fmla="*/ 0 w 32"/>
                    <a:gd name="T69" fmla="*/ 16 h 24"/>
                    <a:gd name="T70" fmla="*/ 8 w 32"/>
                    <a:gd name="T71" fmla="*/ 16 h 24"/>
                    <a:gd name="T72" fmla="*/ 8 w 32"/>
                    <a:gd name="T73" fmla="*/ 16 h 24"/>
                    <a:gd name="T74" fmla="*/ 8 w 32"/>
                    <a:gd name="T75" fmla="*/ 16 h 24"/>
                    <a:gd name="T76" fmla="*/ 16 w 32"/>
                    <a:gd name="T77" fmla="*/ 16 h 24"/>
                    <a:gd name="T78" fmla="*/ 16 w 32"/>
                    <a:gd name="T79" fmla="*/ 16 h 24"/>
                    <a:gd name="T80" fmla="*/ 16 w 32"/>
                    <a:gd name="T81" fmla="*/ 16 h 24"/>
                    <a:gd name="T82" fmla="*/ 24 w 32"/>
                    <a:gd name="T83" fmla="*/ 8 h 24"/>
                    <a:gd name="T84" fmla="*/ 24 w 32"/>
                    <a:gd name="T85" fmla="*/ 8 h 24"/>
                    <a:gd name="T86" fmla="*/ 24 w 32"/>
                    <a:gd name="T87" fmla="*/ 8 h 24"/>
                    <a:gd name="T88" fmla="*/ 32 w 32"/>
                    <a:gd name="T89" fmla="*/ 8 h 24"/>
                    <a:gd name="T90" fmla="*/ 32 w 32"/>
                    <a:gd name="T91" fmla="*/ 8 h 24"/>
                    <a:gd name="T92" fmla="*/ 32 w 32"/>
                    <a:gd name="T93" fmla="*/ 16 h 24"/>
                    <a:gd name="T94" fmla="*/ 24 w 32"/>
                    <a:gd name="T95" fmla="*/ 16 h 24"/>
                    <a:gd name="T96" fmla="*/ 24 w 32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" h="24">
                      <a:moveTo>
                        <a:pt x="24" y="8"/>
                      </a:move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90" name="Freeform 554"/>
                <p:cNvSpPr>
                  <a:spLocks/>
                </p:cNvSpPr>
                <p:nvPr/>
              </p:nvSpPr>
              <p:spPr bwMode="auto">
                <a:xfrm>
                  <a:off x="2718" y="2845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91" name="Freeform 555"/>
                <p:cNvSpPr>
                  <a:spLocks/>
                </p:cNvSpPr>
                <p:nvPr/>
              </p:nvSpPr>
              <p:spPr bwMode="auto">
                <a:xfrm>
                  <a:off x="2670" y="2837"/>
                  <a:ext cx="40" cy="16"/>
                </a:xfrm>
                <a:custGeom>
                  <a:avLst/>
                  <a:gdLst>
                    <a:gd name="T0" fmla="*/ 24 w 40"/>
                    <a:gd name="T1" fmla="*/ 0 h 16"/>
                    <a:gd name="T2" fmla="*/ 32 w 40"/>
                    <a:gd name="T3" fmla="*/ 0 h 16"/>
                    <a:gd name="T4" fmla="*/ 40 w 40"/>
                    <a:gd name="T5" fmla="*/ 8 h 16"/>
                    <a:gd name="T6" fmla="*/ 40 w 40"/>
                    <a:gd name="T7" fmla="*/ 8 h 16"/>
                    <a:gd name="T8" fmla="*/ 32 w 40"/>
                    <a:gd name="T9" fmla="*/ 16 h 16"/>
                    <a:gd name="T10" fmla="*/ 24 w 40"/>
                    <a:gd name="T11" fmla="*/ 16 h 16"/>
                    <a:gd name="T12" fmla="*/ 24 w 40"/>
                    <a:gd name="T13" fmla="*/ 16 h 16"/>
                    <a:gd name="T14" fmla="*/ 16 w 40"/>
                    <a:gd name="T15" fmla="*/ 16 h 16"/>
                    <a:gd name="T16" fmla="*/ 16 w 40"/>
                    <a:gd name="T17" fmla="*/ 16 h 16"/>
                    <a:gd name="T18" fmla="*/ 16 w 40"/>
                    <a:gd name="T19" fmla="*/ 16 h 16"/>
                    <a:gd name="T20" fmla="*/ 8 w 40"/>
                    <a:gd name="T21" fmla="*/ 16 h 16"/>
                    <a:gd name="T22" fmla="*/ 8 w 40"/>
                    <a:gd name="T23" fmla="*/ 16 h 16"/>
                    <a:gd name="T24" fmla="*/ 8 w 40"/>
                    <a:gd name="T25" fmla="*/ 16 h 16"/>
                    <a:gd name="T26" fmla="*/ 0 w 40"/>
                    <a:gd name="T27" fmla="*/ 16 h 16"/>
                    <a:gd name="T28" fmla="*/ 0 w 40"/>
                    <a:gd name="T29" fmla="*/ 8 h 16"/>
                    <a:gd name="T30" fmla="*/ 0 w 40"/>
                    <a:gd name="T31" fmla="*/ 8 h 16"/>
                    <a:gd name="T32" fmla="*/ 8 w 40"/>
                    <a:gd name="T33" fmla="*/ 0 h 16"/>
                    <a:gd name="T34" fmla="*/ 8 w 40"/>
                    <a:gd name="T35" fmla="*/ 0 h 16"/>
                    <a:gd name="T36" fmla="*/ 8 w 40"/>
                    <a:gd name="T37" fmla="*/ 0 h 16"/>
                    <a:gd name="T38" fmla="*/ 16 w 40"/>
                    <a:gd name="T39" fmla="*/ 0 h 16"/>
                    <a:gd name="T40" fmla="*/ 16 w 40"/>
                    <a:gd name="T41" fmla="*/ 0 h 16"/>
                    <a:gd name="T42" fmla="*/ 16 w 40"/>
                    <a:gd name="T43" fmla="*/ 0 h 16"/>
                    <a:gd name="T44" fmla="*/ 24 w 40"/>
                    <a:gd name="T45" fmla="*/ 0 h 16"/>
                    <a:gd name="T46" fmla="*/ 24 w 40"/>
                    <a:gd name="T47" fmla="*/ 0 h 16"/>
                    <a:gd name="T48" fmla="*/ 24 w 40"/>
                    <a:gd name="T49" fmla="*/ 8 h 16"/>
                    <a:gd name="T50" fmla="*/ 24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8 w 40"/>
                    <a:gd name="T59" fmla="*/ 8 h 16"/>
                    <a:gd name="T60" fmla="*/ 8 w 40"/>
                    <a:gd name="T61" fmla="*/ 8 h 16"/>
                    <a:gd name="T62" fmla="*/ 16 w 40"/>
                    <a:gd name="T63" fmla="*/ 8 h 16"/>
                    <a:gd name="T64" fmla="*/ 8 w 40"/>
                    <a:gd name="T65" fmla="*/ 16 h 16"/>
                    <a:gd name="T66" fmla="*/ 8 w 40"/>
                    <a:gd name="T67" fmla="*/ 16 h 16"/>
                    <a:gd name="T68" fmla="*/ 0 w 40"/>
                    <a:gd name="T69" fmla="*/ 8 h 16"/>
                    <a:gd name="T70" fmla="*/ 8 w 40"/>
                    <a:gd name="T71" fmla="*/ 8 h 16"/>
                    <a:gd name="T72" fmla="*/ 8 w 40"/>
                    <a:gd name="T73" fmla="*/ 8 h 16"/>
                    <a:gd name="T74" fmla="*/ 8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24 w 40"/>
                    <a:gd name="T83" fmla="*/ 8 h 16"/>
                    <a:gd name="T84" fmla="*/ 24 w 40"/>
                    <a:gd name="T85" fmla="*/ 8 h 16"/>
                    <a:gd name="T86" fmla="*/ 24 w 40"/>
                    <a:gd name="T87" fmla="*/ 8 h 16"/>
                    <a:gd name="T88" fmla="*/ 32 w 40"/>
                    <a:gd name="T89" fmla="*/ 0 h 16"/>
                    <a:gd name="T90" fmla="*/ 32 w 40"/>
                    <a:gd name="T91" fmla="*/ 0 h 16"/>
                    <a:gd name="T92" fmla="*/ 32 w 40"/>
                    <a:gd name="T93" fmla="*/ 8 h 16"/>
                    <a:gd name="T94" fmla="*/ 24 w 40"/>
                    <a:gd name="T95" fmla="*/ 8 h 16"/>
                    <a:gd name="T96" fmla="*/ 24 w 40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92" name="Freeform 556"/>
                <p:cNvSpPr>
                  <a:spLocks/>
                </p:cNvSpPr>
                <p:nvPr/>
              </p:nvSpPr>
              <p:spPr bwMode="auto">
                <a:xfrm>
                  <a:off x="2694" y="2837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93" name="Freeform 557"/>
                <p:cNvSpPr>
                  <a:spLocks/>
                </p:cNvSpPr>
                <p:nvPr/>
              </p:nvSpPr>
              <p:spPr bwMode="auto">
                <a:xfrm>
                  <a:off x="2646" y="2829"/>
                  <a:ext cx="32" cy="24"/>
                </a:xfrm>
                <a:custGeom>
                  <a:avLst/>
                  <a:gdLst>
                    <a:gd name="T0" fmla="*/ 24 w 32"/>
                    <a:gd name="T1" fmla="*/ 8 h 24"/>
                    <a:gd name="T2" fmla="*/ 32 w 32"/>
                    <a:gd name="T3" fmla="*/ 8 h 24"/>
                    <a:gd name="T4" fmla="*/ 32 w 32"/>
                    <a:gd name="T5" fmla="*/ 16 h 24"/>
                    <a:gd name="T6" fmla="*/ 32 w 32"/>
                    <a:gd name="T7" fmla="*/ 16 h 24"/>
                    <a:gd name="T8" fmla="*/ 24 w 32"/>
                    <a:gd name="T9" fmla="*/ 16 h 24"/>
                    <a:gd name="T10" fmla="*/ 32 w 32"/>
                    <a:gd name="T11" fmla="*/ 16 h 24"/>
                    <a:gd name="T12" fmla="*/ 32 w 32"/>
                    <a:gd name="T13" fmla="*/ 16 h 24"/>
                    <a:gd name="T14" fmla="*/ 24 w 32"/>
                    <a:gd name="T15" fmla="*/ 24 h 24"/>
                    <a:gd name="T16" fmla="*/ 16 w 32"/>
                    <a:gd name="T17" fmla="*/ 24 h 24"/>
                    <a:gd name="T18" fmla="*/ 16 w 32"/>
                    <a:gd name="T19" fmla="*/ 24 h 24"/>
                    <a:gd name="T20" fmla="*/ 8 w 32"/>
                    <a:gd name="T21" fmla="*/ 24 h 24"/>
                    <a:gd name="T22" fmla="*/ 8 w 32"/>
                    <a:gd name="T23" fmla="*/ 24 h 24"/>
                    <a:gd name="T24" fmla="*/ 8 w 32"/>
                    <a:gd name="T25" fmla="*/ 24 h 24"/>
                    <a:gd name="T26" fmla="*/ 0 w 32"/>
                    <a:gd name="T27" fmla="*/ 16 h 24"/>
                    <a:gd name="T28" fmla="*/ 0 w 32"/>
                    <a:gd name="T29" fmla="*/ 8 h 24"/>
                    <a:gd name="T30" fmla="*/ 0 w 32"/>
                    <a:gd name="T31" fmla="*/ 8 h 24"/>
                    <a:gd name="T32" fmla="*/ 8 w 32"/>
                    <a:gd name="T33" fmla="*/ 8 h 24"/>
                    <a:gd name="T34" fmla="*/ 8 w 32"/>
                    <a:gd name="T35" fmla="*/ 8 h 24"/>
                    <a:gd name="T36" fmla="*/ 8 w 32"/>
                    <a:gd name="T37" fmla="*/ 8 h 24"/>
                    <a:gd name="T38" fmla="*/ 16 w 32"/>
                    <a:gd name="T39" fmla="*/ 0 h 24"/>
                    <a:gd name="T40" fmla="*/ 24 w 32"/>
                    <a:gd name="T41" fmla="*/ 0 h 24"/>
                    <a:gd name="T42" fmla="*/ 24 w 32"/>
                    <a:gd name="T43" fmla="*/ 0 h 24"/>
                    <a:gd name="T44" fmla="*/ 32 w 32"/>
                    <a:gd name="T45" fmla="*/ 8 h 24"/>
                    <a:gd name="T46" fmla="*/ 32 w 32"/>
                    <a:gd name="T47" fmla="*/ 8 h 24"/>
                    <a:gd name="T48" fmla="*/ 24 w 32"/>
                    <a:gd name="T49" fmla="*/ 16 h 24"/>
                    <a:gd name="T50" fmla="*/ 24 w 32"/>
                    <a:gd name="T51" fmla="*/ 16 h 24"/>
                    <a:gd name="T52" fmla="*/ 16 w 32"/>
                    <a:gd name="T53" fmla="*/ 8 h 24"/>
                    <a:gd name="T54" fmla="*/ 16 w 32"/>
                    <a:gd name="T55" fmla="*/ 8 h 24"/>
                    <a:gd name="T56" fmla="*/ 24 w 32"/>
                    <a:gd name="T57" fmla="*/ 8 h 24"/>
                    <a:gd name="T58" fmla="*/ 16 w 32"/>
                    <a:gd name="T59" fmla="*/ 16 h 24"/>
                    <a:gd name="T60" fmla="*/ 16 w 32"/>
                    <a:gd name="T61" fmla="*/ 16 h 24"/>
                    <a:gd name="T62" fmla="*/ 8 w 32"/>
                    <a:gd name="T63" fmla="*/ 16 h 24"/>
                    <a:gd name="T64" fmla="*/ 0 w 32"/>
                    <a:gd name="T65" fmla="*/ 16 h 24"/>
                    <a:gd name="T66" fmla="*/ 0 w 32"/>
                    <a:gd name="T67" fmla="*/ 16 h 24"/>
                    <a:gd name="T68" fmla="*/ 8 w 32"/>
                    <a:gd name="T69" fmla="*/ 8 h 24"/>
                    <a:gd name="T70" fmla="*/ 16 w 32"/>
                    <a:gd name="T71" fmla="*/ 16 h 24"/>
                    <a:gd name="T72" fmla="*/ 16 w 32"/>
                    <a:gd name="T73" fmla="*/ 16 h 24"/>
                    <a:gd name="T74" fmla="*/ 8 w 32"/>
                    <a:gd name="T75" fmla="*/ 16 h 24"/>
                    <a:gd name="T76" fmla="*/ 16 w 32"/>
                    <a:gd name="T77" fmla="*/ 16 h 24"/>
                    <a:gd name="T78" fmla="*/ 16 w 32"/>
                    <a:gd name="T79" fmla="*/ 16 h 24"/>
                    <a:gd name="T80" fmla="*/ 16 w 32"/>
                    <a:gd name="T81" fmla="*/ 16 h 24"/>
                    <a:gd name="T82" fmla="*/ 24 w 32"/>
                    <a:gd name="T83" fmla="*/ 8 h 24"/>
                    <a:gd name="T84" fmla="*/ 24 w 32"/>
                    <a:gd name="T85" fmla="*/ 8 h 24"/>
                    <a:gd name="T86" fmla="*/ 24 w 32"/>
                    <a:gd name="T87" fmla="*/ 8 h 24"/>
                    <a:gd name="T88" fmla="*/ 32 w 32"/>
                    <a:gd name="T89" fmla="*/ 8 h 24"/>
                    <a:gd name="T90" fmla="*/ 32 w 32"/>
                    <a:gd name="T91" fmla="*/ 8 h 24"/>
                    <a:gd name="T92" fmla="*/ 32 w 32"/>
                    <a:gd name="T93" fmla="*/ 16 h 24"/>
                    <a:gd name="T94" fmla="*/ 24 w 32"/>
                    <a:gd name="T95" fmla="*/ 16 h 24"/>
                    <a:gd name="T96" fmla="*/ 24 w 32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" h="24">
                      <a:moveTo>
                        <a:pt x="24" y="8"/>
                      </a:move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94" name="Freeform 558"/>
                <p:cNvSpPr>
                  <a:spLocks/>
                </p:cNvSpPr>
                <p:nvPr/>
              </p:nvSpPr>
              <p:spPr bwMode="auto">
                <a:xfrm>
                  <a:off x="2670" y="283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95" name="Freeform 559"/>
                <p:cNvSpPr>
                  <a:spLocks/>
                </p:cNvSpPr>
                <p:nvPr/>
              </p:nvSpPr>
              <p:spPr bwMode="auto">
                <a:xfrm>
                  <a:off x="2622" y="2829"/>
                  <a:ext cx="40" cy="16"/>
                </a:xfrm>
                <a:custGeom>
                  <a:avLst/>
                  <a:gdLst>
                    <a:gd name="T0" fmla="*/ 24 w 40"/>
                    <a:gd name="T1" fmla="*/ 0 h 16"/>
                    <a:gd name="T2" fmla="*/ 32 w 40"/>
                    <a:gd name="T3" fmla="*/ 0 h 16"/>
                    <a:gd name="T4" fmla="*/ 40 w 40"/>
                    <a:gd name="T5" fmla="*/ 8 h 16"/>
                    <a:gd name="T6" fmla="*/ 40 w 40"/>
                    <a:gd name="T7" fmla="*/ 8 h 16"/>
                    <a:gd name="T8" fmla="*/ 32 w 40"/>
                    <a:gd name="T9" fmla="*/ 16 h 16"/>
                    <a:gd name="T10" fmla="*/ 24 w 40"/>
                    <a:gd name="T11" fmla="*/ 16 h 16"/>
                    <a:gd name="T12" fmla="*/ 24 w 40"/>
                    <a:gd name="T13" fmla="*/ 16 h 16"/>
                    <a:gd name="T14" fmla="*/ 16 w 40"/>
                    <a:gd name="T15" fmla="*/ 16 h 16"/>
                    <a:gd name="T16" fmla="*/ 16 w 40"/>
                    <a:gd name="T17" fmla="*/ 16 h 16"/>
                    <a:gd name="T18" fmla="*/ 16 w 40"/>
                    <a:gd name="T19" fmla="*/ 16 h 16"/>
                    <a:gd name="T20" fmla="*/ 8 w 40"/>
                    <a:gd name="T21" fmla="*/ 16 h 16"/>
                    <a:gd name="T22" fmla="*/ 8 w 40"/>
                    <a:gd name="T23" fmla="*/ 16 h 16"/>
                    <a:gd name="T24" fmla="*/ 8 w 40"/>
                    <a:gd name="T25" fmla="*/ 16 h 16"/>
                    <a:gd name="T26" fmla="*/ 0 w 40"/>
                    <a:gd name="T27" fmla="*/ 16 h 16"/>
                    <a:gd name="T28" fmla="*/ 0 w 40"/>
                    <a:gd name="T29" fmla="*/ 8 h 16"/>
                    <a:gd name="T30" fmla="*/ 0 w 40"/>
                    <a:gd name="T31" fmla="*/ 8 h 16"/>
                    <a:gd name="T32" fmla="*/ 8 w 40"/>
                    <a:gd name="T33" fmla="*/ 0 h 16"/>
                    <a:gd name="T34" fmla="*/ 8 w 40"/>
                    <a:gd name="T35" fmla="*/ 0 h 16"/>
                    <a:gd name="T36" fmla="*/ 8 w 40"/>
                    <a:gd name="T37" fmla="*/ 0 h 16"/>
                    <a:gd name="T38" fmla="*/ 16 w 40"/>
                    <a:gd name="T39" fmla="*/ 0 h 16"/>
                    <a:gd name="T40" fmla="*/ 16 w 40"/>
                    <a:gd name="T41" fmla="*/ 0 h 16"/>
                    <a:gd name="T42" fmla="*/ 16 w 40"/>
                    <a:gd name="T43" fmla="*/ 0 h 16"/>
                    <a:gd name="T44" fmla="*/ 24 w 40"/>
                    <a:gd name="T45" fmla="*/ 0 h 16"/>
                    <a:gd name="T46" fmla="*/ 24 w 40"/>
                    <a:gd name="T47" fmla="*/ 0 h 16"/>
                    <a:gd name="T48" fmla="*/ 24 w 40"/>
                    <a:gd name="T49" fmla="*/ 8 h 16"/>
                    <a:gd name="T50" fmla="*/ 24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8 w 40"/>
                    <a:gd name="T59" fmla="*/ 8 h 16"/>
                    <a:gd name="T60" fmla="*/ 8 w 40"/>
                    <a:gd name="T61" fmla="*/ 8 h 16"/>
                    <a:gd name="T62" fmla="*/ 16 w 40"/>
                    <a:gd name="T63" fmla="*/ 8 h 16"/>
                    <a:gd name="T64" fmla="*/ 8 w 40"/>
                    <a:gd name="T65" fmla="*/ 16 h 16"/>
                    <a:gd name="T66" fmla="*/ 8 w 40"/>
                    <a:gd name="T67" fmla="*/ 16 h 16"/>
                    <a:gd name="T68" fmla="*/ 0 w 40"/>
                    <a:gd name="T69" fmla="*/ 8 h 16"/>
                    <a:gd name="T70" fmla="*/ 8 w 40"/>
                    <a:gd name="T71" fmla="*/ 8 h 16"/>
                    <a:gd name="T72" fmla="*/ 8 w 40"/>
                    <a:gd name="T73" fmla="*/ 8 h 16"/>
                    <a:gd name="T74" fmla="*/ 8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24 w 40"/>
                    <a:gd name="T83" fmla="*/ 8 h 16"/>
                    <a:gd name="T84" fmla="*/ 24 w 40"/>
                    <a:gd name="T85" fmla="*/ 8 h 16"/>
                    <a:gd name="T86" fmla="*/ 24 w 40"/>
                    <a:gd name="T87" fmla="*/ 8 h 16"/>
                    <a:gd name="T88" fmla="*/ 32 w 40"/>
                    <a:gd name="T89" fmla="*/ 0 h 16"/>
                    <a:gd name="T90" fmla="*/ 32 w 40"/>
                    <a:gd name="T91" fmla="*/ 0 h 16"/>
                    <a:gd name="T92" fmla="*/ 32 w 40"/>
                    <a:gd name="T93" fmla="*/ 8 h 16"/>
                    <a:gd name="T94" fmla="*/ 24 w 40"/>
                    <a:gd name="T95" fmla="*/ 8 h 16"/>
                    <a:gd name="T96" fmla="*/ 24 w 40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96" name="Freeform 560"/>
                <p:cNvSpPr>
                  <a:spLocks/>
                </p:cNvSpPr>
                <p:nvPr/>
              </p:nvSpPr>
              <p:spPr bwMode="auto">
                <a:xfrm>
                  <a:off x="2646" y="282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97" name="Freeform 561"/>
                <p:cNvSpPr>
                  <a:spLocks/>
                </p:cNvSpPr>
                <p:nvPr/>
              </p:nvSpPr>
              <p:spPr bwMode="auto">
                <a:xfrm>
                  <a:off x="2606" y="2829"/>
                  <a:ext cx="32" cy="16"/>
                </a:xfrm>
                <a:custGeom>
                  <a:avLst/>
                  <a:gdLst>
                    <a:gd name="T0" fmla="*/ 32 w 32"/>
                    <a:gd name="T1" fmla="*/ 0 h 16"/>
                    <a:gd name="T2" fmla="*/ 32 w 32"/>
                    <a:gd name="T3" fmla="*/ 0 h 16"/>
                    <a:gd name="T4" fmla="*/ 32 w 32"/>
                    <a:gd name="T5" fmla="*/ 0 h 16"/>
                    <a:gd name="T6" fmla="*/ 32 w 32"/>
                    <a:gd name="T7" fmla="*/ 0 h 16"/>
                    <a:gd name="T8" fmla="*/ 32 w 32"/>
                    <a:gd name="T9" fmla="*/ 0 h 16"/>
                    <a:gd name="T10" fmla="*/ 32 w 32"/>
                    <a:gd name="T11" fmla="*/ 8 h 16"/>
                    <a:gd name="T12" fmla="*/ 32 w 32"/>
                    <a:gd name="T13" fmla="*/ 8 h 16"/>
                    <a:gd name="T14" fmla="*/ 24 w 32"/>
                    <a:gd name="T15" fmla="*/ 16 h 16"/>
                    <a:gd name="T16" fmla="*/ 16 w 32"/>
                    <a:gd name="T17" fmla="*/ 16 h 16"/>
                    <a:gd name="T18" fmla="*/ 16 w 32"/>
                    <a:gd name="T19" fmla="*/ 16 h 16"/>
                    <a:gd name="T20" fmla="*/ 8 w 32"/>
                    <a:gd name="T21" fmla="*/ 16 h 16"/>
                    <a:gd name="T22" fmla="*/ 8 w 32"/>
                    <a:gd name="T23" fmla="*/ 16 h 16"/>
                    <a:gd name="T24" fmla="*/ 8 w 32"/>
                    <a:gd name="T25" fmla="*/ 16 h 16"/>
                    <a:gd name="T26" fmla="*/ 0 w 32"/>
                    <a:gd name="T27" fmla="*/ 8 h 16"/>
                    <a:gd name="T28" fmla="*/ 0 w 32"/>
                    <a:gd name="T29" fmla="*/ 8 h 16"/>
                    <a:gd name="T30" fmla="*/ 0 w 32"/>
                    <a:gd name="T31" fmla="*/ 8 h 16"/>
                    <a:gd name="T32" fmla="*/ 0 w 32"/>
                    <a:gd name="T33" fmla="*/ 8 h 16"/>
                    <a:gd name="T34" fmla="*/ 0 w 32"/>
                    <a:gd name="T35" fmla="*/ 0 h 16"/>
                    <a:gd name="T36" fmla="*/ 0 w 32"/>
                    <a:gd name="T37" fmla="*/ 0 h 16"/>
                    <a:gd name="T38" fmla="*/ 8 w 32"/>
                    <a:gd name="T39" fmla="*/ 0 h 16"/>
                    <a:gd name="T40" fmla="*/ 8 w 32"/>
                    <a:gd name="T41" fmla="*/ 0 h 16"/>
                    <a:gd name="T42" fmla="*/ 8 w 32"/>
                    <a:gd name="T43" fmla="*/ 0 h 16"/>
                    <a:gd name="T44" fmla="*/ 24 w 32"/>
                    <a:gd name="T45" fmla="*/ 0 h 16"/>
                    <a:gd name="T46" fmla="*/ 24 w 32"/>
                    <a:gd name="T47" fmla="*/ 0 h 16"/>
                    <a:gd name="T48" fmla="*/ 24 w 32"/>
                    <a:gd name="T49" fmla="*/ 8 h 16"/>
                    <a:gd name="T50" fmla="*/ 24 w 32"/>
                    <a:gd name="T51" fmla="*/ 8 h 16"/>
                    <a:gd name="T52" fmla="*/ 8 w 32"/>
                    <a:gd name="T53" fmla="*/ 8 h 16"/>
                    <a:gd name="T54" fmla="*/ 8 w 32"/>
                    <a:gd name="T55" fmla="*/ 8 h 16"/>
                    <a:gd name="T56" fmla="*/ 8 w 32"/>
                    <a:gd name="T57" fmla="*/ 8 h 16"/>
                    <a:gd name="T58" fmla="*/ 0 w 32"/>
                    <a:gd name="T59" fmla="*/ 8 h 16"/>
                    <a:gd name="T60" fmla="*/ 0 w 32"/>
                    <a:gd name="T61" fmla="*/ 8 h 16"/>
                    <a:gd name="T62" fmla="*/ 8 w 32"/>
                    <a:gd name="T63" fmla="*/ 0 h 16"/>
                    <a:gd name="T64" fmla="*/ 8 w 32"/>
                    <a:gd name="T65" fmla="*/ 0 h 16"/>
                    <a:gd name="T66" fmla="*/ 8 w 32"/>
                    <a:gd name="T67" fmla="*/ 0 h 16"/>
                    <a:gd name="T68" fmla="*/ 8 w 32"/>
                    <a:gd name="T69" fmla="*/ 0 h 16"/>
                    <a:gd name="T70" fmla="*/ 16 w 32"/>
                    <a:gd name="T71" fmla="*/ 8 h 16"/>
                    <a:gd name="T72" fmla="*/ 16 w 32"/>
                    <a:gd name="T73" fmla="*/ 8 h 16"/>
                    <a:gd name="T74" fmla="*/ 8 w 32"/>
                    <a:gd name="T75" fmla="*/ 8 h 16"/>
                    <a:gd name="T76" fmla="*/ 16 w 32"/>
                    <a:gd name="T77" fmla="*/ 8 h 16"/>
                    <a:gd name="T78" fmla="*/ 16 w 32"/>
                    <a:gd name="T79" fmla="*/ 8 h 16"/>
                    <a:gd name="T80" fmla="*/ 16 w 32"/>
                    <a:gd name="T81" fmla="*/ 8 h 16"/>
                    <a:gd name="T82" fmla="*/ 24 w 32"/>
                    <a:gd name="T83" fmla="*/ 0 h 16"/>
                    <a:gd name="T84" fmla="*/ 24 w 32"/>
                    <a:gd name="T85" fmla="*/ 0 h 16"/>
                    <a:gd name="T86" fmla="*/ 24 w 32"/>
                    <a:gd name="T87" fmla="*/ 0 h 16"/>
                    <a:gd name="T88" fmla="*/ 24 w 32"/>
                    <a:gd name="T89" fmla="*/ 0 h 16"/>
                    <a:gd name="T90" fmla="*/ 24 w 32"/>
                    <a:gd name="T91" fmla="*/ 0 h 16"/>
                    <a:gd name="T92" fmla="*/ 24 w 32"/>
                    <a:gd name="T93" fmla="*/ 0 h 16"/>
                    <a:gd name="T94" fmla="*/ 24 w 32"/>
                    <a:gd name="T95" fmla="*/ 0 h 16"/>
                    <a:gd name="T96" fmla="*/ 32 w 32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" h="16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98" name="Freeform 562"/>
                <p:cNvSpPr>
                  <a:spLocks/>
                </p:cNvSpPr>
                <p:nvPr/>
              </p:nvSpPr>
              <p:spPr bwMode="auto">
                <a:xfrm>
                  <a:off x="2630" y="282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99" name="Freeform 563"/>
                <p:cNvSpPr>
                  <a:spLocks/>
                </p:cNvSpPr>
                <p:nvPr/>
              </p:nvSpPr>
              <p:spPr bwMode="auto">
                <a:xfrm>
                  <a:off x="2582" y="2837"/>
                  <a:ext cx="48" cy="16"/>
                </a:xfrm>
                <a:custGeom>
                  <a:avLst/>
                  <a:gdLst>
                    <a:gd name="T0" fmla="*/ 8 w 48"/>
                    <a:gd name="T1" fmla="*/ 0 h 16"/>
                    <a:gd name="T2" fmla="*/ 16 w 48"/>
                    <a:gd name="T3" fmla="*/ 0 h 16"/>
                    <a:gd name="T4" fmla="*/ 16 w 48"/>
                    <a:gd name="T5" fmla="*/ 0 h 16"/>
                    <a:gd name="T6" fmla="*/ 16 w 48"/>
                    <a:gd name="T7" fmla="*/ 0 h 16"/>
                    <a:gd name="T8" fmla="*/ 32 w 48"/>
                    <a:gd name="T9" fmla="*/ 0 h 16"/>
                    <a:gd name="T10" fmla="*/ 32 w 48"/>
                    <a:gd name="T11" fmla="*/ 0 h 16"/>
                    <a:gd name="T12" fmla="*/ 32 w 48"/>
                    <a:gd name="T13" fmla="*/ 0 h 16"/>
                    <a:gd name="T14" fmla="*/ 40 w 48"/>
                    <a:gd name="T15" fmla="*/ 0 h 16"/>
                    <a:gd name="T16" fmla="*/ 48 w 48"/>
                    <a:gd name="T17" fmla="*/ 8 h 16"/>
                    <a:gd name="T18" fmla="*/ 48 w 48"/>
                    <a:gd name="T19" fmla="*/ 8 h 16"/>
                    <a:gd name="T20" fmla="*/ 40 w 48"/>
                    <a:gd name="T21" fmla="*/ 16 h 16"/>
                    <a:gd name="T22" fmla="*/ 32 w 48"/>
                    <a:gd name="T23" fmla="*/ 16 h 16"/>
                    <a:gd name="T24" fmla="*/ 32 w 48"/>
                    <a:gd name="T25" fmla="*/ 16 h 16"/>
                    <a:gd name="T26" fmla="*/ 24 w 48"/>
                    <a:gd name="T27" fmla="*/ 16 h 16"/>
                    <a:gd name="T28" fmla="*/ 24 w 48"/>
                    <a:gd name="T29" fmla="*/ 16 h 16"/>
                    <a:gd name="T30" fmla="*/ 24 w 48"/>
                    <a:gd name="T31" fmla="*/ 16 h 16"/>
                    <a:gd name="T32" fmla="*/ 8 w 48"/>
                    <a:gd name="T33" fmla="*/ 16 h 16"/>
                    <a:gd name="T34" fmla="*/ 8 w 48"/>
                    <a:gd name="T35" fmla="*/ 16 h 16"/>
                    <a:gd name="T36" fmla="*/ 8 w 48"/>
                    <a:gd name="T37" fmla="*/ 16 h 16"/>
                    <a:gd name="T38" fmla="*/ 0 w 48"/>
                    <a:gd name="T39" fmla="*/ 16 h 16"/>
                    <a:gd name="T40" fmla="*/ 0 w 48"/>
                    <a:gd name="T41" fmla="*/ 8 h 16"/>
                    <a:gd name="T42" fmla="*/ 0 w 48"/>
                    <a:gd name="T43" fmla="*/ 8 h 16"/>
                    <a:gd name="T44" fmla="*/ 8 w 48"/>
                    <a:gd name="T45" fmla="*/ 0 h 16"/>
                    <a:gd name="T46" fmla="*/ 8 w 48"/>
                    <a:gd name="T47" fmla="*/ 0 h 16"/>
                    <a:gd name="T48" fmla="*/ 16 w 48"/>
                    <a:gd name="T49" fmla="*/ 8 h 16"/>
                    <a:gd name="T50" fmla="*/ 16 w 48"/>
                    <a:gd name="T51" fmla="*/ 8 h 16"/>
                    <a:gd name="T52" fmla="*/ 8 w 48"/>
                    <a:gd name="T53" fmla="*/ 16 h 16"/>
                    <a:gd name="T54" fmla="*/ 8 w 48"/>
                    <a:gd name="T55" fmla="*/ 16 h 16"/>
                    <a:gd name="T56" fmla="*/ 0 w 48"/>
                    <a:gd name="T57" fmla="*/ 8 h 16"/>
                    <a:gd name="T58" fmla="*/ 8 w 48"/>
                    <a:gd name="T59" fmla="*/ 8 h 16"/>
                    <a:gd name="T60" fmla="*/ 8 w 48"/>
                    <a:gd name="T61" fmla="*/ 8 h 16"/>
                    <a:gd name="T62" fmla="*/ 8 w 48"/>
                    <a:gd name="T63" fmla="*/ 8 h 16"/>
                    <a:gd name="T64" fmla="*/ 24 w 48"/>
                    <a:gd name="T65" fmla="*/ 8 h 16"/>
                    <a:gd name="T66" fmla="*/ 24 w 48"/>
                    <a:gd name="T67" fmla="*/ 8 h 16"/>
                    <a:gd name="T68" fmla="*/ 24 w 48"/>
                    <a:gd name="T69" fmla="*/ 8 h 16"/>
                    <a:gd name="T70" fmla="*/ 32 w 48"/>
                    <a:gd name="T71" fmla="*/ 8 h 16"/>
                    <a:gd name="T72" fmla="*/ 32 w 48"/>
                    <a:gd name="T73" fmla="*/ 8 h 16"/>
                    <a:gd name="T74" fmla="*/ 32 w 48"/>
                    <a:gd name="T75" fmla="*/ 8 h 16"/>
                    <a:gd name="T76" fmla="*/ 40 w 48"/>
                    <a:gd name="T77" fmla="*/ 0 h 16"/>
                    <a:gd name="T78" fmla="*/ 40 w 48"/>
                    <a:gd name="T79" fmla="*/ 0 h 16"/>
                    <a:gd name="T80" fmla="*/ 40 w 48"/>
                    <a:gd name="T81" fmla="*/ 8 h 16"/>
                    <a:gd name="T82" fmla="*/ 32 w 48"/>
                    <a:gd name="T83" fmla="*/ 8 h 16"/>
                    <a:gd name="T84" fmla="*/ 32 w 48"/>
                    <a:gd name="T85" fmla="*/ 8 h 16"/>
                    <a:gd name="T86" fmla="*/ 32 w 48"/>
                    <a:gd name="T87" fmla="*/ 8 h 16"/>
                    <a:gd name="T88" fmla="*/ 16 w 48"/>
                    <a:gd name="T89" fmla="*/ 8 h 16"/>
                    <a:gd name="T90" fmla="*/ 16 w 48"/>
                    <a:gd name="T91" fmla="*/ 8 h 16"/>
                    <a:gd name="T92" fmla="*/ 16 w 48"/>
                    <a:gd name="T93" fmla="*/ 8 h 16"/>
                    <a:gd name="T94" fmla="*/ 8 w 48"/>
                    <a:gd name="T95" fmla="*/ 8 h 16"/>
                    <a:gd name="T96" fmla="*/ 8 w 48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16">
                      <a:moveTo>
                        <a:pt x="8" y="0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00" name="Freeform 564"/>
                <p:cNvSpPr>
                  <a:spLocks/>
                </p:cNvSpPr>
                <p:nvPr/>
              </p:nvSpPr>
              <p:spPr bwMode="auto">
                <a:xfrm>
                  <a:off x="2590" y="283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8 w 8"/>
                    <a:gd name="T9" fmla="*/ 8 h 8"/>
                    <a:gd name="T10" fmla="*/ 8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01" name="Freeform 565"/>
                <p:cNvSpPr>
                  <a:spLocks/>
                </p:cNvSpPr>
                <p:nvPr/>
              </p:nvSpPr>
              <p:spPr bwMode="auto">
                <a:xfrm>
                  <a:off x="2606" y="2837"/>
                  <a:ext cx="40" cy="24"/>
                </a:xfrm>
                <a:custGeom>
                  <a:avLst/>
                  <a:gdLst>
                    <a:gd name="T0" fmla="*/ 8 w 40"/>
                    <a:gd name="T1" fmla="*/ 8 h 24"/>
                    <a:gd name="T2" fmla="*/ 16 w 40"/>
                    <a:gd name="T3" fmla="*/ 0 h 24"/>
                    <a:gd name="T4" fmla="*/ 16 w 40"/>
                    <a:gd name="T5" fmla="*/ 0 h 24"/>
                    <a:gd name="T6" fmla="*/ 16 w 40"/>
                    <a:gd name="T7" fmla="*/ 0 h 24"/>
                    <a:gd name="T8" fmla="*/ 32 w 40"/>
                    <a:gd name="T9" fmla="*/ 8 h 24"/>
                    <a:gd name="T10" fmla="*/ 32 w 40"/>
                    <a:gd name="T11" fmla="*/ 8 h 24"/>
                    <a:gd name="T12" fmla="*/ 32 w 40"/>
                    <a:gd name="T13" fmla="*/ 8 h 24"/>
                    <a:gd name="T14" fmla="*/ 32 w 40"/>
                    <a:gd name="T15" fmla="*/ 8 h 24"/>
                    <a:gd name="T16" fmla="*/ 32 w 40"/>
                    <a:gd name="T17" fmla="*/ 8 h 24"/>
                    <a:gd name="T18" fmla="*/ 32 w 40"/>
                    <a:gd name="T19" fmla="*/ 8 h 24"/>
                    <a:gd name="T20" fmla="*/ 32 w 40"/>
                    <a:gd name="T21" fmla="*/ 8 h 24"/>
                    <a:gd name="T22" fmla="*/ 40 w 40"/>
                    <a:gd name="T23" fmla="*/ 16 h 24"/>
                    <a:gd name="T24" fmla="*/ 40 w 40"/>
                    <a:gd name="T25" fmla="*/ 16 h 24"/>
                    <a:gd name="T26" fmla="*/ 32 w 40"/>
                    <a:gd name="T27" fmla="*/ 24 h 24"/>
                    <a:gd name="T28" fmla="*/ 24 w 40"/>
                    <a:gd name="T29" fmla="*/ 24 h 24"/>
                    <a:gd name="T30" fmla="*/ 24 w 40"/>
                    <a:gd name="T31" fmla="*/ 24 h 24"/>
                    <a:gd name="T32" fmla="*/ 8 w 40"/>
                    <a:gd name="T33" fmla="*/ 24 h 24"/>
                    <a:gd name="T34" fmla="*/ 8 w 40"/>
                    <a:gd name="T35" fmla="*/ 24 h 24"/>
                    <a:gd name="T36" fmla="*/ 8 w 40"/>
                    <a:gd name="T37" fmla="*/ 24 h 24"/>
                    <a:gd name="T38" fmla="*/ 0 w 40"/>
                    <a:gd name="T39" fmla="*/ 24 h 24"/>
                    <a:gd name="T40" fmla="*/ 0 w 40"/>
                    <a:gd name="T41" fmla="*/ 16 h 24"/>
                    <a:gd name="T42" fmla="*/ 0 w 40"/>
                    <a:gd name="T43" fmla="*/ 16 h 24"/>
                    <a:gd name="T44" fmla="*/ 8 w 40"/>
                    <a:gd name="T45" fmla="*/ 8 h 24"/>
                    <a:gd name="T46" fmla="*/ 8 w 40"/>
                    <a:gd name="T47" fmla="*/ 8 h 24"/>
                    <a:gd name="T48" fmla="*/ 16 w 40"/>
                    <a:gd name="T49" fmla="*/ 16 h 24"/>
                    <a:gd name="T50" fmla="*/ 16 w 40"/>
                    <a:gd name="T51" fmla="*/ 16 h 24"/>
                    <a:gd name="T52" fmla="*/ 8 w 40"/>
                    <a:gd name="T53" fmla="*/ 24 h 24"/>
                    <a:gd name="T54" fmla="*/ 8 w 40"/>
                    <a:gd name="T55" fmla="*/ 24 h 24"/>
                    <a:gd name="T56" fmla="*/ 0 w 40"/>
                    <a:gd name="T57" fmla="*/ 16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16 h 24"/>
                    <a:gd name="T64" fmla="*/ 24 w 40"/>
                    <a:gd name="T65" fmla="*/ 16 h 24"/>
                    <a:gd name="T66" fmla="*/ 24 w 40"/>
                    <a:gd name="T67" fmla="*/ 16 h 24"/>
                    <a:gd name="T68" fmla="*/ 24 w 40"/>
                    <a:gd name="T69" fmla="*/ 16 h 24"/>
                    <a:gd name="T70" fmla="*/ 32 w 40"/>
                    <a:gd name="T71" fmla="*/ 8 h 24"/>
                    <a:gd name="T72" fmla="*/ 32 w 40"/>
                    <a:gd name="T73" fmla="*/ 8 h 24"/>
                    <a:gd name="T74" fmla="*/ 32 w 40"/>
                    <a:gd name="T75" fmla="*/ 16 h 24"/>
                    <a:gd name="T76" fmla="*/ 32 w 40"/>
                    <a:gd name="T77" fmla="*/ 16 h 24"/>
                    <a:gd name="T78" fmla="*/ 32 w 40"/>
                    <a:gd name="T79" fmla="*/ 16 h 24"/>
                    <a:gd name="T80" fmla="*/ 32 w 40"/>
                    <a:gd name="T81" fmla="*/ 16 h 24"/>
                    <a:gd name="T82" fmla="*/ 32 w 40"/>
                    <a:gd name="T83" fmla="*/ 16 h 24"/>
                    <a:gd name="T84" fmla="*/ 32 w 40"/>
                    <a:gd name="T85" fmla="*/ 16 h 24"/>
                    <a:gd name="T86" fmla="*/ 32 w 40"/>
                    <a:gd name="T87" fmla="*/ 16 h 24"/>
                    <a:gd name="T88" fmla="*/ 16 w 40"/>
                    <a:gd name="T89" fmla="*/ 8 h 24"/>
                    <a:gd name="T90" fmla="*/ 16 w 40"/>
                    <a:gd name="T91" fmla="*/ 8 h 24"/>
                    <a:gd name="T92" fmla="*/ 24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8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02" name="Freeform 566"/>
                <p:cNvSpPr>
                  <a:spLocks/>
                </p:cNvSpPr>
                <p:nvPr/>
              </p:nvSpPr>
              <p:spPr bwMode="auto">
                <a:xfrm>
                  <a:off x="2614" y="2845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0 w 8"/>
                    <a:gd name="T5" fmla="*/ 0 h 8"/>
                    <a:gd name="T6" fmla="*/ 8 w 8"/>
                    <a:gd name="T7" fmla="*/ 8 h 8"/>
                    <a:gd name="T8" fmla="*/ 8 w 8"/>
                    <a:gd name="T9" fmla="*/ 8 h 8"/>
                    <a:gd name="T10" fmla="*/ 8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03" name="Freeform 567"/>
                <p:cNvSpPr>
                  <a:spLocks/>
                </p:cNvSpPr>
                <p:nvPr/>
              </p:nvSpPr>
              <p:spPr bwMode="auto">
                <a:xfrm>
                  <a:off x="2630" y="2845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0 h 24"/>
                    <a:gd name="T10" fmla="*/ 8 w 40"/>
                    <a:gd name="T11" fmla="*/ 0 h 24"/>
                    <a:gd name="T12" fmla="*/ 8 w 40"/>
                    <a:gd name="T13" fmla="*/ 0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8 h 24"/>
                    <a:gd name="T30" fmla="*/ 40 w 40"/>
                    <a:gd name="T31" fmla="*/ 8 h 24"/>
                    <a:gd name="T32" fmla="*/ 32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16 h 24"/>
                    <a:gd name="T46" fmla="*/ 8 w 40"/>
                    <a:gd name="T47" fmla="*/ 16 h 24"/>
                    <a:gd name="T48" fmla="*/ 16 w 40"/>
                    <a:gd name="T49" fmla="*/ 8 h 24"/>
                    <a:gd name="T50" fmla="*/ 16 w 40"/>
                    <a:gd name="T51" fmla="*/ 8 h 24"/>
                    <a:gd name="T52" fmla="*/ 24 w 40"/>
                    <a:gd name="T53" fmla="*/ 16 h 24"/>
                    <a:gd name="T54" fmla="*/ 24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16 w 40"/>
                    <a:gd name="T81" fmla="*/ 8 h 24"/>
                    <a:gd name="T82" fmla="*/ 8 w 40"/>
                    <a:gd name="T83" fmla="*/ 8 h 24"/>
                    <a:gd name="T84" fmla="*/ 8 w 40"/>
                    <a:gd name="T85" fmla="*/ 8 h 24"/>
                    <a:gd name="T86" fmla="*/ 16 w 40"/>
                    <a:gd name="T87" fmla="*/ 8 h 24"/>
                    <a:gd name="T88" fmla="*/ 8 w 40"/>
                    <a:gd name="T89" fmla="*/ 16 h 24"/>
                    <a:gd name="T90" fmla="*/ 8 w 40"/>
                    <a:gd name="T91" fmla="*/ 16 h 24"/>
                    <a:gd name="T92" fmla="*/ 0 w 40"/>
                    <a:gd name="T93" fmla="*/ 8 h 24"/>
                    <a:gd name="T94" fmla="*/ 8 w 40"/>
                    <a:gd name="T95" fmla="*/ 8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04" name="Freeform 568"/>
                <p:cNvSpPr>
                  <a:spLocks/>
                </p:cNvSpPr>
                <p:nvPr/>
              </p:nvSpPr>
              <p:spPr bwMode="auto">
                <a:xfrm>
                  <a:off x="2638" y="2853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0 w 8"/>
                    <a:gd name="T7" fmla="*/ 0 h 8"/>
                    <a:gd name="T8" fmla="*/ 8 w 8"/>
                    <a:gd name="T9" fmla="*/ 0 h 8"/>
                    <a:gd name="T10" fmla="*/ 8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05" name="Freeform 569"/>
                <p:cNvSpPr>
                  <a:spLocks/>
                </p:cNvSpPr>
                <p:nvPr/>
              </p:nvSpPr>
              <p:spPr bwMode="auto">
                <a:xfrm>
                  <a:off x="2654" y="2845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24 h 24"/>
                    <a:gd name="T4" fmla="*/ 0 w 40"/>
                    <a:gd name="T5" fmla="*/ 16 h 24"/>
                    <a:gd name="T6" fmla="*/ 0 w 40"/>
                    <a:gd name="T7" fmla="*/ 16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24 w 40"/>
                    <a:gd name="T17" fmla="*/ 0 h 24"/>
                    <a:gd name="T18" fmla="*/ 24 w 40"/>
                    <a:gd name="T19" fmla="*/ 0 h 24"/>
                    <a:gd name="T20" fmla="*/ 32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32 w 40"/>
                    <a:gd name="T27" fmla="*/ 8 h 24"/>
                    <a:gd name="T28" fmla="*/ 40 w 40"/>
                    <a:gd name="T29" fmla="*/ 16 h 24"/>
                    <a:gd name="T30" fmla="*/ 40 w 40"/>
                    <a:gd name="T31" fmla="*/ 16 h 24"/>
                    <a:gd name="T32" fmla="*/ 32 w 40"/>
                    <a:gd name="T33" fmla="*/ 24 h 24"/>
                    <a:gd name="T34" fmla="*/ 24 w 40"/>
                    <a:gd name="T35" fmla="*/ 24 h 24"/>
                    <a:gd name="T36" fmla="*/ 24 w 40"/>
                    <a:gd name="T37" fmla="*/ 24 h 24"/>
                    <a:gd name="T38" fmla="*/ 16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16 h 24"/>
                    <a:gd name="T60" fmla="*/ 24 w 40"/>
                    <a:gd name="T61" fmla="*/ 16 h 24"/>
                    <a:gd name="T62" fmla="*/ 24 w 40"/>
                    <a:gd name="T63" fmla="*/ 16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16 h 24"/>
                    <a:gd name="T72" fmla="*/ 24 w 40"/>
                    <a:gd name="T73" fmla="*/ 16 h 24"/>
                    <a:gd name="T74" fmla="*/ 24 w 40"/>
                    <a:gd name="T75" fmla="*/ 16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16 w 40"/>
                    <a:gd name="T87" fmla="*/ 16 h 24"/>
                    <a:gd name="T88" fmla="*/ 8 w 40"/>
                    <a:gd name="T89" fmla="*/ 24 h 24"/>
                    <a:gd name="T90" fmla="*/ 8 w 40"/>
                    <a:gd name="T91" fmla="*/ 24 h 24"/>
                    <a:gd name="T92" fmla="*/ 0 w 40"/>
                    <a:gd name="T93" fmla="*/ 16 h 24"/>
                    <a:gd name="T94" fmla="*/ 8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06" name="Freeform 570"/>
                <p:cNvSpPr>
                  <a:spLocks/>
                </p:cNvSpPr>
                <p:nvPr/>
              </p:nvSpPr>
              <p:spPr bwMode="auto">
                <a:xfrm>
                  <a:off x="2662" y="2861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07" name="Freeform 571"/>
                <p:cNvSpPr>
                  <a:spLocks/>
                </p:cNvSpPr>
                <p:nvPr/>
              </p:nvSpPr>
              <p:spPr bwMode="auto">
                <a:xfrm>
                  <a:off x="2678" y="2853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8 h 24"/>
                    <a:gd name="T30" fmla="*/ 40 w 40"/>
                    <a:gd name="T31" fmla="*/ 8 h 24"/>
                    <a:gd name="T32" fmla="*/ 32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8 w 40"/>
                    <a:gd name="T87" fmla="*/ 16 h 24"/>
                    <a:gd name="T88" fmla="*/ 0 w 40"/>
                    <a:gd name="T89" fmla="*/ 16 h 24"/>
                    <a:gd name="T90" fmla="*/ 0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08" name="Freeform 572"/>
                <p:cNvSpPr>
                  <a:spLocks/>
                </p:cNvSpPr>
                <p:nvPr/>
              </p:nvSpPr>
              <p:spPr bwMode="auto">
                <a:xfrm>
                  <a:off x="2686" y="2869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09" name="Freeform 573"/>
                <p:cNvSpPr>
                  <a:spLocks/>
                </p:cNvSpPr>
                <p:nvPr/>
              </p:nvSpPr>
              <p:spPr bwMode="auto">
                <a:xfrm>
                  <a:off x="2702" y="2861"/>
                  <a:ext cx="40" cy="16"/>
                </a:xfrm>
                <a:custGeom>
                  <a:avLst/>
                  <a:gdLst>
                    <a:gd name="T0" fmla="*/ 8 w 40"/>
                    <a:gd name="T1" fmla="*/ 16 h 16"/>
                    <a:gd name="T2" fmla="*/ 0 w 40"/>
                    <a:gd name="T3" fmla="*/ 16 h 16"/>
                    <a:gd name="T4" fmla="*/ 0 w 40"/>
                    <a:gd name="T5" fmla="*/ 8 h 16"/>
                    <a:gd name="T6" fmla="*/ 0 w 40"/>
                    <a:gd name="T7" fmla="*/ 8 h 16"/>
                    <a:gd name="T8" fmla="*/ 8 w 40"/>
                    <a:gd name="T9" fmla="*/ 0 h 16"/>
                    <a:gd name="T10" fmla="*/ 8 w 40"/>
                    <a:gd name="T11" fmla="*/ 0 h 16"/>
                    <a:gd name="T12" fmla="*/ 8 w 40"/>
                    <a:gd name="T13" fmla="*/ 0 h 16"/>
                    <a:gd name="T14" fmla="*/ 16 w 40"/>
                    <a:gd name="T15" fmla="*/ 0 h 16"/>
                    <a:gd name="T16" fmla="*/ 16 w 40"/>
                    <a:gd name="T17" fmla="*/ 0 h 16"/>
                    <a:gd name="T18" fmla="*/ 16 w 40"/>
                    <a:gd name="T19" fmla="*/ 0 h 16"/>
                    <a:gd name="T20" fmla="*/ 24 w 40"/>
                    <a:gd name="T21" fmla="*/ 0 h 16"/>
                    <a:gd name="T22" fmla="*/ 24 w 40"/>
                    <a:gd name="T23" fmla="*/ 0 h 16"/>
                    <a:gd name="T24" fmla="*/ 24 w 40"/>
                    <a:gd name="T25" fmla="*/ 0 h 16"/>
                    <a:gd name="T26" fmla="*/ 32 w 40"/>
                    <a:gd name="T27" fmla="*/ 0 h 16"/>
                    <a:gd name="T28" fmla="*/ 40 w 40"/>
                    <a:gd name="T29" fmla="*/ 8 h 16"/>
                    <a:gd name="T30" fmla="*/ 40 w 40"/>
                    <a:gd name="T31" fmla="*/ 8 h 16"/>
                    <a:gd name="T32" fmla="*/ 32 w 40"/>
                    <a:gd name="T33" fmla="*/ 16 h 16"/>
                    <a:gd name="T34" fmla="*/ 24 w 40"/>
                    <a:gd name="T35" fmla="*/ 16 h 16"/>
                    <a:gd name="T36" fmla="*/ 24 w 40"/>
                    <a:gd name="T37" fmla="*/ 16 h 16"/>
                    <a:gd name="T38" fmla="*/ 16 w 40"/>
                    <a:gd name="T39" fmla="*/ 16 h 16"/>
                    <a:gd name="T40" fmla="*/ 16 w 40"/>
                    <a:gd name="T41" fmla="*/ 16 h 16"/>
                    <a:gd name="T42" fmla="*/ 16 w 40"/>
                    <a:gd name="T43" fmla="*/ 16 h 16"/>
                    <a:gd name="T44" fmla="*/ 8 w 40"/>
                    <a:gd name="T45" fmla="*/ 16 h 16"/>
                    <a:gd name="T46" fmla="*/ 8 w 40"/>
                    <a:gd name="T47" fmla="*/ 16 h 16"/>
                    <a:gd name="T48" fmla="*/ 8 w 40"/>
                    <a:gd name="T49" fmla="*/ 8 h 16"/>
                    <a:gd name="T50" fmla="*/ 8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24 w 40"/>
                    <a:gd name="T59" fmla="*/ 8 h 16"/>
                    <a:gd name="T60" fmla="*/ 24 w 40"/>
                    <a:gd name="T61" fmla="*/ 8 h 16"/>
                    <a:gd name="T62" fmla="*/ 24 w 40"/>
                    <a:gd name="T63" fmla="*/ 8 h 16"/>
                    <a:gd name="T64" fmla="*/ 32 w 40"/>
                    <a:gd name="T65" fmla="*/ 0 h 16"/>
                    <a:gd name="T66" fmla="*/ 32 w 40"/>
                    <a:gd name="T67" fmla="*/ 0 h 16"/>
                    <a:gd name="T68" fmla="*/ 32 w 40"/>
                    <a:gd name="T69" fmla="*/ 8 h 16"/>
                    <a:gd name="T70" fmla="*/ 24 w 40"/>
                    <a:gd name="T71" fmla="*/ 8 h 16"/>
                    <a:gd name="T72" fmla="*/ 24 w 40"/>
                    <a:gd name="T73" fmla="*/ 8 h 16"/>
                    <a:gd name="T74" fmla="*/ 24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8 w 40"/>
                    <a:gd name="T83" fmla="*/ 8 h 16"/>
                    <a:gd name="T84" fmla="*/ 8 w 40"/>
                    <a:gd name="T85" fmla="*/ 8 h 16"/>
                    <a:gd name="T86" fmla="*/ 16 w 40"/>
                    <a:gd name="T87" fmla="*/ 8 h 16"/>
                    <a:gd name="T88" fmla="*/ 8 w 40"/>
                    <a:gd name="T89" fmla="*/ 16 h 16"/>
                    <a:gd name="T90" fmla="*/ 8 w 40"/>
                    <a:gd name="T91" fmla="*/ 16 h 16"/>
                    <a:gd name="T92" fmla="*/ 0 w 40"/>
                    <a:gd name="T93" fmla="*/ 8 h 16"/>
                    <a:gd name="T94" fmla="*/ 8 w 40"/>
                    <a:gd name="T95" fmla="*/ 8 h 16"/>
                    <a:gd name="T96" fmla="*/ 8 w 40"/>
                    <a:gd name="T9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8" y="16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10" name="Freeform 574"/>
                <p:cNvSpPr>
                  <a:spLocks/>
                </p:cNvSpPr>
                <p:nvPr/>
              </p:nvSpPr>
              <p:spPr bwMode="auto">
                <a:xfrm>
                  <a:off x="2710" y="2869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11" name="Freeform 575"/>
                <p:cNvSpPr>
                  <a:spLocks/>
                </p:cNvSpPr>
                <p:nvPr/>
              </p:nvSpPr>
              <p:spPr bwMode="auto">
                <a:xfrm>
                  <a:off x="2726" y="2861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32 w 40"/>
                    <a:gd name="T23" fmla="*/ 0 h 24"/>
                    <a:gd name="T24" fmla="*/ 32 w 40"/>
                    <a:gd name="T25" fmla="*/ 0 h 24"/>
                    <a:gd name="T26" fmla="*/ 40 w 40"/>
                    <a:gd name="T27" fmla="*/ 8 h 24"/>
                    <a:gd name="T28" fmla="*/ 32 w 40"/>
                    <a:gd name="T29" fmla="*/ 16 h 24"/>
                    <a:gd name="T30" fmla="*/ 32 w 40"/>
                    <a:gd name="T31" fmla="*/ 16 h 24"/>
                    <a:gd name="T32" fmla="*/ 24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8 w 40"/>
                    <a:gd name="T87" fmla="*/ 16 h 24"/>
                    <a:gd name="T88" fmla="*/ 0 w 40"/>
                    <a:gd name="T89" fmla="*/ 16 h 24"/>
                    <a:gd name="T90" fmla="*/ 0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12" name="Freeform 576"/>
                <p:cNvSpPr>
                  <a:spLocks/>
                </p:cNvSpPr>
                <p:nvPr/>
              </p:nvSpPr>
              <p:spPr bwMode="auto">
                <a:xfrm>
                  <a:off x="2734" y="2877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13" name="Freeform 577"/>
                <p:cNvSpPr>
                  <a:spLocks/>
                </p:cNvSpPr>
                <p:nvPr/>
              </p:nvSpPr>
              <p:spPr bwMode="auto">
                <a:xfrm>
                  <a:off x="2750" y="2869"/>
                  <a:ext cx="40" cy="16"/>
                </a:xfrm>
                <a:custGeom>
                  <a:avLst/>
                  <a:gdLst>
                    <a:gd name="T0" fmla="*/ 8 w 40"/>
                    <a:gd name="T1" fmla="*/ 16 h 16"/>
                    <a:gd name="T2" fmla="*/ 0 w 40"/>
                    <a:gd name="T3" fmla="*/ 16 h 16"/>
                    <a:gd name="T4" fmla="*/ 0 w 40"/>
                    <a:gd name="T5" fmla="*/ 8 h 16"/>
                    <a:gd name="T6" fmla="*/ 0 w 40"/>
                    <a:gd name="T7" fmla="*/ 8 h 16"/>
                    <a:gd name="T8" fmla="*/ 0 w 40"/>
                    <a:gd name="T9" fmla="*/ 0 h 16"/>
                    <a:gd name="T10" fmla="*/ 0 w 40"/>
                    <a:gd name="T11" fmla="*/ 0 h 16"/>
                    <a:gd name="T12" fmla="*/ 0 w 40"/>
                    <a:gd name="T13" fmla="*/ 0 h 16"/>
                    <a:gd name="T14" fmla="*/ 16 w 40"/>
                    <a:gd name="T15" fmla="*/ 0 h 16"/>
                    <a:gd name="T16" fmla="*/ 16 w 40"/>
                    <a:gd name="T17" fmla="*/ 0 h 16"/>
                    <a:gd name="T18" fmla="*/ 16 w 40"/>
                    <a:gd name="T19" fmla="*/ 0 h 16"/>
                    <a:gd name="T20" fmla="*/ 24 w 40"/>
                    <a:gd name="T21" fmla="*/ 0 h 16"/>
                    <a:gd name="T22" fmla="*/ 24 w 40"/>
                    <a:gd name="T23" fmla="*/ 0 h 16"/>
                    <a:gd name="T24" fmla="*/ 24 w 40"/>
                    <a:gd name="T25" fmla="*/ 0 h 16"/>
                    <a:gd name="T26" fmla="*/ 32 w 40"/>
                    <a:gd name="T27" fmla="*/ 0 h 16"/>
                    <a:gd name="T28" fmla="*/ 40 w 40"/>
                    <a:gd name="T29" fmla="*/ 8 h 16"/>
                    <a:gd name="T30" fmla="*/ 40 w 40"/>
                    <a:gd name="T31" fmla="*/ 8 h 16"/>
                    <a:gd name="T32" fmla="*/ 32 w 40"/>
                    <a:gd name="T33" fmla="*/ 16 h 16"/>
                    <a:gd name="T34" fmla="*/ 24 w 40"/>
                    <a:gd name="T35" fmla="*/ 16 h 16"/>
                    <a:gd name="T36" fmla="*/ 24 w 40"/>
                    <a:gd name="T37" fmla="*/ 16 h 16"/>
                    <a:gd name="T38" fmla="*/ 16 w 40"/>
                    <a:gd name="T39" fmla="*/ 16 h 16"/>
                    <a:gd name="T40" fmla="*/ 16 w 40"/>
                    <a:gd name="T41" fmla="*/ 16 h 16"/>
                    <a:gd name="T42" fmla="*/ 16 w 40"/>
                    <a:gd name="T43" fmla="*/ 16 h 16"/>
                    <a:gd name="T44" fmla="*/ 8 w 40"/>
                    <a:gd name="T45" fmla="*/ 16 h 16"/>
                    <a:gd name="T46" fmla="*/ 8 w 40"/>
                    <a:gd name="T47" fmla="*/ 16 h 16"/>
                    <a:gd name="T48" fmla="*/ 8 w 40"/>
                    <a:gd name="T49" fmla="*/ 8 h 16"/>
                    <a:gd name="T50" fmla="*/ 8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24 w 40"/>
                    <a:gd name="T59" fmla="*/ 8 h 16"/>
                    <a:gd name="T60" fmla="*/ 24 w 40"/>
                    <a:gd name="T61" fmla="*/ 8 h 16"/>
                    <a:gd name="T62" fmla="*/ 24 w 40"/>
                    <a:gd name="T63" fmla="*/ 8 h 16"/>
                    <a:gd name="T64" fmla="*/ 32 w 40"/>
                    <a:gd name="T65" fmla="*/ 0 h 16"/>
                    <a:gd name="T66" fmla="*/ 32 w 40"/>
                    <a:gd name="T67" fmla="*/ 0 h 16"/>
                    <a:gd name="T68" fmla="*/ 32 w 40"/>
                    <a:gd name="T69" fmla="*/ 8 h 16"/>
                    <a:gd name="T70" fmla="*/ 24 w 40"/>
                    <a:gd name="T71" fmla="*/ 8 h 16"/>
                    <a:gd name="T72" fmla="*/ 24 w 40"/>
                    <a:gd name="T73" fmla="*/ 8 h 16"/>
                    <a:gd name="T74" fmla="*/ 24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0 w 40"/>
                    <a:gd name="T83" fmla="*/ 8 h 16"/>
                    <a:gd name="T84" fmla="*/ 0 w 40"/>
                    <a:gd name="T85" fmla="*/ 8 h 16"/>
                    <a:gd name="T86" fmla="*/ 8 w 40"/>
                    <a:gd name="T87" fmla="*/ 0 h 16"/>
                    <a:gd name="T88" fmla="*/ 8 w 40"/>
                    <a:gd name="T89" fmla="*/ 8 h 16"/>
                    <a:gd name="T90" fmla="*/ 8 w 40"/>
                    <a:gd name="T91" fmla="*/ 8 h 16"/>
                    <a:gd name="T92" fmla="*/ 0 w 40"/>
                    <a:gd name="T93" fmla="*/ 8 h 16"/>
                    <a:gd name="T94" fmla="*/ 8 w 40"/>
                    <a:gd name="T95" fmla="*/ 8 h 16"/>
                    <a:gd name="T96" fmla="*/ 8 w 40"/>
                    <a:gd name="T9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8" y="16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14" name="Freeform 578"/>
                <p:cNvSpPr>
                  <a:spLocks/>
                </p:cNvSpPr>
                <p:nvPr/>
              </p:nvSpPr>
              <p:spPr bwMode="auto">
                <a:xfrm>
                  <a:off x="2758" y="2877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15" name="Freeform 579"/>
                <p:cNvSpPr>
                  <a:spLocks/>
                </p:cNvSpPr>
                <p:nvPr/>
              </p:nvSpPr>
              <p:spPr bwMode="auto">
                <a:xfrm>
                  <a:off x="2774" y="2869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24 h 24"/>
                    <a:gd name="T4" fmla="*/ 0 w 40"/>
                    <a:gd name="T5" fmla="*/ 16 h 24"/>
                    <a:gd name="T6" fmla="*/ 0 w 40"/>
                    <a:gd name="T7" fmla="*/ 16 h 24"/>
                    <a:gd name="T8" fmla="*/ 0 w 40"/>
                    <a:gd name="T9" fmla="*/ 8 h 24"/>
                    <a:gd name="T10" fmla="*/ 0 w 40"/>
                    <a:gd name="T11" fmla="*/ 8 h 24"/>
                    <a:gd name="T12" fmla="*/ 0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32 w 40"/>
                    <a:gd name="T23" fmla="*/ 0 h 24"/>
                    <a:gd name="T24" fmla="*/ 32 w 40"/>
                    <a:gd name="T25" fmla="*/ 0 h 24"/>
                    <a:gd name="T26" fmla="*/ 40 w 40"/>
                    <a:gd name="T27" fmla="*/ 8 h 24"/>
                    <a:gd name="T28" fmla="*/ 32 w 40"/>
                    <a:gd name="T29" fmla="*/ 16 h 24"/>
                    <a:gd name="T30" fmla="*/ 32 w 40"/>
                    <a:gd name="T31" fmla="*/ 16 h 24"/>
                    <a:gd name="T32" fmla="*/ 24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16 w 40"/>
                    <a:gd name="T81" fmla="*/ 8 h 24"/>
                    <a:gd name="T82" fmla="*/ 0 w 40"/>
                    <a:gd name="T83" fmla="*/ 16 h 24"/>
                    <a:gd name="T84" fmla="*/ 0 w 40"/>
                    <a:gd name="T85" fmla="*/ 16 h 24"/>
                    <a:gd name="T86" fmla="*/ 8 w 40"/>
                    <a:gd name="T87" fmla="*/ 8 h 24"/>
                    <a:gd name="T88" fmla="*/ 8 w 40"/>
                    <a:gd name="T89" fmla="*/ 16 h 24"/>
                    <a:gd name="T90" fmla="*/ 8 w 40"/>
                    <a:gd name="T91" fmla="*/ 16 h 24"/>
                    <a:gd name="T92" fmla="*/ 0 w 40"/>
                    <a:gd name="T93" fmla="*/ 16 h 24"/>
                    <a:gd name="T94" fmla="*/ 8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16" name="Freeform 580"/>
                <p:cNvSpPr>
                  <a:spLocks/>
                </p:cNvSpPr>
                <p:nvPr/>
              </p:nvSpPr>
              <p:spPr bwMode="auto">
                <a:xfrm>
                  <a:off x="2782" y="2885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17" name="Freeform 581"/>
                <p:cNvSpPr>
                  <a:spLocks/>
                </p:cNvSpPr>
                <p:nvPr/>
              </p:nvSpPr>
              <p:spPr bwMode="auto">
                <a:xfrm>
                  <a:off x="2798" y="2877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0 h 24"/>
                    <a:gd name="T10" fmla="*/ 8 w 40"/>
                    <a:gd name="T11" fmla="*/ 0 h 24"/>
                    <a:gd name="T12" fmla="*/ 8 w 40"/>
                    <a:gd name="T13" fmla="*/ 0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8 h 24"/>
                    <a:gd name="T30" fmla="*/ 40 w 40"/>
                    <a:gd name="T31" fmla="*/ 8 h 24"/>
                    <a:gd name="T32" fmla="*/ 32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16 w 40"/>
                    <a:gd name="T81" fmla="*/ 8 h 24"/>
                    <a:gd name="T82" fmla="*/ 8 w 40"/>
                    <a:gd name="T83" fmla="*/ 8 h 24"/>
                    <a:gd name="T84" fmla="*/ 8 w 40"/>
                    <a:gd name="T85" fmla="*/ 8 h 24"/>
                    <a:gd name="T86" fmla="*/ 16 w 40"/>
                    <a:gd name="T87" fmla="*/ 8 h 24"/>
                    <a:gd name="T88" fmla="*/ 8 w 40"/>
                    <a:gd name="T89" fmla="*/ 16 h 24"/>
                    <a:gd name="T90" fmla="*/ 8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18" name="Freeform 582"/>
                <p:cNvSpPr>
                  <a:spLocks/>
                </p:cNvSpPr>
                <p:nvPr/>
              </p:nvSpPr>
              <p:spPr bwMode="auto">
                <a:xfrm>
                  <a:off x="2806" y="2893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19" name="Freeform 583"/>
                <p:cNvSpPr>
                  <a:spLocks/>
                </p:cNvSpPr>
                <p:nvPr/>
              </p:nvSpPr>
              <p:spPr bwMode="auto">
                <a:xfrm>
                  <a:off x="2822" y="2877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24 h 24"/>
                    <a:gd name="T4" fmla="*/ 0 w 40"/>
                    <a:gd name="T5" fmla="*/ 16 h 24"/>
                    <a:gd name="T6" fmla="*/ 0 w 40"/>
                    <a:gd name="T7" fmla="*/ 16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24 w 40"/>
                    <a:gd name="T17" fmla="*/ 0 h 24"/>
                    <a:gd name="T18" fmla="*/ 24 w 40"/>
                    <a:gd name="T19" fmla="*/ 0 h 24"/>
                    <a:gd name="T20" fmla="*/ 32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32 w 40"/>
                    <a:gd name="T27" fmla="*/ 8 h 24"/>
                    <a:gd name="T28" fmla="*/ 40 w 40"/>
                    <a:gd name="T29" fmla="*/ 16 h 24"/>
                    <a:gd name="T30" fmla="*/ 40 w 40"/>
                    <a:gd name="T31" fmla="*/ 16 h 24"/>
                    <a:gd name="T32" fmla="*/ 32 w 40"/>
                    <a:gd name="T33" fmla="*/ 24 h 24"/>
                    <a:gd name="T34" fmla="*/ 24 w 40"/>
                    <a:gd name="T35" fmla="*/ 24 h 24"/>
                    <a:gd name="T36" fmla="*/ 24 w 40"/>
                    <a:gd name="T37" fmla="*/ 24 h 24"/>
                    <a:gd name="T38" fmla="*/ 16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16 h 24"/>
                    <a:gd name="T60" fmla="*/ 24 w 40"/>
                    <a:gd name="T61" fmla="*/ 16 h 24"/>
                    <a:gd name="T62" fmla="*/ 24 w 40"/>
                    <a:gd name="T63" fmla="*/ 16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16 h 24"/>
                    <a:gd name="T72" fmla="*/ 24 w 40"/>
                    <a:gd name="T73" fmla="*/ 16 h 24"/>
                    <a:gd name="T74" fmla="*/ 24 w 40"/>
                    <a:gd name="T75" fmla="*/ 16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16 w 40"/>
                    <a:gd name="T87" fmla="*/ 16 h 24"/>
                    <a:gd name="T88" fmla="*/ 8 w 40"/>
                    <a:gd name="T89" fmla="*/ 24 h 24"/>
                    <a:gd name="T90" fmla="*/ 8 w 40"/>
                    <a:gd name="T91" fmla="*/ 24 h 24"/>
                    <a:gd name="T92" fmla="*/ 0 w 40"/>
                    <a:gd name="T93" fmla="*/ 16 h 24"/>
                    <a:gd name="T94" fmla="*/ 8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20" name="Freeform 584"/>
                <p:cNvSpPr>
                  <a:spLocks/>
                </p:cNvSpPr>
                <p:nvPr/>
              </p:nvSpPr>
              <p:spPr bwMode="auto">
                <a:xfrm>
                  <a:off x="2830" y="2893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21" name="Freeform 585"/>
                <p:cNvSpPr>
                  <a:spLocks/>
                </p:cNvSpPr>
                <p:nvPr/>
              </p:nvSpPr>
              <p:spPr bwMode="auto">
                <a:xfrm>
                  <a:off x="2846" y="2885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0 h 24"/>
                    <a:gd name="T30" fmla="*/ 40 w 40"/>
                    <a:gd name="T31" fmla="*/ 0 h 24"/>
                    <a:gd name="T32" fmla="*/ 40 w 40"/>
                    <a:gd name="T33" fmla="*/ 8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16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32 w 40"/>
                    <a:gd name="T59" fmla="*/ 8 h 24"/>
                    <a:gd name="T60" fmla="*/ 32 w 40"/>
                    <a:gd name="T61" fmla="*/ 8 h 24"/>
                    <a:gd name="T62" fmla="*/ 32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8 w 40"/>
                    <a:gd name="T87" fmla="*/ 16 h 24"/>
                    <a:gd name="T88" fmla="*/ 0 w 40"/>
                    <a:gd name="T89" fmla="*/ 16 h 24"/>
                    <a:gd name="T90" fmla="*/ 0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22" name="Freeform 586"/>
                <p:cNvSpPr>
                  <a:spLocks/>
                </p:cNvSpPr>
                <p:nvPr/>
              </p:nvSpPr>
              <p:spPr bwMode="auto">
                <a:xfrm>
                  <a:off x="2854" y="2901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23" name="Freeform 587"/>
                <p:cNvSpPr>
                  <a:spLocks/>
                </p:cNvSpPr>
                <p:nvPr/>
              </p:nvSpPr>
              <p:spPr bwMode="auto">
                <a:xfrm>
                  <a:off x="2870" y="2893"/>
                  <a:ext cx="48" cy="24"/>
                </a:xfrm>
                <a:custGeom>
                  <a:avLst/>
                  <a:gdLst>
                    <a:gd name="T0" fmla="*/ 16 w 48"/>
                    <a:gd name="T1" fmla="*/ 24 h 24"/>
                    <a:gd name="T2" fmla="*/ 0 w 48"/>
                    <a:gd name="T3" fmla="*/ 16 h 24"/>
                    <a:gd name="T4" fmla="*/ 0 w 48"/>
                    <a:gd name="T5" fmla="*/ 8 h 24"/>
                    <a:gd name="T6" fmla="*/ 0 w 48"/>
                    <a:gd name="T7" fmla="*/ 8 h 24"/>
                    <a:gd name="T8" fmla="*/ 8 w 48"/>
                    <a:gd name="T9" fmla="*/ 0 h 24"/>
                    <a:gd name="T10" fmla="*/ 8 w 48"/>
                    <a:gd name="T11" fmla="*/ 0 h 24"/>
                    <a:gd name="T12" fmla="*/ 8 w 48"/>
                    <a:gd name="T13" fmla="*/ 0 h 24"/>
                    <a:gd name="T14" fmla="*/ 16 w 48"/>
                    <a:gd name="T15" fmla="*/ 0 h 24"/>
                    <a:gd name="T16" fmla="*/ 16 w 48"/>
                    <a:gd name="T17" fmla="*/ 0 h 24"/>
                    <a:gd name="T18" fmla="*/ 16 w 48"/>
                    <a:gd name="T19" fmla="*/ 0 h 24"/>
                    <a:gd name="T20" fmla="*/ 32 w 48"/>
                    <a:gd name="T21" fmla="*/ 0 h 24"/>
                    <a:gd name="T22" fmla="*/ 32 w 48"/>
                    <a:gd name="T23" fmla="*/ 0 h 24"/>
                    <a:gd name="T24" fmla="*/ 32 w 48"/>
                    <a:gd name="T25" fmla="*/ 0 h 24"/>
                    <a:gd name="T26" fmla="*/ 40 w 48"/>
                    <a:gd name="T27" fmla="*/ 0 h 24"/>
                    <a:gd name="T28" fmla="*/ 48 w 48"/>
                    <a:gd name="T29" fmla="*/ 8 h 24"/>
                    <a:gd name="T30" fmla="*/ 48 w 48"/>
                    <a:gd name="T31" fmla="*/ 8 h 24"/>
                    <a:gd name="T32" fmla="*/ 40 w 48"/>
                    <a:gd name="T33" fmla="*/ 16 h 24"/>
                    <a:gd name="T34" fmla="*/ 40 w 48"/>
                    <a:gd name="T35" fmla="*/ 16 h 24"/>
                    <a:gd name="T36" fmla="*/ 40 w 48"/>
                    <a:gd name="T37" fmla="*/ 16 h 24"/>
                    <a:gd name="T38" fmla="*/ 32 w 48"/>
                    <a:gd name="T39" fmla="*/ 24 h 24"/>
                    <a:gd name="T40" fmla="*/ 24 w 48"/>
                    <a:gd name="T41" fmla="*/ 24 h 24"/>
                    <a:gd name="T42" fmla="*/ 24 w 48"/>
                    <a:gd name="T43" fmla="*/ 24 h 24"/>
                    <a:gd name="T44" fmla="*/ 16 w 48"/>
                    <a:gd name="T45" fmla="*/ 24 h 24"/>
                    <a:gd name="T46" fmla="*/ 16 w 48"/>
                    <a:gd name="T47" fmla="*/ 24 h 24"/>
                    <a:gd name="T48" fmla="*/ 16 w 48"/>
                    <a:gd name="T49" fmla="*/ 16 h 24"/>
                    <a:gd name="T50" fmla="*/ 16 w 48"/>
                    <a:gd name="T51" fmla="*/ 16 h 24"/>
                    <a:gd name="T52" fmla="*/ 24 w 48"/>
                    <a:gd name="T53" fmla="*/ 16 h 24"/>
                    <a:gd name="T54" fmla="*/ 24 w 48"/>
                    <a:gd name="T55" fmla="*/ 16 h 24"/>
                    <a:gd name="T56" fmla="*/ 24 w 48"/>
                    <a:gd name="T57" fmla="*/ 16 h 24"/>
                    <a:gd name="T58" fmla="*/ 32 w 48"/>
                    <a:gd name="T59" fmla="*/ 8 h 24"/>
                    <a:gd name="T60" fmla="*/ 32 w 48"/>
                    <a:gd name="T61" fmla="*/ 8 h 24"/>
                    <a:gd name="T62" fmla="*/ 32 w 48"/>
                    <a:gd name="T63" fmla="*/ 8 h 24"/>
                    <a:gd name="T64" fmla="*/ 40 w 48"/>
                    <a:gd name="T65" fmla="*/ 0 h 24"/>
                    <a:gd name="T66" fmla="*/ 40 w 48"/>
                    <a:gd name="T67" fmla="*/ 0 h 24"/>
                    <a:gd name="T68" fmla="*/ 40 w 48"/>
                    <a:gd name="T69" fmla="*/ 8 h 24"/>
                    <a:gd name="T70" fmla="*/ 32 w 48"/>
                    <a:gd name="T71" fmla="*/ 8 h 24"/>
                    <a:gd name="T72" fmla="*/ 32 w 48"/>
                    <a:gd name="T73" fmla="*/ 8 h 24"/>
                    <a:gd name="T74" fmla="*/ 32 w 48"/>
                    <a:gd name="T75" fmla="*/ 8 h 24"/>
                    <a:gd name="T76" fmla="*/ 16 w 48"/>
                    <a:gd name="T77" fmla="*/ 8 h 24"/>
                    <a:gd name="T78" fmla="*/ 16 w 48"/>
                    <a:gd name="T79" fmla="*/ 8 h 24"/>
                    <a:gd name="T80" fmla="*/ 16 w 48"/>
                    <a:gd name="T81" fmla="*/ 8 h 24"/>
                    <a:gd name="T82" fmla="*/ 8 w 48"/>
                    <a:gd name="T83" fmla="*/ 8 h 24"/>
                    <a:gd name="T84" fmla="*/ 8 w 48"/>
                    <a:gd name="T85" fmla="*/ 8 h 24"/>
                    <a:gd name="T86" fmla="*/ 16 w 48"/>
                    <a:gd name="T87" fmla="*/ 8 h 24"/>
                    <a:gd name="T88" fmla="*/ 8 w 48"/>
                    <a:gd name="T89" fmla="*/ 16 h 24"/>
                    <a:gd name="T90" fmla="*/ 8 w 48"/>
                    <a:gd name="T91" fmla="*/ 16 h 24"/>
                    <a:gd name="T92" fmla="*/ 0 w 48"/>
                    <a:gd name="T93" fmla="*/ 8 h 24"/>
                    <a:gd name="T94" fmla="*/ 16 w 48"/>
                    <a:gd name="T95" fmla="*/ 16 h 24"/>
                    <a:gd name="T96" fmla="*/ 16 w 48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16" y="16"/>
                      </a:lnTo>
                      <a:lnTo>
                        <a:pt x="16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24" name="Freeform 588"/>
                <p:cNvSpPr>
                  <a:spLocks/>
                </p:cNvSpPr>
                <p:nvPr/>
              </p:nvSpPr>
              <p:spPr bwMode="auto">
                <a:xfrm>
                  <a:off x="2886" y="2909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25" name="Freeform 589"/>
                <p:cNvSpPr>
                  <a:spLocks/>
                </p:cNvSpPr>
                <p:nvPr/>
              </p:nvSpPr>
              <p:spPr bwMode="auto">
                <a:xfrm>
                  <a:off x="2902" y="2893"/>
                  <a:ext cx="48" cy="32"/>
                </a:xfrm>
                <a:custGeom>
                  <a:avLst/>
                  <a:gdLst>
                    <a:gd name="T0" fmla="*/ 16 w 48"/>
                    <a:gd name="T1" fmla="*/ 24 h 32"/>
                    <a:gd name="T2" fmla="*/ 0 w 48"/>
                    <a:gd name="T3" fmla="*/ 24 h 32"/>
                    <a:gd name="T4" fmla="*/ 0 w 48"/>
                    <a:gd name="T5" fmla="*/ 16 h 32"/>
                    <a:gd name="T6" fmla="*/ 0 w 48"/>
                    <a:gd name="T7" fmla="*/ 16 h 32"/>
                    <a:gd name="T8" fmla="*/ 8 w 48"/>
                    <a:gd name="T9" fmla="*/ 8 h 32"/>
                    <a:gd name="T10" fmla="*/ 8 w 48"/>
                    <a:gd name="T11" fmla="*/ 8 h 32"/>
                    <a:gd name="T12" fmla="*/ 8 w 48"/>
                    <a:gd name="T13" fmla="*/ 8 h 32"/>
                    <a:gd name="T14" fmla="*/ 16 w 48"/>
                    <a:gd name="T15" fmla="*/ 0 h 32"/>
                    <a:gd name="T16" fmla="*/ 16 w 48"/>
                    <a:gd name="T17" fmla="*/ 0 h 32"/>
                    <a:gd name="T18" fmla="*/ 16 w 48"/>
                    <a:gd name="T19" fmla="*/ 0 h 32"/>
                    <a:gd name="T20" fmla="*/ 32 w 48"/>
                    <a:gd name="T21" fmla="*/ 8 h 32"/>
                    <a:gd name="T22" fmla="*/ 32 w 48"/>
                    <a:gd name="T23" fmla="*/ 8 h 32"/>
                    <a:gd name="T24" fmla="*/ 32 w 48"/>
                    <a:gd name="T25" fmla="*/ 8 h 32"/>
                    <a:gd name="T26" fmla="*/ 40 w 48"/>
                    <a:gd name="T27" fmla="*/ 8 h 32"/>
                    <a:gd name="T28" fmla="*/ 48 w 48"/>
                    <a:gd name="T29" fmla="*/ 8 h 32"/>
                    <a:gd name="T30" fmla="*/ 48 w 48"/>
                    <a:gd name="T31" fmla="*/ 8 h 32"/>
                    <a:gd name="T32" fmla="*/ 48 w 48"/>
                    <a:gd name="T33" fmla="*/ 16 h 32"/>
                    <a:gd name="T34" fmla="*/ 40 w 48"/>
                    <a:gd name="T35" fmla="*/ 24 h 32"/>
                    <a:gd name="T36" fmla="*/ 40 w 48"/>
                    <a:gd name="T37" fmla="*/ 24 h 32"/>
                    <a:gd name="T38" fmla="*/ 24 w 48"/>
                    <a:gd name="T39" fmla="*/ 32 h 32"/>
                    <a:gd name="T40" fmla="*/ 24 w 48"/>
                    <a:gd name="T41" fmla="*/ 32 h 32"/>
                    <a:gd name="T42" fmla="*/ 24 w 48"/>
                    <a:gd name="T43" fmla="*/ 32 h 32"/>
                    <a:gd name="T44" fmla="*/ 16 w 48"/>
                    <a:gd name="T45" fmla="*/ 24 h 32"/>
                    <a:gd name="T46" fmla="*/ 16 w 48"/>
                    <a:gd name="T47" fmla="*/ 24 h 32"/>
                    <a:gd name="T48" fmla="*/ 24 w 48"/>
                    <a:gd name="T49" fmla="*/ 16 h 32"/>
                    <a:gd name="T50" fmla="*/ 24 w 48"/>
                    <a:gd name="T51" fmla="*/ 16 h 32"/>
                    <a:gd name="T52" fmla="*/ 32 w 48"/>
                    <a:gd name="T53" fmla="*/ 24 h 32"/>
                    <a:gd name="T54" fmla="*/ 32 w 48"/>
                    <a:gd name="T55" fmla="*/ 24 h 32"/>
                    <a:gd name="T56" fmla="*/ 24 w 48"/>
                    <a:gd name="T57" fmla="*/ 24 h 32"/>
                    <a:gd name="T58" fmla="*/ 40 w 48"/>
                    <a:gd name="T59" fmla="*/ 16 h 32"/>
                    <a:gd name="T60" fmla="*/ 40 w 48"/>
                    <a:gd name="T61" fmla="*/ 16 h 32"/>
                    <a:gd name="T62" fmla="*/ 40 w 48"/>
                    <a:gd name="T63" fmla="*/ 16 h 32"/>
                    <a:gd name="T64" fmla="*/ 40 w 48"/>
                    <a:gd name="T65" fmla="*/ 8 h 32"/>
                    <a:gd name="T66" fmla="*/ 40 w 48"/>
                    <a:gd name="T67" fmla="*/ 8 h 32"/>
                    <a:gd name="T68" fmla="*/ 40 w 48"/>
                    <a:gd name="T69" fmla="*/ 16 h 32"/>
                    <a:gd name="T70" fmla="*/ 32 w 48"/>
                    <a:gd name="T71" fmla="*/ 16 h 32"/>
                    <a:gd name="T72" fmla="*/ 32 w 48"/>
                    <a:gd name="T73" fmla="*/ 16 h 32"/>
                    <a:gd name="T74" fmla="*/ 32 w 48"/>
                    <a:gd name="T75" fmla="*/ 16 h 32"/>
                    <a:gd name="T76" fmla="*/ 16 w 48"/>
                    <a:gd name="T77" fmla="*/ 8 h 32"/>
                    <a:gd name="T78" fmla="*/ 16 w 48"/>
                    <a:gd name="T79" fmla="*/ 8 h 32"/>
                    <a:gd name="T80" fmla="*/ 24 w 48"/>
                    <a:gd name="T81" fmla="*/ 8 h 32"/>
                    <a:gd name="T82" fmla="*/ 16 w 48"/>
                    <a:gd name="T83" fmla="*/ 16 h 32"/>
                    <a:gd name="T84" fmla="*/ 16 w 48"/>
                    <a:gd name="T85" fmla="*/ 16 h 32"/>
                    <a:gd name="T86" fmla="*/ 16 w 48"/>
                    <a:gd name="T87" fmla="*/ 16 h 32"/>
                    <a:gd name="T88" fmla="*/ 8 w 48"/>
                    <a:gd name="T89" fmla="*/ 24 h 32"/>
                    <a:gd name="T90" fmla="*/ 8 w 48"/>
                    <a:gd name="T91" fmla="*/ 24 h 32"/>
                    <a:gd name="T92" fmla="*/ 0 w 48"/>
                    <a:gd name="T93" fmla="*/ 16 h 32"/>
                    <a:gd name="T94" fmla="*/ 16 w 48"/>
                    <a:gd name="T95" fmla="*/ 16 h 32"/>
                    <a:gd name="T96" fmla="*/ 16 w 48"/>
                    <a:gd name="T97" fmla="*/ 2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32">
                      <a:moveTo>
                        <a:pt x="16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26" name="Freeform 590"/>
                <p:cNvSpPr>
                  <a:spLocks/>
                </p:cNvSpPr>
                <p:nvPr/>
              </p:nvSpPr>
              <p:spPr bwMode="auto">
                <a:xfrm>
                  <a:off x="2918" y="2909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0 w 8"/>
                    <a:gd name="T7" fmla="*/ 0 h 8"/>
                    <a:gd name="T8" fmla="*/ 8 w 8"/>
                    <a:gd name="T9" fmla="*/ 0 h 8"/>
                    <a:gd name="T10" fmla="*/ 8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27" name="Freeform 591"/>
                <p:cNvSpPr>
                  <a:spLocks/>
                </p:cNvSpPr>
                <p:nvPr/>
              </p:nvSpPr>
              <p:spPr bwMode="auto">
                <a:xfrm>
                  <a:off x="2870" y="2909"/>
                  <a:ext cx="64" cy="32"/>
                </a:xfrm>
                <a:custGeom>
                  <a:avLst/>
                  <a:gdLst>
                    <a:gd name="T0" fmla="*/ 32 w 64"/>
                    <a:gd name="T1" fmla="*/ 0 h 32"/>
                    <a:gd name="T2" fmla="*/ 56 w 64"/>
                    <a:gd name="T3" fmla="*/ 8 h 32"/>
                    <a:gd name="T4" fmla="*/ 64 w 64"/>
                    <a:gd name="T5" fmla="*/ 16 h 32"/>
                    <a:gd name="T6" fmla="*/ 64 w 64"/>
                    <a:gd name="T7" fmla="*/ 16 h 32"/>
                    <a:gd name="T8" fmla="*/ 56 w 64"/>
                    <a:gd name="T9" fmla="*/ 24 h 32"/>
                    <a:gd name="T10" fmla="*/ 56 w 64"/>
                    <a:gd name="T11" fmla="*/ 24 h 32"/>
                    <a:gd name="T12" fmla="*/ 56 w 64"/>
                    <a:gd name="T13" fmla="*/ 24 h 32"/>
                    <a:gd name="T14" fmla="*/ 48 w 64"/>
                    <a:gd name="T15" fmla="*/ 32 h 32"/>
                    <a:gd name="T16" fmla="*/ 40 w 64"/>
                    <a:gd name="T17" fmla="*/ 32 h 32"/>
                    <a:gd name="T18" fmla="*/ 40 w 64"/>
                    <a:gd name="T19" fmla="*/ 32 h 32"/>
                    <a:gd name="T20" fmla="*/ 16 w 64"/>
                    <a:gd name="T21" fmla="*/ 24 h 32"/>
                    <a:gd name="T22" fmla="*/ 16 w 64"/>
                    <a:gd name="T23" fmla="*/ 24 h 32"/>
                    <a:gd name="T24" fmla="*/ 16 w 64"/>
                    <a:gd name="T25" fmla="*/ 24 h 32"/>
                    <a:gd name="T26" fmla="*/ 0 w 64"/>
                    <a:gd name="T27" fmla="*/ 24 h 32"/>
                    <a:gd name="T28" fmla="*/ 0 w 64"/>
                    <a:gd name="T29" fmla="*/ 16 h 32"/>
                    <a:gd name="T30" fmla="*/ 0 w 64"/>
                    <a:gd name="T31" fmla="*/ 16 h 32"/>
                    <a:gd name="T32" fmla="*/ 8 w 64"/>
                    <a:gd name="T33" fmla="*/ 8 h 32"/>
                    <a:gd name="T34" fmla="*/ 8 w 64"/>
                    <a:gd name="T35" fmla="*/ 8 h 32"/>
                    <a:gd name="T36" fmla="*/ 8 w 64"/>
                    <a:gd name="T37" fmla="*/ 8 h 32"/>
                    <a:gd name="T38" fmla="*/ 16 w 64"/>
                    <a:gd name="T39" fmla="*/ 0 h 32"/>
                    <a:gd name="T40" fmla="*/ 16 w 64"/>
                    <a:gd name="T41" fmla="*/ 0 h 32"/>
                    <a:gd name="T42" fmla="*/ 16 w 64"/>
                    <a:gd name="T43" fmla="*/ 0 h 32"/>
                    <a:gd name="T44" fmla="*/ 32 w 64"/>
                    <a:gd name="T45" fmla="*/ 0 h 32"/>
                    <a:gd name="T46" fmla="*/ 32 w 64"/>
                    <a:gd name="T47" fmla="*/ 0 h 32"/>
                    <a:gd name="T48" fmla="*/ 32 w 64"/>
                    <a:gd name="T49" fmla="*/ 8 h 32"/>
                    <a:gd name="T50" fmla="*/ 32 w 64"/>
                    <a:gd name="T51" fmla="*/ 8 h 32"/>
                    <a:gd name="T52" fmla="*/ 16 w 64"/>
                    <a:gd name="T53" fmla="*/ 8 h 32"/>
                    <a:gd name="T54" fmla="*/ 16 w 64"/>
                    <a:gd name="T55" fmla="*/ 8 h 32"/>
                    <a:gd name="T56" fmla="*/ 24 w 64"/>
                    <a:gd name="T57" fmla="*/ 8 h 32"/>
                    <a:gd name="T58" fmla="*/ 16 w 64"/>
                    <a:gd name="T59" fmla="*/ 16 h 32"/>
                    <a:gd name="T60" fmla="*/ 16 w 64"/>
                    <a:gd name="T61" fmla="*/ 16 h 32"/>
                    <a:gd name="T62" fmla="*/ 16 w 64"/>
                    <a:gd name="T63" fmla="*/ 16 h 32"/>
                    <a:gd name="T64" fmla="*/ 8 w 64"/>
                    <a:gd name="T65" fmla="*/ 24 h 32"/>
                    <a:gd name="T66" fmla="*/ 8 w 64"/>
                    <a:gd name="T67" fmla="*/ 24 h 32"/>
                    <a:gd name="T68" fmla="*/ 0 w 64"/>
                    <a:gd name="T69" fmla="*/ 16 h 32"/>
                    <a:gd name="T70" fmla="*/ 16 w 64"/>
                    <a:gd name="T71" fmla="*/ 16 h 32"/>
                    <a:gd name="T72" fmla="*/ 16 w 64"/>
                    <a:gd name="T73" fmla="*/ 16 h 32"/>
                    <a:gd name="T74" fmla="*/ 16 w 64"/>
                    <a:gd name="T75" fmla="*/ 16 h 32"/>
                    <a:gd name="T76" fmla="*/ 40 w 64"/>
                    <a:gd name="T77" fmla="*/ 24 h 32"/>
                    <a:gd name="T78" fmla="*/ 40 w 64"/>
                    <a:gd name="T79" fmla="*/ 24 h 32"/>
                    <a:gd name="T80" fmla="*/ 40 w 64"/>
                    <a:gd name="T81" fmla="*/ 24 h 32"/>
                    <a:gd name="T82" fmla="*/ 48 w 64"/>
                    <a:gd name="T83" fmla="*/ 16 h 32"/>
                    <a:gd name="T84" fmla="*/ 48 w 64"/>
                    <a:gd name="T85" fmla="*/ 16 h 32"/>
                    <a:gd name="T86" fmla="*/ 48 w 64"/>
                    <a:gd name="T87" fmla="*/ 16 h 32"/>
                    <a:gd name="T88" fmla="*/ 56 w 64"/>
                    <a:gd name="T89" fmla="*/ 8 h 32"/>
                    <a:gd name="T90" fmla="*/ 56 w 64"/>
                    <a:gd name="T91" fmla="*/ 8 h 32"/>
                    <a:gd name="T92" fmla="*/ 56 w 64"/>
                    <a:gd name="T93" fmla="*/ 16 h 32"/>
                    <a:gd name="T94" fmla="*/ 32 w 64"/>
                    <a:gd name="T95" fmla="*/ 8 h 32"/>
                    <a:gd name="T96" fmla="*/ 32 w 64"/>
                    <a:gd name="T9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4" h="32">
                      <a:moveTo>
                        <a:pt x="32" y="0"/>
                      </a:moveTo>
                      <a:lnTo>
                        <a:pt x="56" y="8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56" y="24"/>
                      </a:lnTo>
                      <a:lnTo>
                        <a:pt x="56" y="24"/>
                      </a:lnTo>
                      <a:lnTo>
                        <a:pt x="56" y="24"/>
                      </a:lnTo>
                      <a:lnTo>
                        <a:pt x="48" y="32"/>
                      </a:lnTo>
                      <a:lnTo>
                        <a:pt x="40" y="32"/>
                      </a:lnTo>
                      <a:lnTo>
                        <a:pt x="40" y="32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32" y="8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28" name="Freeform 592"/>
                <p:cNvSpPr>
                  <a:spLocks/>
                </p:cNvSpPr>
                <p:nvPr/>
              </p:nvSpPr>
              <p:spPr bwMode="auto">
                <a:xfrm>
                  <a:off x="2902" y="290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29" name="Freeform 593"/>
                <p:cNvSpPr>
                  <a:spLocks/>
                </p:cNvSpPr>
                <p:nvPr/>
              </p:nvSpPr>
              <p:spPr bwMode="auto">
                <a:xfrm>
                  <a:off x="2838" y="2901"/>
                  <a:ext cx="48" cy="24"/>
                </a:xfrm>
                <a:custGeom>
                  <a:avLst/>
                  <a:gdLst>
                    <a:gd name="T0" fmla="*/ 40 w 48"/>
                    <a:gd name="T1" fmla="*/ 0 h 24"/>
                    <a:gd name="T2" fmla="*/ 48 w 48"/>
                    <a:gd name="T3" fmla="*/ 8 h 24"/>
                    <a:gd name="T4" fmla="*/ 48 w 48"/>
                    <a:gd name="T5" fmla="*/ 16 h 24"/>
                    <a:gd name="T6" fmla="*/ 48 w 48"/>
                    <a:gd name="T7" fmla="*/ 16 h 24"/>
                    <a:gd name="T8" fmla="*/ 40 w 48"/>
                    <a:gd name="T9" fmla="*/ 24 h 24"/>
                    <a:gd name="T10" fmla="*/ 32 w 48"/>
                    <a:gd name="T11" fmla="*/ 24 h 24"/>
                    <a:gd name="T12" fmla="*/ 32 w 48"/>
                    <a:gd name="T13" fmla="*/ 24 h 24"/>
                    <a:gd name="T14" fmla="*/ 24 w 48"/>
                    <a:gd name="T15" fmla="*/ 24 h 24"/>
                    <a:gd name="T16" fmla="*/ 24 w 48"/>
                    <a:gd name="T17" fmla="*/ 24 h 24"/>
                    <a:gd name="T18" fmla="*/ 24 w 48"/>
                    <a:gd name="T19" fmla="*/ 24 h 24"/>
                    <a:gd name="T20" fmla="*/ 8 w 48"/>
                    <a:gd name="T21" fmla="*/ 24 h 24"/>
                    <a:gd name="T22" fmla="*/ 8 w 48"/>
                    <a:gd name="T23" fmla="*/ 24 h 24"/>
                    <a:gd name="T24" fmla="*/ 8 w 48"/>
                    <a:gd name="T25" fmla="*/ 24 h 24"/>
                    <a:gd name="T26" fmla="*/ 0 w 48"/>
                    <a:gd name="T27" fmla="*/ 24 h 24"/>
                    <a:gd name="T28" fmla="*/ 0 w 48"/>
                    <a:gd name="T29" fmla="*/ 16 h 24"/>
                    <a:gd name="T30" fmla="*/ 0 w 48"/>
                    <a:gd name="T31" fmla="*/ 16 h 24"/>
                    <a:gd name="T32" fmla="*/ 8 w 48"/>
                    <a:gd name="T33" fmla="*/ 8 h 24"/>
                    <a:gd name="T34" fmla="*/ 8 w 48"/>
                    <a:gd name="T35" fmla="*/ 8 h 24"/>
                    <a:gd name="T36" fmla="*/ 8 w 48"/>
                    <a:gd name="T37" fmla="*/ 8 h 24"/>
                    <a:gd name="T38" fmla="*/ 16 w 48"/>
                    <a:gd name="T39" fmla="*/ 0 h 24"/>
                    <a:gd name="T40" fmla="*/ 16 w 48"/>
                    <a:gd name="T41" fmla="*/ 0 h 24"/>
                    <a:gd name="T42" fmla="*/ 16 w 48"/>
                    <a:gd name="T43" fmla="*/ 0 h 24"/>
                    <a:gd name="T44" fmla="*/ 32 w 48"/>
                    <a:gd name="T45" fmla="*/ 0 h 24"/>
                    <a:gd name="T46" fmla="*/ 32 w 48"/>
                    <a:gd name="T47" fmla="*/ 0 h 24"/>
                    <a:gd name="T48" fmla="*/ 32 w 48"/>
                    <a:gd name="T49" fmla="*/ 8 h 24"/>
                    <a:gd name="T50" fmla="*/ 32 w 48"/>
                    <a:gd name="T51" fmla="*/ 8 h 24"/>
                    <a:gd name="T52" fmla="*/ 16 w 48"/>
                    <a:gd name="T53" fmla="*/ 8 h 24"/>
                    <a:gd name="T54" fmla="*/ 16 w 48"/>
                    <a:gd name="T55" fmla="*/ 8 h 24"/>
                    <a:gd name="T56" fmla="*/ 24 w 48"/>
                    <a:gd name="T57" fmla="*/ 8 h 24"/>
                    <a:gd name="T58" fmla="*/ 16 w 48"/>
                    <a:gd name="T59" fmla="*/ 16 h 24"/>
                    <a:gd name="T60" fmla="*/ 16 w 48"/>
                    <a:gd name="T61" fmla="*/ 16 h 24"/>
                    <a:gd name="T62" fmla="*/ 16 w 48"/>
                    <a:gd name="T63" fmla="*/ 16 h 24"/>
                    <a:gd name="T64" fmla="*/ 8 w 48"/>
                    <a:gd name="T65" fmla="*/ 24 h 24"/>
                    <a:gd name="T66" fmla="*/ 8 w 48"/>
                    <a:gd name="T67" fmla="*/ 24 h 24"/>
                    <a:gd name="T68" fmla="*/ 0 w 48"/>
                    <a:gd name="T69" fmla="*/ 16 h 24"/>
                    <a:gd name="T70" fmla="*/ 8 w 48"/>
                    <a:gd name="T71" fmla="*/ 16 h 24"/>
                    <a:gd name="T72" fmla="*/ 8 w 48"/>
                    <a:gd name="T73" fmla="*/ 16 h 24"/>
                    <a:gd name="T74" fmla="*/ 8 w 48"/>
                    <a:gd name="T75" fmla="*/ 16 h 24"/>
                    <a:gd name="T76" fmla="*/ 24 w 48"/>
                    <a:gd name="T77" fmla="*/ 16 h 24"/>
                    <a:gd name="T78" fmla="*/ 24 w 48"/>
                    <a:gd name="T79" fmla="*/ 16 h 24"/>
                    <a:gd name="T80" fmla="*/ 24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32 w 48"/>
                    <a:gd name="T87" fmla="*/ 16 h 24"/>
                    <a:gd name="T88" fmla="*/ 40 w 48"/>
                    <a:gd name="T89" fmla="*/ 8 h 24"/>
                    <a:gd name="T90" fmla="*/ 40 w 48"/>
                    <a:gd name="T91" fmla="*/ 8 h 24"/>
                    <a:gd name="T92" fmla="*/ 40 w 48"/>
                    <a:gd name="T93" fmla="*/ 16 h 24"/>
                    <a:gd name="T94" fmla="*/ 32 w 48"/>
                    <a:gd name="T95" fmla="*/ 8 h 24"/>
                    <a:gd name="T96" fmla="*/ 40 w 48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40" y="0"/>
                      </a:move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30" name="Freeform 594"/>
                <p:cNvSpPr>
                  <a:spLocks/>
                </p:cNvSpPr>
                <p:nvPr/>
              </p:nvSpPr>
              <p:spPr bwMode="auto">
                <a:xfrm>
                  <a:off x="2870" y="290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31" name="Freeform 595"/>
                <p:cNvSpPr>
                  <a:spLocks/>
                </p:cNvSpPr>
                <p:nvPr/>
              </p:nvSpPr>
              <p:spPr bwMode="auto">
                <a:xfrm>
                  <a:off x="2814" y="2901"/>
                  <a:ext cx="48" cy="24"/>
                </a:xfrm>
                <a:custGeom>
                  <a:avLst/>
                  <a:gdLst>
                    <a:gd name="T0" fmla="*/ 24 w 48"/>
                    <a:gd name="T1" fmla="*/ 0 h 24"/>
                    <a:gd name="T2" fmla="*/ 40 w 48"/>
                    <a:gd name="T3" fmla="*/ 0 h 24"/>
                    <a:gd name="T4" fmla="*/ 48 w 48"/>
                    <a:gd name="T5" fmla="*/ 8 h 24"/>
                    <a:gd name="T6" fmla="*/ 48 w 48"/>
                    <a:gd name="T7" fmla="*/ 8 h 24"/>
                    <a:gd name="T8" fmla="*/ 40 w 48"/>
                    <a:gd name="T9" fmla="*/ 16 h 24"/>
                    <a:gd name="T10" fmla="*/ 40 w 48"/>
                    <a:gd name="T11" fmla="*/ 16 h 24"/>
                    <a:gd name="T12" fmla="*/ 40 w 48"/>
                    <a:gd name="T13" fmla="*/ 16 h 24"/>
                    <a:gd name="T14" fmla="*/ 32 w 48"/>
                    <a:gd name="T15" fmla="*/ 24 h 24"/>
                    <a:gd name="T16" fmla="*/ 24 w 48"/>
                    <a:gd name="T17" fmla="*/ 24 h 24"/>
                    <a:gd name="T18" fmla="*/ 24 w 48"/>
                    <a:gd name="T19" fmla="*/ 24 h 24"/>
                    <a:gd name="T20" fmla="*/ 8 w 48"/>
                    <a:gd name="T21" fmla="*/ 16 h 24"/>
                    <a:gd name="T22" fmla="*/ 8 w 48"/>
                    <a:gd name="T23" fmla="*/ 16 h 24"/>
                    <a:gd name="T24" fmla="*/ 8 w 48"/>
                    <a:gd name="T25" fmla="*/ 16 h 24"/>
                    <a:gd name="T26" fmla="*/ 0 w 48"/>
                    <a:gd name="T27" fmla="*/ 16 h 24"/>
                    <a:gd name="T28" fmla="*/ 0 w 48"/>
                    <a:gd name="T29" fmla="*/ 8 h 24"/>
                    <a:gd name="T30" fmla="*/ 0 w 48"/>
                    <a:gd name="T31" fmla="*/ 8 h 24"/>
                    <a:gd name="T32" fmla="*/ 8 w 48"/>
                    <a:gd name="T33" fmla="*/ 0 h 24"/>
                    <a:gd name="T34" fmla="*/ 8 w 48"/>
                    <a:gd name="T35" fmla="*/ 0 h 24"/>
                    <a:gd name="T36" fmla="*/ 8 w 48"/>
                    <a:gd name="T37" fmla="*/ 0 h 24"/>
                    <a:gd name="T38" fmla="*/ 16 w 48"/>
                    <a:gd name="T39" fmla="*/ 0 h 24"/>
                    <a:gd name="T40" fmla="*/ 16 w 48"/>
                    <a:gd name="T41" fmla="*/ 0 h 24"/>
                    <a:gd name="T42" fmla="*/ 16 w 48"/>
                    <a:gd name="T43" fmla="*/ 0 h 24"/>
                    <a:gd name="T44" fmla="*/ 24 w 48"/>
                    <a:gd name="T45" fmla="*/ 0 h 24"/>
                    <a:gd name="T46" fmla="*/ 24 w 48"/>
                    <a:gd name="T47" fmla="*/ 0 h 24"/>
                    <a:gd name="T48" fmla="*/ 24 w 48"/>
                    <a:gd name="T49" fmla="*/ 8 h 24"/>
                    <a:gd name="T50" fmla="*/ 24 w 48"/>
                    <a:gd name="T51" fmla="*/ 8 h 24"/>
                    <a:gd name="T52" fmla="*/ 16 w 48"/>
                    <a:gd name="T53" fmla="*/ 8 h 24"/>
                    <a:gd name="T54" fmla="*/ 16 w 48"/>
                    <a:gd name="T55" fmla="*/ 8 h 24"/>
                    <a:gd name="T56" fmla="*/ 16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16 w 48"/>
                    <a:gd name="T63" fmla="*/ 8 h 24"/>
                    <a:gd name="T64" fmla="*/ 8 w 48"/>
                    <a:gd name="T65" fmla="*/ 16 h 24"/>
                    <a:gd name="T66" fmla="*/ 8 w 48"/>
                    <a:gd name="T67" fmla="*/ 16 h 24"/>
                    <a:gd name="T68" fmla="*/ 0 w 48"/>
                    <a:gd name="T69" fmla="*/ 8 h 24"/>
                    <a:gd name="T70" fmla="*/ 8 w 48"/>
                    <a:gd name="T71" fmla="*/ 8 h 24"/>
                    <a:gd name="T72" fmla="*/ 8 w 48"/>
                    <a:gd name="T73" fmla="*/ 8 h 24"/>
                    <a:gd name="T74" fmla="*/ 8 w 48"/>
                    <a:gd name="T75" fmla="*/ 8 h 24"/>
                    <a:gd name="T76" fmla="*/ 24 w 48"/>
                    <a:gd name="T77" fmla="*/ 16 h 24"/>
                    <a:gd name="T78" fmla="*/ 24 w 48"/>
                    <a:gd name="T79" fmla="*/ 16 h 24"/>
                    <a:gd name="T80" fmla="*/ 24 w 48"/>
                    <a:gd name="T81" fmla="*/ 16 h 24"/>
                    <a:gd name="T82" fmla="*/ 32 w 48"/>
                    <a:gd name="T83" fmla="*/ 8 h 24"/>
                    <a:gd name="T84" fmla="*/ 32 w 48"/>
                    <a:gd name="T85" fmla="*/ 8 h 24"/>
                    <a:gd name="T86" fmla="*/ 32 w 48"/>
                    <a:gd name="T87" fmla="*/ 8 h 24"/>
                    <a:gd name="T88" fmla="*/ 40 w 48"/>
                    <a:gd name="T89" fmla="*/ 0 h 24"/>
                    <a:gd name="T90" fmla="*/ 40 w 48"/>
                    <a:gd name="T91" fmla="*/ 0 h 24"/>
                    <a:gd name="T92" fmla="*/ 40 w 48"/>
                    <a:gd name="T93" fmla="*/ 8 h 24"/>
                    <a:gd name="T94" fmla="*/ 24 w 48"/>
                    <a:gd name="T95" fmla="*/ 8 h 24"/>
                    <a:gd name="T96" fmla="*/ 24 w 48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24" y="0"/>
                      </a:move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32" name="Freeform 596"/>
                <p:cNvSpPr>
                  <a:spLocks/>
                </p:cNvSpPr>
                <p:nvPr/>
              </p:nvSpPr>
              <p:spPr bwMode="auto">
                <a:xfrm>
                  <a:off x="2838" y="290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33" name="Freeform 597"/>
                <p:cNvSpPr>
                  <a:spLocks/>
                </p:cNvSpPr>
                <p:nvPr/>
              </p:nvSpPr>
              <p:spPr bwMode="auto">
                <a:xfrm>
                  <a:off x="2790" y="2893"/>
                  <a:ext cx="40" cy="24"/>
                </a:xfrm>
                <a:custGeom>
                  <a:avLst/>
                  <a:gdLst>
                    <a:gd name="T0" fmla="*/ 24 w 40"/>
                    <a:gd name="T1" fmla="*/ 0 h 24"/>
                    <a:gd name="T2" fmla="*/ 32 w 40"/>
                    <a:gd name="T3" fmla="*/ 0 h 24"/>
                    <a:gd name="T4" fmla="*/ 40 w 40"/>
                    <a:gd name="T5" fmla="*/ 8 h 24"/>
                    <a:gd name="T6" fmla="*/ 40 w 40"/>
                    <a:gd name="T7" fmla="*/ 8 h 24"/>
                    <a:gd name="T8" fmla="*/ 32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16 w 40"/>
                    <a:gd name="T39" fmla="*/ 0 h 24"/>
                    <a:gd name="T40" fmla="*/ 16 w 40"/>
                    <a:gd name="T41" fmla="*/ 0 h 24"/>
                    <a:gd name="T42" fmla="*/ 16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16 w 40"/>
                    <a:gd name="T53" fmla="*/ 8 h 24"/>
                    <a:gd name="T54" fmla="*/ 16 w 40"/>
                    <a:gd name="T55" fmla="*/ 8 h 24"/>
                    <a:gd name="T56" fmla="*/ 16 w 40"/>
                    <a:gd name="T57" fmla="*/ 8 h 24"/>
                    <a:gd name="T58" fmla="*/ 0 w 40"/>
                    <a:gd name="T59" fmla="*/ 16 h 24"/>
                    <a:gd name="T60" fmla="*/ 0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8 h 24"/>
                    <a:gd name="T66" fmla="*/ 8 w 40"/>
                    <a:gd name="T67" fmla="*/ 8 h 24"/>
                    <a:gd name="T68" fmla="*/ 8 w 40"/>
                    <a:gd name="T69" fmla="*/ 8 h 24"/>
                    <a:gd name="T70" fmla="*/ 16 w 40"/>
                    <a:gd name="T71" fmla="*/ 16 h 24"/>
                    <a:gd name="T72" fmla="*/ 16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0 h 24"/>
                    <a:gd name="T90" fmla="*/ 32 w 40"/>
                    <a:gd name="T91" fmla="*/ 0 h 24"/>
                    <a:gd name="T92" fmla="*/ 32 w 40"/>
                    <a:gd name="T93" fmla="*/ 8 h 24"/>
                    <a:gd name="T94" fmla="*/ 24 w 40"/>
                    <a:gd name="T95" fmla="*/ 8 h 24"/>
                    <a:gd name="T96" fmla="*/ 24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34" name="Freeform 598"/>
                <p:cNvSpPr>
                  <a:spLocks/>
                </p:cNvSpPr>
                <p:nvPr/>
              </p:nvSpPr>
              <p:spPr bwMode="auto">
                <a:xfrm>
                  <a:off x="2814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35" name="Freeform 599"/>
                <p:cNvSpPr>
                  <a:spLocks/>
                </p:cNvSpPr>
                <p:nvPr/>
              </p:nvSpPr>
              <p:spPr bwMode="auto">
                <a:xfrm>
                  <a:off x="2758" y="2885"/>
                  <a:ext cx="48" cy="24"/>
                </a:xfrm>
                <a:custGeom>
                  <a:avLst/>
                  <a:gdLst>
                    <a:gd name="T0" fmla="*/ 16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16 w 48"/>
                    <a:gd name="T49" fmla="*/ 24 h 24"/>
                    <a:gd name="T50" fmla="*/ 16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24 w 48"/>
                    <a:gd name="T89" fmla="*/ 24 h 24"/>
                    <a:gd name="T90" fmla="*/ 24 w 48"/>
                    <a:gd name="T91" fmla="*/ 24 h 24"/>
                    <a:gd name="T92" fmla="*/ 24 w 48"/>
                    <a:gd name="T93" fmla="*/ 24 h 24"/>
                    <a:gd name="T94" fmla="*/ 16 w 48"/>
                    <a:gd name="T95" fmla="*/ 24 h 24"/>
                    <a:gd name="T96" fmla="*/ 16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36" name="Freeform 600"/>
                <p:cNvSpPr>
                  <a:spLocks/>
                </p:cNvSpPr>
                <p:nvPr/>
              </p:nvSpPr>
              <p:spPr bwMode="auto">
                <a:xfrm>
                  <a:off x="2774" y="290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37" name="Freeform 601"/>
                <p:cNvSpPr>
                  <a:spLocks/>
                </p:cNvSpPr>
                <p:nvPr/>
              </p:nvSpPr>
              <p:spPr bwMode="auto">
                <a:xfrm>
                  <a:off x="2734" y="2885"/>
                  <a:ext cx="48" cy="24"/>
                </a:xfrm>
                <a:custGeom>
                  <a:avLst/>
                  <a:gdLst>
                    <a:gd name="T0" fmla="*/ 8 w 48"/>
                    <a:gd name="T1" fmla="*/ 8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16 h 24"/>
                    <a:gd name="T96" fmla="*/ 8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8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16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38" name="Freeform 602"/>
                <p:cNvSpPr>
                  <a:spLocks/>
                </p:cNvSpPr>
                <p:nvPr/>
              </p:nvSpPr>
              <p:spPr bwMode="auto">
                <a:xfrm>
                  <a:off x="2742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39" name="Freeform 603"/>
                <p:cNvSpPr>
                  <a:spLocks/>
                </p:cNvSpPr>
                <p:nvPr/>
              </p:nvSpPr>
              <p:spPr bwMode="auto">
                <a:xfrm>
                  <a:off x="2710" y="2877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40" name="Freeform 604"/>
                <p:cNvSpPr>
                  <a:spLocks/>
                </p:cNvSpPr>
                <p:nvPr/>
              </p:nvSpPr>
              <p:spPr bwMode="auto">
                <a:xfrm>
                  <a:off x="2718" y="289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41" name="Freeform 605"/>
                <p:cNvSpPr>
                  <a:spLocks/>
                </p:cNvSpPr>
                <p:nvPr/>
              </p:nvSpPr>
              <p:spPr bwMode="auto">
                <a:xfrm>
                  <a:off x="2686" y="286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16 h 24"/>
                    <a:gd name="T22" fmla="*/ 32 w 48"/>
                    <a:gd name="T23" fmla="*/ 16 h 24"/>
                    <a:gd name="T24" fmla="*/ 32 w 48"/>
                    <a:gd name="T25" fmla="*/ 16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8 h 24"/>
                    <a:gd name="T72" fmla="*/ 32 w 48"/>
                    <a:gd name="T73" fmla="*/ 8 h 24"/>
                    <a:gd name="T74" fmla="*/ 32 w 48"/>
                    <a:gd name="T75" fmla="*/ 8 h 24"/>
                    <a:gd name="T76" fmla="*/ 40 w 48"/>
                    <a:gd name="T77" fmla="*/ 8 h 24"/>
                    <a:gd name="T78" fmla="*/ 40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42" name="Freeform 606"/>
                <p:cNvSpPr>
                  <a:spLocks/>
                </p:cNvSpPr>
                <p:nvPr/>
              </p:nvSpPr>
              <p:spPr bwMode="auto">
                <a:xfrm>
                  <a:off x="2694" y="288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43" name="Freeform 607"/>
                <p:cNvSpPr>
                  <a:spLocks/>
                </p:cNvSpPr>
                <p:nvPr/>
              </p:nvSpPr>
              <p:spPr bwMode="auto">
                <a:xfrm>
                  <a:off x="2662" y="286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44" name="Freeform 608"/>
                <p:cNvSpPr>
                  <a:spLocks/>
                </p:cNvSpPr>
                <p:nvPr/>
              </p:nvSpPr>
              <p:spPr bwMode="auto">
                <a:xfrm>
                  <a:off x="2670" y="2885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45" name="Freeform 609"/>
                <p:cNvSpPr>
                  <a:spLocks/>
                </p:cNvSpPr>
                <p:nvPr/>
              </p:nvSpPr>
              <p:spPr bwMode="auto">
                <a:xfrm>
                  <a:off x="2630" y="2861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24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8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24 w 48"/>
                    <a:gd name="T65" fmla="*/ 0 h 24"/>
                    <a:gd name="T66" fmla="*/ 24 w 48"/>
                    <a:gd name="T67" fmla="*/ 0 h 24"/>
                    <a:gd name="T68" fmla="*/ 24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46" name="Freeform 610"/>
                <p:cNvSpPr>
                  <a:spLocks/>
                </p:cNvSpPr>
                <p:nvPr/>
              </p:nvSpPr>
              <p:spPr bwMode="auto">
                <a:xfrm>
                  <a:off x="2638" y="287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47" name="Freeform 611"/>
                <p:cNvSpPr>
                  <a:spLocks/>
                </p:cNvSpPr>
                <p:nvPr/>
              </p:nvSpPr>
              <p:spPr bwMode="auto">
                <a:xfrm>
                  <a:off x="2606" y="2853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16 h 24"/>
                    <a:gd name="T22" fmla="*/ 32 w 48"/>
                    <a:gd name="T23" fmla="*/ 16 h 24"/>
                    <a:gd name="T24" fmla="*/ 32 w 48"/>
                    <a:gd name="T25" fmla="*/ 16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8 h 24"/>
                    <a:gd name="T72" fmla="*/ 32 w 48"/>
                    <a:gd name="T73" fmla="*/ 8 h 24"/>
                    <a:gd name="T74" fmla="*/ 32 w 48"/>
                    <a:gd name="T75" fmla="*/ 8 h 24"/>
                    <a:gd name="T76" fmla="*/ 40 w 48"/>
                    <a:gd name="T77" fmla="*/ 8 h 24"/>
                    <a:gd name="T78" fmla="*/ 40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24 w 48"/>
                    <a:gd name="T89" fmla="*/ 24 h 24"/>
                    <a:gd name="T90" fmla="*/ 24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48" name="Freeform 612"/>
                <p:cNvSpPr>
                  <a:spLocks/>
                </p:cNvSpPr>
                <p:nvPr/>
              </p:nvSpPr>
              <p:spPr bwMode="auto">
                <a:xfrm>
                  <a:off x="2614" y="286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49" name="Freeform 613"/>
                <p:cNvSpPr>
                  <a:spLocks/>
                </p:cNvSpPr>
                <p:nvPr/>
              </p:nvSpPr>
              <p:spPr bwMode="auto">
                <a:xfrm>
                  <a:off x="2582" y="2853"/>
                  <a:ext cx="48" cy="24"/>
                </a:xfrm>
                <a:custGeom>
                  <a:avLst/>
                  <a:gdLst>
                    <a:gd name="T0" fmla="*/ 16 w 48"/>
                    <a:gd name="T1" fmla="*/ 8 h 24"/>
                    <a:gd name="T2" fmla="*/ 24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16 h 24"/>
                    <a:gd name="T96" fmla="*/ 16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8"/>
                      </a:move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50" name="Freeform 614"/>
                <p:cNvSpPr>
                  <a:spLocks/>
                </p:cNvSpPr>
                <p:nvPr/>
              </p:nvSpPr>
              <p:spPr bwMode="auto">
                <a:xfrm>
                  <a:off x="2590" y="286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51" name="Freeform 615"/>
                <p:cNvSpPr>
                  <a:spLocks/>
                </p:cNvSpPr>
                <p:nvPr/>
              </p:nvSpPr>
              <p:spPr bwMode="auto">
                <a:xfrm>
                  <a:off x="2558" y="2845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52" name="Freeform 616"/>
                <p:cNvSpPr>
                  <a:spLocks/>
                </p:cNvSpPr>
                <p:nvPr/>
              </p:nvSpPr>
              <p:spPr bwMode="auto">
                <a:xfrm>
                  <a:off x="2566" y="286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53" name="Freeform 617"/>
                <p:cNvSpPr>
                  <a:spLocks/>
                </p:cNvSpPr>
                <p:nvPr/>
              </p:nvSpPr>
              <p:spPr bwMode="auto">
                <a:xfrm>
                  <a:off x="2838" y="2925"/>
                  <a:ext cx="72" cy="32"/>
                </a:xfrm>
                <a:custGeom>
                  <a:avLst/>
                  <a:gdLst>
                    <a:gd name="T0" fmla="*/ 24 w 72"/>
                    <a:gd name="T1" fmla="*/ 16 h 32"/>
                    <a:gd name="T2" fmla="*/ 48 w 72"/>
                    <a:gd name="T3" fmla="*/ 24 h 32"/>
                    <a:gd name="T4" fmla="*/ 48 w 72"/>
                    <a:gd name="T5" fmla="*/ 24 h 32"/>
                    <a:gd name="T6" fmla="*/ 48 w 72"/>
                    <a:gd name="T7" fmla="*/ 24 h 32"/>
                    <a:gd name="T8" fmla="*/ 56 w 72"/>
                    <a:gd name="T9" fmla="*/ 16 h 32"/>
                    <a:gd name="T10" fmla="*/ 56 w 72"/>
                    <a:gd name="T11" fmla="*/ 16 h 32"/>
                    <a:gd name="T12" fmla="*/ 56 w 72"/>
                    <a:gd name="T13" fmla="*/ 16 h 32"/>
                    <a:gd name="T14" fmla="*/ 64 w 72"/>
                    <a:gd name="T15" fmla="*/ 8 h 32"/>
                    <a:gd name="T16" fmla="*/ 64 w 72"/>
                    <a:gd name="T17" fmla="*/ 16 h 32"/>
                    <a:gd name="T18" fmla="*/ 64 w 72"/>
                    <a:gd name="T19" fmla="*/ 16 h 32"/>
                    <a:gd name="T20" fmla="*/ 40 w 72"/>
                    <a:gd name="T21" fmla="*/ 8 h 32"/>
                    <a:gd name="T22" fmla="*/ 40 w 72"/>
                    <a:gd name="T23" fmla="*/ 8 h 32"/>
                    <a:gd name="T24" fmla="*/ 40 w 72"/>
                    <a:gd name="T25" fmla="*/ 8 h 32"/>
                    <a:gd name="T26" fmla="*/ 16 w 72"/>
                    <a:gd name="T27" fmla="*/ 8 h 32"/>
                    <a:gd name="T28" fmla="*/ 16 w 72"/>
                    <a:gd name="T29" fmla="*/ 8 h 32"/>
                    <a:gd name="T30" fmla="*/ 16 w 72"/>
                    <a:gd name="T31" fmla="*/ 8 h 32"/>
                    <a:gd name="T32" fmla="*/ 8 w 72"/>
                    <a:gd name="T33" fmla="*/ 8 h 32"/>
                    <a:gd name="T34" fmla="*/ 16 w 72"/>
                    <a:gd name="T35" fmla="*/ 8 h 32"/>
                    <a:gd name="T36" fmla="*/ 16 w 72"/>
                    <a:gd name="T37" fmla="*/ 8 h 32"/>
                    <a:gd name="T38" fmla="*/ 8 w 72"/>
                    <a:gd name="T39" fmla="*/ 16 h 32"/>
                    <a:gd name="T40" fmla="*/ 0 w 72"/>
                    <a:gd name="T41" fmla="*/ 8 h 32"/>
                    <a:gd name="T42" fmla="*/ 0 w 72"/>
                    <a:gd name="T43" fmla="*/ 8 h 32"/>
                    <a:gd name="T44" fmla="*/ 24 w 72"/>
                    <a:gd name="T45" fmla="*/ 16 h 32"/>
                    <a:gd name="T46" fmla="*/ 24 w 72"/>
                    <a:gd name="T47" fmla="*/ 16 h 32"/>
                    <a:gd name="T48" fmla="*/ 24 w 72"/>
                    <a:gd name="T49" fmla="*/ 24 h 32"/>
                    <a:gd name="T50" fmla="*/ 24 w 72"/>
                    <a:gd name="T51" fmla="*/ 24 h 32"/>
                    <a:gd name="T52" fmla="*/ 0 w 72"/>
                    <a:gd name="T53" fmla="*/ 16 h 32"/>
                    <a:gd name="T54" fmla="*/ 0 w 72"/>
                    <a:gd name="T55" fmla="*/ 16 h 32"/>
                    <a:gd name="T56" fmla="*/ 0 w 72"/>
                    <a:gd name="T57" fmla="*/ 8 h 32"/>
                    <a:gd name="T58" fmla="*/ 8 w 72"/>
                    <a:gd name="T59" fmla="*/ 0 h 32"/>
                    <a:gd name="T60" fmla="*/ 8 w 72"/>
                    <a:gd name="T61" fmla="*/ 0 h 32"/>
                    <a:gd name="T62" fmla="*/ 8 w 72"/>
                    <a:gd name="T63" fmla="*/ 0 h 32"/>
                    <a:gd name="T64" fmla="*/ 16 w 72"/>
                    <a:gd name="T65" fmla="*/ 0 h 32"/>
                    <a:gd name="T66" fmla="*/ 16 w 72"/>
                    <a:gd name="T67" fmla="*/ 0 h 32"/>
                    <a:gd name="T68" fmla="*/ 16 w 72"/>
                    <a:gd name="T69" fmla="*/ 0 h 32"/>
                    <a:gd name="T70" fmla="*/ 40 w 72"/>
                    <a:gd name="T71" fmla="*/ 0 h 32"/>
                    <a:gd name="T72" fmla="*/ 40 w 72"/>
                    <a:gd name="T73" fmla="*/ 0 h 32"/>
                    <a:gd name="T74" fmla="*/ 40 w 72"/>
                    <a:gd name="T75" fmla="*/ 0 h 32"/>
                    <a:gd name="T76" fmla="*/ 64 w 72"/>
                    <a:gd name="T77" fmla="*/ 8 h 32"/>
                    <a:gd name="T78" fmla="*/ 64 w 72"/>
                    <a:gd name="T79" fmla="*/ 8 h 32"/>
                    <a:gd name="T80" fmla="*/ 72 w 72"/>
                    <a:gd name="T81" fmla="*/ 16 h 32"/>
                    <a:gd name="T82" fmla="*/ 64 w 72"/>
                    <a:gd name="T83" fmla="*/ 24 h 32"/>
                    <a:gd name="T84" fmla="*/ 64 w 72"/>
                    <a:gd name="T85" fmla="*/ 24 h 32"/>
                    <a:gd name="T86" fmla="*/ 64 w 72"/>
                    <a:gd name="T87" fmla="*/ 24 h 32"/>
                    <a:gd name="T88" fmla="*/ 56 w 72"/>
                    <a:gd name="T89" fmla="*/ 32 h 32"/>
                    <a:gd name="T90" fmla="*/ 56 w 72"/>
                    <a:gd name="T91" fmla="*/ 32 h 32"/>
                    <a:gd name="T92" fmla="*/ 48 w 72"/>
                    <a:gd name="T93" fmla="*/ 32 h 32"/>
                    <a:gd name="T94" fmla="*/ 24 w 72"/>
                    <a:gd name="T95" fmla="*/ 24 h 32"/>
                    <a:gd name="T96" fmla="*/ 24 w 72"/>
                    <a:gd name="T97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2" h="32">
                      <a:moveTo>
                        <a:pt x="24" y="16"/>
                      </a:move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56" y="16"/>
                      </a:lnTo>
                      <a:lnTo>
                        <a:pt x="56" y="16"/>
                      </a:lnTo>
                      <a:lnTo>
                        <a:pt x="56" y="16"/>
                      </a:lnTo>
                      <a:lnTo>
                        <a:pt x="64" y="8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72" y="16"/>
                      </a:lnTo>
                      <a:lnTo>
                        <a:pt x="64" y="24"/>
                      </a:lnTo>
                      <a:lnTo>
                        <a:pt x="64" y="24"/>
                      </a:lnTo>
                      <a:lnTo>
                        <a:pt x="64" y="24"/>
                      </a:lnTo>
                      <a:lnTo>
                        <a:pt x="56" y="32"/>
                      </a:lnTo>
                      <a:lnTo>
                        <a:pt x="56" y="32"/>
                      </a:lnTo>
                      <a:lnTo>
                        <a:pt x="48" y="32"/>
                      </a:lnTo>
                      <a:lnTo>
                        <a:pt x="24" y="24"/>
                      </a:lnTo>
                      <a:lnTo>
                        <a:pt x="24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54" name="Freeform 618"/>
                <p:cNvSpPr>
                  <a:spLocks/>
                </p:cNvSpPr>
                <p:nvPr/>
              </p:nvSpPr>
              <p:spPr bwMode="auto">
                <a:xfrm>
                  <a:off x="2862" y="294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55" name="Freeform 619"/>
                <p:cNvSpPr>
                  <a:spLocks/>
                </p:cNvSpPr>
                <p:nvPr/>
              </p:nvSpPr>
              <p:spPr bwMode="auto">
                <a:xfrm>
                  <a:off x="2806" y="2917"/>
                  <a:ext cx="48" cy="24"/>
                </a:xfrm>
                <a:custGeom>
                  <a:avLst/>
                  <a:gdLst>
                    <a:gd name="T0" fmla="*/ 16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16 w 48"/>
                    <a:gd name="T49" fmla="*/ 24 h 24"/>
                    <a:gd name="T50" fmla="*/ 16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16 w 48"/>
                    <a:gd name="T95" fmla="*/ 24 h 24"/>
                    <a:gd name="T96" fmla="*/ 16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56" name="Freeform 620"/>
                <p:cNvSpPr>
                  <a:spLocks/>
                </p:cNvSpPr>
                <p:nvPr/>
              </p:nvSpPr>
              <p:spPr bwMode="auto">
                <a:xfrm>
                  <a:off x="2822" y="293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57" name="Freeform 621"/>
                <p:cNvSpPr>
                  <a:spLocks/>
                </p:cNvSpPr>
                <p:nvPr/>
              </p:nvSpPr>
              <p:spPr bwMode="auto">
                <a:xfrm>
                  <a:off x="2782" y="290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8 h 24"/>
                    <a:gd name="T78" fmla="*/ 40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58" name="Freeform 622"/>
                <p:cNvSpPr>
                  <a:spLocks/>
                </p:cNvSpPr>
                <p:nvPr/>
              </p:nvSpPr>
              <p:spPr bwMode="auto">
                <a:xfrm>
                  <a:off x="2790" y="292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59" name="Freeform 623"/>
                <p:cNvSpPr>
                  <a:spLocks/>
                </p:cNvSpPr>
                <p:nvPr/>
              </p:nvSpPr>
              <p:spPr bwMode="auto">
                <a:xfrm>
                  <a:off x="2750" y="2909"/>
                  <a:ext cx="48" cy="24"/>
                </a:xfrm>
                <a:custGeom>
                  <a:avLst/>
                  <a:gdLst>
                    <a:gd name="T0" fmla="*/ 24 w 48"/>
                    <a:gd name="T1" fmla="*/ 8 h 24"/>
                    <a:gd name="T2" fmla="*/ 32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16 w 48"/>
                    <a:gd name="T45" fmla="*/ 8 h 24"/>
                    <a:gd name="T46" fmla="*/ 16 w 48"/>
                    <a:gd name="T47" fmla="*/ 8 h 24"/>
                    <a:gd name="T48" fmla="*/ 16 w 48"/>
                    <a:gd name="T49" fmla="*/ 16 h 24"/>
                    <a:gd name="T50" fmla="*/ 16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16 w 48"/>
                    <a:gd name="T95" fmla="*/ 16 h 24"/>
                    <a:gd name="T96" fmla="*/ 24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24" y="8"/>
                      </a:move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16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60" name="Freeform 624"/>
                <p:cNvSpPr>
                  <a:spLocks/>
                </p:cNvSpPr>
                <p:nvPr/>
              </p:nvSpPr>
              <p:spPr bwMode="auto">
                <a:xfrm>
                  <a:off x="2766" y="291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61" name="Freeform 625"/>
                <p:cNvSpPr>
                  <a:spLocks/>
                </p:cNvSpPr>
                <p:nvPr/>
              </p:nvSpPr>
              <p:spPr bwMode="auto">
                <a:xfrm>
                  <a:off x="2726" y="2901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62" name="Freeform 626"/>
                <p:cNvSpPr>
                  <a:spLocks/>
                </p:cNvSpPr>
                <p:nvPr/>
              </p:nvSpPr>
              <p:spPr bwMode="auto">
                <a:xfrm>
                  <a:off x="2734" y="291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63" name="Freeform 627"/>
                <p:cNvSpPr>
                  <a:spLocks/>
                </p:cNvSpPr>
                <p:nvPr/>
              </p:nvSpPr>
              <p:spPr bwMode="auto">
                <a:xfrm>
                  <a:off x="2702" y="2893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24 w 48"/>
                    <a:gd name="T89" fmla="*/ 24 h 24"/>
                    <a:gd name="T90" fmla="*/ 24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64" name="Freeform 628"/>
                <p:cNvSpPr>
                  <a:spLocks/>
                </p:cNvSpPr>
                <p:nvPr/>
              </p:nvSpPr>
              <p:spPr bwMode="auto">
                <a:xfrm>
                  <a:off x="2710" y="290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65" name="Freeform 629"/>
                <p:cNvSpPr>
                  <a:spLocks/>
                </p:cNvSpPr>
                <p:nvPr/>
              </p:nvSpPr>
              <p:spPr bwMode="auto">
                <a:xfrm>
                  <a:off x="2678" y="2893"/>
                  <a:ext cx="48" cy="24"/>
                </a:xfrm>
                <a:custGeom>
                  <a:avLst/>
                  <a:gdLst>
                    <a:gd name="T0" fmla="*/ 16 w 48"/>
                    <a:gd name="T1" fmla="*/ 8 h 24"/>
                    <a:gd name="T2" fmla="*/ 24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16 h 24"/>
                    <a:gd name="T96" fmla="*/ 16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8"/>
                      </a:move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66" name="Freeform 630"/>
                <p:cNvSpPr>
                  <a:spLocks/>
                </p:cNvSpPr>
                <p:nvPr/>
              </p:nvSpPr>
              <p:spPr bwMode="auto">
                <a:xfrm>
                  <a:off x="2686" y="290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67" name="Freeform 631"/>
                <p:cNvSpPr>
                  <a:spLocks/>
                </p:cNvSpPr>
                <p:nvPr/>
              </p:nvSpPr>
              <p:spPr bwMode="auto">
                <a:xfrm>
                  <a:off x="2654" y="2885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16 w 40"/>
                    <a:gd name="T3" fmla="*/ 16 h 24"/>
                    <a:gd name="T4" fmla="*/ 16 w 40"/>
                    <a:gd name="T5" fmla="*/ 16 h 24"/>
                    <a:gd name="T6" fmla="*/ 16 w 40"/>
                    <a:gd name="T7" fmla="*/ 16 h 24"/>
                    <a:gd name="T8" fmla="*/ 24 w 40"/>
                    <a:gd name="T9" fmla="*/ 8 h 24"/>
                    <a:gd name="T10" fmla="*/ 24 w 40"/>
                    <a:gd name="T11" fmla="*/ 8 h 24"/>
                    <a:gd name="T12" fmla="*/ 24 w 40"/>
                    <a:gd name="T13" fmla="*/ 8 h 24"/>
                    <a:gd name="T14" fmla="*/ 32 w 40"/>
                    <a:gd name="T15" fmla="*/ 0 h 24"/>
                    <a:gd name="T16" fmla="*/ 32 w 40"/>
                    <a:gd name="T17" fmla="*/ 8 h 24"/>
                    <a:gd name="T18" fmla="*/ 32 w 40"/>
                    <a:gd name="T19" fmla="*/ 8 h 24"/>
                    <a:gd name="T20" fmla="*/ 24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16 w 40"/>
                    <a:gd name="T27" fmla="*/ 8 h 24"/>
                    <a:gd name="T28" fmla="*/ 24 w 40"/>
                    <a:gd name="T29" fmla="*/ 8 h 24"/>
                    <a:gd name="T30" fmla="*/ 24 w 40"/>
                    <a:gd name="T31" fmla="*/ 8 h 24"/>
                    <a:gd name="T32" fmla="*/ 16 w 40"/>
                    <a:gd name="T33" fmla="*/ 16 h 24"/>
                    <a:gd name="T34" fmla="*/ 8 w 40"/>
                    <a:gd name="T35" fmla="*/ 16 h 24"/>
                    <a:gd name="T36" fmla="*/ 8 w 40"/>
                    <a:gd name="T37" fmla="*/ 16 h 24"/>
                    <a:gd name="T38" fmla="*/ 0 w 40"/>
                    <a:gd name="T39" fmla="*/ 16 h 24"/>
                    <a:gd name="T40" fmla="*/ 8 w 40"/>
                    <a:gd name="T41" fmla="*/ 8 h 24"/>
                    <a:gd name="T42" fmla="*/ 8 w 40"/>
                    <a:gd name="T43" fmla="*/ 8 h 24"/>
                    <a:gd name="T44" fmla="*/ 16 w 40"/>
                    <a:gd name="T45" fmla="*/ 16 h 24"/>
                    <a:gd name="T46" fmla="*/ 16 w 40"/>
                    <a:gd name="T47" fmla="*/ 16 h 24"/>
                    <a:gd name="T48" fmla="*/ 8 w 40"/>
                    <a:gd name="T49" fmla="*/ 24 h 24"/>
                    <a:gd name="T50" fmla="*/ 8 w 40"/>
                    <a:gd name="T51" fmla="*/ 24 h 24"/>
                    <a:gd name="T52" fmla="*/ 0 w 40"/>
                    <a:gd name="T53" fmla="*/ 16 h 24"/>
                    <a:gd name="T54" fmla="*/ 0 w 40"/>
                    <a:gd name="T55" fmla="*/ 16 h 24"/>
                    <a:gd name="T56" fmla="*/ 0 w 40"/>
                    <a:gd name="T57" fmla="*/ 8 h 24"/>
                    <a:gd name="T58" fmla="*/ 8 w 40"/>
                    <a:gd name="T59" fmla="*/ 8 h 24"/>
                    <a:gd name="T60" fmla="*/ 8 w 40"/>
                    <a:gd name="T61" fmla="*/ 8 h 24"/>
                    <a:gd name="T62" fmla="*/ 8 w 40"/>
                    <a:gd name="T63" fmla="*/ 8 h 24"/>
                    <a:gd name="T64" fmla="*/ 16 w 40"/>
                    <a:gd name="T65" fmla="*/ 0 h 24"/>
                    <a:gd name="T66" fmla="*/ 16 w 40"/>
                    <a:gd name="T67" fmla="*/ 0 h 24"/>
                    <a:gd name="T68" fmla="*/ 16 w 40"/>
                    <a:gd name="T69" fmla="*/ 0 h 24"/>
                    <a:gd name="T70" fmla="*/ 24 w 40"/>
                    <a:gd name="T71" fmla="*/ 0 h 24"/>
                    <a:gd name="T72" fmla="*/ 24 w 40"/>
                    <a:gd name="T73" fmla="*/ 0 h 24"/>
                    <a:gd name="T74" fmla="*/ 24 w 40"/>
                    <a:gd name="T75" fmla="*/ 0 h 24"/>
                    <a:gd name="T76" fmla="*/ 32 w 40"/>
                    <a:gd name="T77" fmla="*/ 0 h 24"/>
                    <a:gd name="T78" fmla="*/ 32 w 40"/>
                    <a:gd name="T79" fmla="*/ 0 h 24"/>
                    <a:gd name="T80" fmla="*/ 40 w 40"/>
                    <a:gd name="T81" fmla="*/ 8 h 24"/>
                    <a:gd name="T82" fmla="*/ 32 w 40"/>
                    <a:gd name="T83" fmla="*/ 16 h 24"/>
                    <a:gd name="T84" fmla="*/ 32 w 40"/>
                    <a:gd name="T85" fmla="*/ 16 h 24"/>
                    <a:gd name="T86" fmla="*/ 32 w 40"/>
                    <a:gd name="T87" fmla="*/ 16 h 24"/>
                    <a:gd name="T88" fmla="*/ 24 w 40"/>
                    <a:gd name="T89" fmla="*/ 24 h 24"/>
                    <a:gd name="T90" fmla="*/ 24 w 40"/>
                    <a:gd name="T91" fmla="*/ 24 h 24"/>
                    <a:gd name="T92" fmla="*/ 16 w 40"/>
                    <a:gd name="T93" fmla="*/ 24 h 24"/>
                    <a:gd name="T94" fmla="*/ 8 w 40"/>
                    <a:gd name="T95" fmla="*/ 24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68" name="Freeform 632"/>
                <p:cNvSpPr>
                  <a:spLocks/>
                </p:cNvSpPr>
                <p:nvPr/>
              </p:nvSpPr>
              <p:spPr bwMode="auto">
                <a:xfrm>
                  <a:off x="2662" y="290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69" name="Freeform 633"/>
                <p:cNvSpPr>
                  <a:spLocks/>
                </p:cNvSpPr>
                <p:nvPr/>
              </p:nvSpPr>
              <p:spPr bwMode="auto">
                <a:xfrm>
                  <a:off x="2630" y="2877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16 w 40"/>
                    <a:gd name="T3" fmla="*/ 16 h 24"/>
                    <a:gd name="T4" fmla="*/ 16 w 40"/>
                    <a:gd name="T5" fmla="*/ 16 h 24"/>
                    <a:gd name="T6" fmla="*/ 16 w 40"/>
                    <a:gd name="T7" fmla="*/ 16 h 24"/>
                    <a:gd name="T8" fmla="*/ 24 w 40"/>
                    <a:gd name="T9" fmla="*/ 16 h 24"/>
                    <a:gd name="T10" fmla="*/ 24 w 40"/>
                    <a:gd name="T11" fmla="*/ 16 h 24"/>
                    <a:gd name="T12" fmla="*/ 24 w 40"/>
                    <a:gd name="T13" fmla="*/ 16 h 24"/>
                    <a:gd name="T14" fmla="*/ 32 w 40"/>
                    <a:gd name="T15" fmla="*/ 8 h 24"/>
                    <a:gd name="T16" fmla="*/ 32 w 40"/>
                    <a:gd name="T17" fmla="*/ 16 h 24"/>
                    <a:gd name="T18" fmla="*/ 32 w 40"/>
                    <a:gd name="T19" fmla="*/ 16 h 24"/>
                    <a:gd name="T20" fmla="*/ 24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16 w 40"/>
                    <a:gd name="T27" fmla="*/ 8 h 24"/>
                    <a:gd name="T28" fmla="*/ 24 w 40"/>
                    <a:gd name="T29" fmla="*/ 8 h 24"/>
                    <a:gd name="T30" fmla="*/ 24 w 40"/>
                    <a:gd name="T31" fmla="*/ 8 h 24"/>
                    <a:gd name="T32" fmla="*/ 16 w 40"/>
                    <a:gd name="T33" fmla="*/ 16 h 24"/>
                    <a:gd name="T34" fmla="*/ 16 w 40"/>
                    <a:gd name="T35" fmla="*/ 16 h 24"/>
                    <a:gd name="T36" fmla="*/ 16 w 40"/>
                    <a:gd name="T37" fmla="*/ 16 h 24"/>
                    <a:gd name="T38" fmla="*/ 8 w 40"/>
                    <a:gd name="T39" fmla="*/ 24 h 24"/>
                    <a:gd name="T40" fmla="*/ 0 w 40"/>
                    <a:gd name="T41" fmla="*/ 16 h 24"/>
                    <a:gd name="T42" fmla="*/ 0 w 40"/>
                    <a:gd name="T43" fmla="*/ 16 h 24"/>
                    <a:gd name="T44" fmla="*/ 8 w 40"/>
                    <a:gd name="T45" fmla="*/ 16 h 24"/>
                    <a:gd name="T46" fmla="*/ 8 w 40"/>
                    <a:gd name="T47" fmla="*/ 16 h 24"/>
                    <a:gd name="T48" fmla="*/ 8 w 40"/>
                    <a:gd name="T49" fmla="*/ 24 h 24"/>
                    <a:gd name="T50" fmla="*/ 8 w 40"/>
                    <a:gd name="T51" fmla="*/ 24 h 24"/>
                    <a:gd name="T52" fmla="*/ 0 w 40"/>
                    <a:gd name="T53" fmla="*/ 24 h 24"/>
                    <a:gd name="T54" fmla="*/ 0 w 40"/>
                    <a:gd name="T55" fmla="*/ 24 h 24"/>
                    <a:gd name="T56" fmla="*/ 0 w 40"/>
                    <a:gd name="T57" fmla="*/ 16 h 24"/>
                    <a:gd name="T58" fmla="*/ 8 w 40"/>
                    <a:gd name="T59" fmla="*/ 8 h 24"/>
                    <a:gd name="T60" fmla="*/ 8 w 40"/>
                    <a:gd name="T61" fmla="*/ 8 h 24"/>
                    <a:gd name="T62" fmla="*/ 8 w 40"/>
                    <a:gd name="T63" fmla="*/ 8 h 24"/>
                    <a:gd name="T64" fmla="*/ 16 w 40"/>
                    <a:gd name="T65" fmla="*/ 0 h 24"/>
                    <a:gd name="T66" fmla="*/ 16 w 40"/>
                    <a:gd name="T67" fmla="*/ 0 h 24"/>
                    <a:gd name="T68" fmla="*/ 16 w 40"/>
                    <a:gd name="T69" fmla="*/ 0 h 24"/>
                    <a:gd name="T70" fmla="*/ 24 w 40"/>
                    <a:gd name="T71" fmla="*/ 0 h 24"/>
                    <a:gd name="T72" fmla="*/ 24 w 40"/>
                    <a:gd name="T73" fmla="*/ 0 h 24"/>
                    <a:gd name="T74" fmla="*/ 32 w 40"/>
                    <a:gd name="T75" fmla="*/ 0 h 24"/>
                    <a:gd name="T76" fmla="*/ 40 w 40"/>
                    <a:gd name="T77" fmla="*/ 8 h 24"/>
                    <a:gd name="T78" fmla="*/ 40 w 40"/>
                    <a:gd name="T79" fmla="*/ 8 h 24"/>
                    <a:gd name="T80" fmla="*/ 40 w 40"/>
                    <a:gd name="T81" fmla="*/ 16 h 24"/>
                    <a:gd name="T82" fmla="*/ 32 w 40"/>
                    <a:gd name="T83" fmla="*/ 24 h 24"/>
                    <a:gd name="T84" fmla="*/ 32 w 40"/>
                    <a:gd name="T85" fmla="*/ 24 h 24"/>
                    <a:gd name="T86" fmla="*/ 24 w 40"/>
                    <a:gd name="T87" fmla="*/ 24 h 24"/>
                    <a:gd name="T88" fmla="*/ 16 w 40"/>
                    <a:gd name="T89" fmla="*/ 24 h 24"/>
                    <a:gd name="T90" fmla="*/ 16 w 40"/>
                    <a:gd name="T91" fmla="*/ 24 h 24"/>
                    <a:gd name="T92" fmla="*/ 16 w 40"/>
                    <a:gd name="T93" fmla="*/ 24 h 24"/>
                    <a:gd name="T94" fmla="*/ 8 w 40"/>
                    <a:gd name="T95" fmla="*/ 24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70" name="Freeform 634"/>
                <p:cNvSpPr>
                  <a:spLocks/>
                </p:cNvSpPr>
                <p:nvPr/>
              </p:nvSpPr>
              <p:spPr bwMode="auto">
                <a:xfrm>
                  <a:off x="2638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71" name="Freeform 635"/>
                <p:cNvSpPr>
                  <a:spLocks/>
                </p:cNvSpPr>
                <p:nvPr/>
              </p:nvSpPr>
              <p:spPr bwMode="auto">
                <a:xfrm>
                  <a:off x="2598" y="2877"/>
                  <a:ext cx="48" cy="24"/>
                </a:xfrm>
                <a:custGeom>
                  <a:avLst/>
                  <a:gdLst>
                    <a:gd name="T0" fmla="*/ 8 w 48"/>
                    <a:gd name="T1" fmla="*/ 8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24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24 w 48"/>
                    <a:gd name="T65" fmla="*/ 0 h 24"/>
                    <a:gd name="T66" fmla="*/ 24 w 48"/>
                    <a:gd name="T67" fmla="*/ 0 h 24"/>
                    <a:gd name="T68" fmla="*/ 24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16 h 24"/>
                    <a:gd name="T96" fmla="*/ 8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8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16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72" name="Freeform 636"/>
                <p:cNvSpPr>
                  <a:spLocks/>
                </p:cNvSpPr>
                <p:nvPr/>
              </p:nvSpPr>
              <p:spPr bwMode="auto">
                <a:xfrm>
                  <a:off x="2606" y="288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73" name="Freeform 637"/>
                <p:cNvSpPr>
                  <a:spLocks/>
                </p:cNvSpPr>
                <p:nvPr/>
              </p:nvSpPr>
              <p:spPr bwMode="auto">
                <a:xfrm>
                  <a:off x="2574" y="286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74" name="Freeform 638"/>
                <p:cNvSpPr>
                  <a:spLocks/>
                </p:cNvSpPr>
                <p:nvPr/>
              </p:nvSpPr>
              <p:spPr bwMode="auto">
                <a:xfrm>
                  <a:off x="2582" y="2885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75" name="Freeform 639"/>
                <p:cNvSpPr>
                  <a:spLocks/>
                </p:cNvSpPr>
                <p:nvPr/>
              </p:nvSpPr>
              <p:spPr bwMode="auto">
                <a:xfrm>
                  <a:off x="2534" y="2861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32 w 56"/>
                    <a:gd name="T3" fmla="*/ 16 h 24"/>
                    <a:gd name="T4" fmla="*/ 32 w 56"/>
                    <a:gd name="T5" fmla="*/ 16 h 24"/>
                    <a:gd name="T6" fmla="*/ 32 w 56"/>
                    <a:gd name="T7" fmla="*/ 16 h 24"/>
                    <a:gd name="T8" fmla="*/ 40 w 56"/>
                    <a:gd name="T9" fmla="*/ 8 h 24"/>
                    <a:gd name="T10" fmla="*/ 40 w 56"/>
                    <a:gd name="T11" fmla="*/ 8 h 24"/>
                    <a:gd name="T12" fmla="*/ 40 w 56"/>
                    <a:gd name="T13" fmla="*/ 8 h 24"/>
                    <a:gd name="T14" fmla="*/ 48 w 56"/>
                    <a:gd name="T15" fmla="*/ 8 h 24"/>
                    <a:gd name="T16" fmla="*/ 48 w 56"/>
                    <a:gd name="T17" fmla="*/ 16 h 24"/>
                    <a:gd name="T18" fmla="*/ 48 w 56"/>
                    <a:gd name="T19" fmla="*/ 16 h 24"/>
                    <a:gd name="T20" fmla="*/ 40 w 56"/>
                    <a:gd name="T21" fmla="*/ 8 h 24"/>
                    <a:gd name="T22" fmla="*/ 40 w 56"/>
                    <a:gd name="T23" fmla="*/ 8 h 24"/>
                    <a:gd name="T24" fmla="*/ 40 w 56"/>
                    <a:gd name="T25" fmla="*/ 8 h 24"/>
                    <a:gd name="T26" fmla="*/ 16 w 56"/>
                    <a:gd name="T27" fmla="*/ 8 h 24"/>
                    <a:gd name="T28" fmla="*/ 16 w 56"/>
                    <a:gd name="T29" fmla="*/ 8 h 24"/>
                    <a:gd name="T30" fmla="*/ 16 w 56"/>
                    <a:gd name="T31" fmla="*/ 8 h 24"/>
                    <a:gd name="T32" fmla="*/ 8 w 56"/>
                    <a:gd name="T33" fmla="*/ 8 h 24"/>
                    <a:gd name="T34" fmla="*/ 16 w 56"/>
                    <a:gd name="T35" fmla="*/ 8 h 24"/>
                    <a:gd name="T36" fmla="*/ 16 w 56"/>
                    <a:gd name="T37" fmla="*/ 8 h 24"/>
                    <a:gd name="T38" fmla="*/ 8 w 56"/>
                    <a:gd name="T39" fmla="*/ 16 h 24"/>
                    <a:gd name="T40" fmla="*/ 0 w 56"/>
                    <a:gd name="T41" fmla="*/ 8 h 24"/>
                    <a:gd name="T42" fmla="*/ 0 w 56"/>
                    <a:gd name="T43" fmla="*/ 8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16 h 24"/>
                    <a:gd name="T54" fmla="*/ 0 w 56"/>
                    <a:gd name="T55" fmla="*/ 16 h 24"/>
                    <a:gd name="T56" fmla="*/ 0 w 56"/>
                    <a:gd name="T57" fmla="*/ 8 h 24"/>
                    <a:gd name="T58" fmla="*/ 8 w 56"/>
                    <a:gd name="T59" fmla="*/ 0 h 24"/>
                    <a:gd name="T60" fmla="*/ 8 w 56"/>
                    <a:gd name="T61" fmla="*/ 0 h 24"/>
                    <a:gd name="T62" fmla="*/ 8 w 56"/>
                    <a:gd name="T63" fmla="*/ 0 h 24"/>
                    <a:gd name="T64" fmla="*/ 16 w 56"/>
                    <a:gd name="T65" fmla="*/ 0 h 24"/>
                    <a:gd name="T66" fmla="*/ 16 w 56"/>
                    <a:gd name="T67" fmla="*/ 0 h 24"/>
                    <a:gd name="T68" fmla="*/ 16 w 56"/>
                    <a:gd name="T69" fmla="*/ 0 h 24"/>
                    <a:gd name="T70" fmla="*/ 40 w 56"/>
                    <a:gd name="T71" fmla="*/ 0 h 24"/>
                    <a:gd name="T72" fmla="*/ 40 w 56"/>
                    <a:gd name="T73" fmla="*/ 0 h 24"/>
                    <a:gd name="T74" fmla="*/ 48 w 56"/>
                    <a:gd name="T75" fmla="*/ 0 h 24"/>
                    <a:gd name="T76" fmla="*/ 56 w 56"/>
                    <a:gd name="T77" fmla="*/ 8 h 24"/>
                    <a:gd name="T78" fmla="*/ 56 w 56"/>
                    <a:gd name="T79" fmla="*/ 8 h 24"/>
                    <a:gd name="T80" fmla="*/ 48 w 56"/>
                    <a:gd name="T81" fmla="*/ 16 h 24"/>
                    <a:gd name="T82" fmla="*/ 40 w 56"/>
                    <a:gd name="T83" fmla="*/ 16 h 24"/>
                    <a:gd name="T84" fmla="*/ 40 w 56"/>
                    <a:gd name="T85" fmla="*/ 16 h 24"/>
                    <a:gd name="T86" fmla="*/ 48 w 56"/>
                    <a:gd name="T87" fmla="*/ 16 h 24"/>
                    <a:gd name="T88" fmla="*/ 40 w 56"/>
                    <a:gd name="T89" fmla="*/ 24 h 24"/>
                    <a:gd name="T90" fmla="*/ 40 w 56"/>
                    <a:gd name="T91" fmla="*/ 24 h 24"/>
                    <a:gd name="T92" fmla="*/ 32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48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76" name="Freeform 640"/>
                <p:cNvSpPr>
                  <a:spLocks/>
                </p:cNvSpPr>
                <p:nvPr/>
              </p:nvSpPr>
              <p:spPr bwMode="auto">
                <a:xfrm>
                  <a:off x="2550" y="2877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77" name="Freeform 641"/>
                <p:cNvSpPr>
                  <a:spLocks/>
                </p:cNvSpPr>
                <p:nvPr/>
              </p:nvSpPr>
              <p:spPr bwMode="auto">
                <a:xfrm>
                  <a:off x="2838" y="2949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24 w 56"/>
                    <a:gd name="T3" fmla="*/ 16 h 24"/>
                    <a:gd name="T4" fmla="*/ 24 w 56"/>
                    <a:gd name="T5" fmla="*/ 16 h 24"/>
                    <a:gd name="T6" fmla="*/ 24 w 56"/>
                    <a:gd name="T7" fmla="*/ 16 h 24"/>
                    <a:gd name="T8" fmla="*/ 40 w 56"/>
                    <a:gd name="T9" fmla="*/ 8 h 24"/>
                    <a:gd name="T10" fmla="*/ 40 w 56"/>
                    <a:gd name="T11" fmla="*/ 8 h 24"/>
                    <a:gd name="T12" fmla="*/ 40 w 56"/>
                    <a:gd name="T13" fmla="*/ 8 h 24"/>
                    <a:gd name="T14" fmla="*/ 48 w 56"/>
                    <a:gd name="T15" fmla="*/ 0 h 24"/>
                    <a:gd name="T16" fmla="*/ 48 w 56"/>
                    <a:gd name="T17" fmla="*/ 8 h 24"/>
                    <a:gd name="T18" fmla="*/ 48 w 56"/>
                    <a:gd name="T19" fmla="*/ 8 h 24"/>
                    <a:gd name="T20" fmla="*/ 32 w 56"/>
                    <a:gd name="T21" fmla="*/ 8 h 24"/>
                    <a:gd name="T22" fmla="*/ 32 w 56"/>
                    <a:gd name="T23" fmla="*/ 8 h 24"/>
                    <a:gd name="T24" fmla="*/ 32 w 56"/>
                    <a:gd name="T25" fmla="*/ 8 h 24"/>
                    <a:gd name="T26" fmla="*/ 24 w 56"/>
                    <a:gd name="T27" fmla="*/ 8 h 24"/>
                    <a:gd name="T28" fmla="*/ 24 w 56"/>
                    <a:gd name="T29" fmla="*/ 8 h 24"/>
                    <a:gd name="T30" fmla="*/ 24 w 56"/>
                    <a:gd name="T31" fmla="*/ 8 h 24"/>
                    <a:gd name="T32" fmla="*/ 8 w 56"/>
                    <a:gd name="T33" fmla="*/ 8 h 24"/>
                    <a:gd name="T34" fmla="*/ 16 w 56"/>
                    <a:gd name="T35" fmla="*/ 8 h 24"/>
                    <a:gd name="T36" fmla="*/ 16 w 56"/>
                    <a:gd name="T37" fmla="*/ 8 h 24"/>
                    <a:gd name="T38" fmla="*/ 8 w 56"/>
                    <a:gd name="T39" fmla="*/ 16 h 24"/>
                    <a:gd name="T40" fmla="*/ 0 w 56"/>
                    <a:gd name="T41" fmla="*/ 8 h 24"/>
                    <a:gd name="T42" fmla="*/ 0 w 56"/>
                    <a:gd name="T43" fmla="*/ 8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16 h 24"/>
                    <a:gd name="T54" fmla="*/ 0 w 56"/>
                    <a:gd name="T55" fmla="*/ 16 h 24"/>
                    <a:gd name="T56" fmla="*/ 0 w 56"/>
                    <a:gd name="T57" fmla="*/ 8 h 24"/>
                    <a:gd name="T58" fmla="*/ 8 w 56"/>
                    <a:gd name="T59" fmla="*/ 0 h 24"/>
                    <a:gd name="T60" fmla="*/ 8 w 56"/>
                    <a:gd name="T61" fmla="*/ 0 h 24"/>
                    <a:gd name="T62" fmla="*/ 8 w 56"/>
                    <a:gd name="T63" fmla="*/ 0 h 24"/>
                    <a:gd name="T64" fmla="*/ 24 w 56"/>
                    <a:gd name="T65" fmla="*/ 0 h 24"/>
                    <a:gd name="T66" fmla="*/ 24 w 56"/>
                    <a:gd name="T67" fmla="*/ 0 h 24"/>
                    <a:gd name="T68" fmla="*/ 24 w 56"/>
                    <a:gd name="T69" fmla="*/ 0 h 24"/>
                    <a:gd name="T70" fmla="*/ 32 w 56"/>
                    <a:gd name="T71" fmla="*/ 0 h 24"/>
                    <a:gd name="T72" fmla="*/ 32 w 56"/>
                    <a:gd name="T73" fmla="*/ 0 h 24"/>
                    <a:gd name="T74" fmla="*/ 32 w 56"/>
                    <a:gd name="T75" fmla="*/ 0 h 24"/>
                    <a:gd name="T76" fmla="*/ 48 w 56"/>
                    <a:gd name="T77" fmla="*/ 0 h 24"/>
                    <a:gd name="T78" fmla="*/ 48 w 56"/>
                    <a:gd name="T79" fmla="*/ 0 h 24"/>
                    <a:gd name="T80" fmla="*/ 56 w 56"/>
                    <a:gd name="T81" fmla="*/ 8 h 24"/>
                    <a:gd name="T82" fmla="*/ 48 w 56"/>
                    <a:gd name="T83" fmla="*/ 16 h 24"/>
                    <a:gd name="T84" fmla="*/ 48 w 56"/>
                    <a:gd name="T85" fmla="*/ 16 h 24"/>
                    <a:gd name="T86" fmla="*/ 40 w 56"/>
                    <a:gd name="T87" fmla="*/ 16 h 24"/>
                    <a:gd name="T88" fmla="*/ 24 w 56"/>
                    <a:gd name="T89" fmla="*/ 24 h 24"/>
                    <a:gd name="T90" fmla="*/ 24 w 56"/>
                    <a:gd name="T91" fmla="*/ 24 h 24"/>
                    <a:gd name="T92" fmla="*/ 24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78" name="Freeform 642"/>
                <p:cNvSpPr>
                  <a:spLocks/>
                </p:cNvSpPr>
                <p:nvPr/>
              </p:nvSpPr>
              <p:spPr bwMode="auto">
                <a:xfrm>
                  <a:off x="2854" y="296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79" name="Freeform 643"/>
                <p:cNvSpPr>
                  <a:spLocks/>
                </p:cNvSpPr>
                <p:nvPr/>
              </p:nvSpPr>
              <p:spPr bwMode="auto">
                <a:xfrm>
                  <a:off x="2814" y="2941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80" name="Freeform 644"/>
                <p:cNvSpPr>
                  <a:spLocks/>
                </p:cNvSpPr>
                <p:nvPr/>
              </p:nvSpPr>
              <p:spPr bwMode="auto">
                <a:xfrm>
                  <a:off x="2822" y="2957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81" name="Freeform 645"/>
                <p:cNvSpPr>
                  <a:spLocks/>
                </p:cNvSpPr>
                <p:nvPr/>
              </p:nvSpPr>
              <p:spPr bwMode="auto">
                <a:xfrm>
                  <a:off x="2782" y="2933"/>
                  <a:ext cx="56" cy="32"/>
                </a:xfrm>
                <a:custGeom>
                  <a:avLst/>
                  <a:gdLst>
                    <a:gd name="T0" fmla="*/ 24 w 56"/>
                    <a:gd name="T1" fmla="*/ 16 h 32"/>
                    <a:gd name="T2" fmla="*/ 32 w 56"/>
                    <a:gd name="T3" fmla="*/ 24 h 32"/>
                    <a:gd name="T4" fmla="*/ 24 w 56"/>
                    <a:gd name="T5" fmla="*/ 24 h 32"/>
                    <a:gd name="T6" fmla="*/ 24 w 56"/>
                    <a:gd name="T7" fmla="*/ 24 h 32"/>
                    <a:gd name="T8" fmla="*/ 40 w 56"/>
                    <a:gd name="T9" fmla="*/ 16 h 32"/>
                    <a:gd name="T10" fmla="*/ 40 w 56"/>
                    <a:gd name="T11" fmla="*/ 16 h 32"/>
                    <a:gd name="T12" fmla="*/ 40 w 56"/>
                    <a:gd name="T13" fmla="*/ 16 h 32"/>
                    <a:gd name="T14" fmla="*/ 48 w 56"/>
                    <a:gd name="T15" fmla="*/ 8 h 32"/>
                    <a:gd name="T16" fmla="*/ 48 w 56"/>
                    <a:gd name="T17" fmla="*/ 16 h 32"/>
                    <a:gd name="T18" fmla="*/ 48 w 56"/>
                    <a:gd name="T19" fmla="*/ 16 h 32"/>
                    <a:gd name="T20" fmla="*/ 32 w 56"/>
                    <a:gd name="T21" fmla="*/ 8 h 32"/>
                    <a:gd name="T22" fmla="*/ 32 w 56"/>
                    <a:gd name="T23" fmla="*/ 8 h 32"/>
                    <a:gd name="T24" fmla="*/ 32 w 56"/>
                    <a:gd name="T25" fmla="*/ 8 h 32"/>
                    <a:gd name="T26" fmla="*/ 24 w 56"/>
                    <a:gd name="T27" fmla="*/ 8 h 32"/>
                    <a:gd name="T28" fmla="*/ 24 w 56"/>
                    <a:gd name="T29" fmla="*/ 8 h 32"/>
                    <a:gd name="T30" fmla="*/ 24 w 56"/>
                    <a:gd name="T31" fmla="*/ 8 h 32"/>
                    <a:gd name="T32" fmla="*/ 8 w 56"/>
                    <a:gd name="T33" fmla="*/ 16 h 32"/>
                    <a:gd name="T34" fmla="*/ 16 w 56"/>
                    <a:gd name="T35" fmla="*/ 16 h 32"/>
                    <a:gd name="T36" fmla="*/ 16 w 56"/>
                    <a:gd name="T37" fmla="*/ 16 h 32"/>
                    <a:gd name="T38" fmla="*/ 8 w 56"/>
                    <a:gd name="T39" fmla="*/ 24 h 32"/>
                    <a:gd name="T40" fmla="*/ 0 w 56"/>
                    <a:gd name="T41" fmla="*/ 16 h 32"/>
                    <a:gd name="T42" fmla="*/ 0 w 56"/>
                    <a:gd name="T43" fmla="*/ 16 h 32"/>
                    <a:gd name="T44" fmla="*/ 16 w 56"/>
                    <a:gd name="T45" fmla="*/ 16 h 32"/>
                    <a:gd name="T46" fmla="*/ 16 w 56"/>
                    <a:gd name="T47" fmla="*/ 16 h 32"/>
                    <a:gd name="T48" fmla="*/ 16 w 56"/>
                    <a:gd name="T49" fmla="*/ 24 h 32"/>
                    <a:gd name="T50" fmla="*/ 16 w 56"/>
                    <a:gd name="T51" fmla="*/ 24 h 32"/>
                    <a:gd name="T52" fmla="*/ 0 w 56"/>
                    <a:gd name="T53" fmla="*/ 24 h 32"/>
                    <a:gd name="T54" fmla="*/ 0 w 56"/>
                    <a:gd name="T55" fmla="*/ 24 h 32"/>
                    <a:gd name="T56" fmla="*/ 0 w 56"/>
                    <a:gd name="T57" fmla="*/ 16 h 32"/>
                    <a:gd name="T58" fmla="*/ 8 w 56"/>
                    <a:gd name="T59" fmla="*/ 8 h 32"/>
                    <a:gd name="T60" fmla="*/ 8 w 56"/>
                    <a:gd name="T61" fmla="*/ 8 h 32"/>
                    <a:gd name="T62" fmla="*/ 8 w 56"/>
                    <a:gd name="T63" fmla="*/ 8 h 32"/>
                    <a:gd name="T64" fmla="*/ 24 w 56"/>
                    <a:gd name="T65" fmla="*/ 0 h 32"/>
                    <a:gd name="T66" fmla="*/ 24 w 56"/>
                    <a:gd name="T67" fmla="*/ 0 h 32"/>
                    <a:gd name="T68" fmla="*/ 24 w 56"/>
                    <a:gd name="T69" fmla="*/ 0 h 32"/>
                    <a:gd name="T70" fmla="*/ 32 w 56"/>
                    <a:gd name="T71" fmla="*/ 0 h 32"/>
                    <a:gd name="T72" fmla="*/ 32 w 56"/>
                    <a:gd name="T73" fmla="*/ 0 h 32"/>
                    <a:gd name="T74" fmla="*/ 32 w 56"/>
                    <a:gd name="T75" fmla="*/ 0 h 32"/>
                    <a:gd name="T76" fmla="*/ 48 w 56"/>
                    <a:gd name="T77" fmla="*/ 8 h 32"/>
                    <a:gd name="T78" fmla="*/ 48 w 56"/>
                    <a:gd name="T79" fmla="*/ 8 h 32"/>
                    <a:gd name="T80" fmla="*/ 56 w 56"/>
                    <a:gd name="T81" fmla="*/ 16 h 32"/>
                    <a:gd name="T82" fmla="*/ 48 w 56"/>
                    <a:gd name="T83" fmla="*/ 24 h 32"/>
                    <a:gd name="T84" fmla="*/ 48 w 56"/>
                    <a:gd name="T85" fmla="*/ 24 h 32"/>
                    <a:gd name="T86" fmla="*/ 40 w 56"/>
                    <a:gd name="T87" fmla="*/ 24 h 32"/>
                    <a:gd name="T88" fmla="*/ 24 w 56"/>
                    <a:gd name="T89" fmla="*/ 32 h 32"/>
                    <a:gd name="T90" fmla="*/ 24 w 56"/>
                    <a:gd name="T91" fmla="*/ 32 h 32"/>
                    <a:gd name="T92" fmla="*/ 24 w 56"/>
                    <a:gd name="T93" fmla="*/ 32 h 32"/>
                    <a:gd name="T94" fmla="*/ 16 w 56"/>
                    <a:gd name="T95" fmla="*/ 24 h 32"/>
                    <a:gd name="T96" fmla="*/ 24 w 56"/>
                    <a:gd name="T97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32">
                      <a:moveTo>
                        <a:pt x="24" y="16"/>
                      </a:move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24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16" y="24"/>
                      </a:lnTo>
                      <a:lnTo>
                        <a:pt x="24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82" name="Freeform 646"/>
                <p:cNvSpPr>
                  <a:spLocks/>
                </p:cNvSpPr>
                <p:nvPr/>
              </p:nvSpPr>
              <p:spPr bwMode="auto">
                <a:xfrm>
                  <a:off x="2798" y="2949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83" name="Freeform 647"/>
                <p:cNvSpPr>
                  <a:spLocks/>
                </p:cNvSpPr>
                <p:nvPr/>
              </p:nvSpPr>
              <p:spPr bwMode="auto">
                <a:xfrm>
                  <a:off x="2758" y="2925"/>
                  <a:ext cx="48" cy="32"/>
                </a:xfrm>
                <a:custGeom>
                  <a:avLst/>
                  <a:gdLst>
                    <a:gd name="T0" fmla="*/ 8 w 48"/>
                    <a:gd name="T1" fmla="*/ 24 h 32"/>
                    <a:gd name="T2" fmla="*/ 24 w 48"/>
                    <a:gd name="T3" fmla="*/ 24 h 32"/>
                    <a:gd name="T4" fmla="*/ 24 w 48"/>
                    <a:gd name="T5" fmla="*/ 24 h 32"/>
                    <a:gd name="T6" fmla="*/ 24 w 48"/>
                    <a:gd name="T7" fmla="*/ 24 h 32"/>
                    <a:gd name="T8" fmla="*/ 32 w 48"/>
                    <a:gd name="T9" fmla="*/ 16 h 32"/>
                    <a:gd name="T10" fmla="*/ 32 w 48"/>
                    <a:gd name="T11" fmla="*/ 16 h 32"/>
                    <a:gd name="T12" fmla="*/ 32 w 48"/>
                    <a:gd name="T13" fmla="*/ 16 h 32"/>
                    <a:gd name="T14" fmla="*/ 40 w 48"/>
                    <a:gd name="T15" fmla="*/ 8 h 32"/>
                    <a:gd name="T16" fmla="*/ 40 w 48"/>
                    <a:gd name="T17" fmla="*/ 16 h 32"/>
                    <a:gd name="T18" fmla="*/ 40 w 48"/>
                    <a:gd name="T19" fmla="*/ 16 h 32"/>
                    <a:gd name="T20" fmla="*/ 32 w 48"/>
                    <a:gd name="T21" fmla="*/ 8 h 32"/>
                    <a:gd name="T22" fmla="*/ 32 w 48"/>
                    <a:gd name="T23" fmla="*/ 8 h 32"/>
                    <a:gd name="T24" fmla="*/ 32 w 48"/>
                    <a:gd name="T25" fmla="*/ 8 h 32"/>
                    <a:gd name="T26" fmla="*/ 16 w 48"/>
                    <a:gd name="T27" fmla="*/ 8 h 32"/>
                    <a:gd name="T28" fmla="*/ 24 w 48"/>
                    <a:gd name="T29" fmla="*/ 8 h 32"/>
                    <a:gd name="T30" fmla="*/ 24 w 48"/>
                    <a:gd name="T31" fmla="*/ 8 h 32"/>
                    <a:gd name="T32" fmla="*/ 16 w 48"/>
                    <a:gd name="T33" fmla="*/ 16 h 32"/>
                    <a:gd name="T34" fmla="*/ 16 w 48"/>
                    <a:gd name="T35" fmla="*/ 16 h 32"/>
                    <a:gd name="T36" fmla="*/ 16 w 48"/>
                    <a:gd name="T37" fmla="*/ 16 h 32"/>
                    <a:gd name="T38" fmla="*/ 8 w 48"/>
                    <a:gd name="T39" fmla="*/ 24 h 32"/>
                    <a:gd name="T40" fmla="*/ 8 w 48"/>
                    <a:gd name="T41" fmla="*/ 16 h 32"/>
                    <a:gd name="T42" fmla="*/ 8 w 48"/>
                    <a:gd name="T43" fmla="*/ 16 h 32"/>
                    <a:gd name="T44" fmla="*/ 16 w 48"/>
                    <a:gd name="T45" fmla="*/ 24 h 32"/>
                    <a:gd name="T46" fmla="*/ 16 w 48"/>
                    <a:gd name="T47" fmla="*/ 24 h 32"/>
                    <a:gd name="T48" fmla="*/ 8 w 48"/>
                    <a:gd name="T49" fmla="*/ 32 h 32"/>
                    <a:gd name="T50" fmla="*/ 8 w 48"/>
                    <a:gd name="T51" fmla="*/ 32 h 32"/>
                    <a:gd name="T52" fmla="*/ 0 w 48"/>
                    <a:gd name="T53" fmla="*/ 24 h 32"/>
                    <a:gd name="T54" fmla="*/ 0 w 48"/>
                    <a:gd name="T55" fmla="*/ 24 h 32"/>
                    <a:gd name="T56" fmla="*/ 0 w 48"/>
                    <a:gd name="T57" fmla="*/ 16 h 32"/>
                    <a:gd name="T58" fmla="*/ 8 w 48"/>
                    <a:gd name="T59" fmla="*/ 8 h 32"/>
                    <a:gd name="T60" fmla="*/ 8 w 48"/>
                    <a:gd name="T61" fmla="*/ 8 h 32"/>
                    <a:gd name="T62" fmla="*/ 8 w 48"/>
                    <a:gd name="T63" fmla="*/ 8 h 32"/>
                    <a:gd name="T64" fmla="*/ 16 w 48"/>
                    <a:gd name="T65" fmla="*/ 0 h 32"/>
                    <a:gd name="T66" fmla="*/ 16 w 48"/>
                    <a:gd name="T67" fmla="*/ 0 h 32"/>
                    <a:gd name="T68" fmla="*/ 16 w 48"/>
                    <a:gd name="T69" fmla="*/ 0 h 32"/>
                    <a:gd name="T70" fmla="*/ 32 w 48"/>
                    <a:gd name="T71" fmla="*/ 0 h 32"/>
                    <a:gd name="T72" fmla="*/ 32 w 48"/>
                    <a:gd name="T73" fmla="*/ 0 h 32"/>
                    <a:gd name="T74" fmla="*/ 40 w 48"/>
                    <a:gd name="T75" fmla="*/ 0 h 32"/>
                    <a:gd name="T76" fmla="*/ 48 w 48"/>
                    <a:gd name="T77" fmla="*/ 8 h 32"/>
                    <a:gd name="T78" fmla="*/ 48 w 48"/>
                    <a:gd name="T79" fmla="*/ 8 h 32"/>
                    <a:gd name="T80" fmla="*/ 48 w 48"/>
                    <a:gd name="T81" fmla="*/ 16 h 32"/>
                    <a:gd name="T82" fmla="*/ 40 w 48"/>
                    <a:gd name="T83" fmla="*/ 24 h 32"/>
                    <a:gd name="T84" fmla="*/ 40 w 48"/>
                    <a:gd name="T85" fmla="*/ 24 h 32"/>
                    <a:gd name="T86" fmla="*/ 40 w 48"/>
                    <a:gd name="T87" fmla="*/ 24 h 32"/>
                    <a:gd name="T88" fmla="*/ 32 w 48"/>
                    <a:gd name="T89" fmla="*/ 32 h 32"/>
                    <a:gd name="T90" fmla="*/ 32 w 48"/>
                    <a:gd name="T91" fmla="*/ 32 h 32"/>
                    <a:gd name="T92" fmla="*/ 24 w 48"/>
                    <a:gd name="T93" fmla="*/ 32 h 32"/>
                    <a:gd name="T94" fmla="*/ 8 w 48"/>
                    <a:gd name="T95" fmla="*/ 32 h 32"/>
                    <a:gd name="T96" fmla="*/ 8 w 48"/>
                    <a:gd name="T97" fmla="*/ 2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32">
                      <a:moveTo>
                        <a:pt x="8" y="24"/>
                      </a:move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32"/>
                      </a:lnTo>
                      <a:lnTo>
                        <a:pt x="8" y="3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32"/>
                      </a:lnTo>
                      <a:lnTo>
                        <a:pt x="32" y="32"/>
                      </a:lnTo>
                      <a:lnTo>
                        <a:pt x="24" y="32"/>
                      </a:lnTo>
                      <a:lnTo>
                        <a:pt x="8" y="32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84" name="Freeform 648"/>
                <p:cNvSpPr>
                  <a:spLocks/>
                </p:cNvSpPr>
                <p:nvPr/>
              </p:nvSpPr>
              <p:spPr bwMode="auto">
                <a:xfrm>
                  <a:off x="2766" y="2949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85" name="Freeform 649"/>
                <p:cNvSpPr>
                  <a:spLocks/>
                </p:cNvSpPr>
                <p:nvPr/>
              </p:nvSpPr>
              <p:spPr bwMode="auto">
                <a:xfrm>
                  <a:off x="2734" y="2925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86" name="Freeform 650"/>
                <p:cNvSpPr>
                  <a:spLocks/>
                </p:cNvSpPr>
                <p:nvPr/>
              </p:nvSpPr>
              <p:spPr bwMode="auto">
                <a:xfrm>
                  <a:off x="2742" y="294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87" name="Freeform 651"/>
                <p:cNvSpPr>
                  <a:spLocks/>
                </p:cNvSpPr>
                <p:nvPr/>
              </p:nvSpPr>
              <p:spPr bwMode="auto">
                <a:xfrm>
                  <a:off x="2630" y="2901"/>
                  <a:ext cx="112" cy="40"/>
                </a:xfrm>
                <a:custGeom>
                  <a:avLst/>
                  <a:gdLst>
                    <a:gd name="T0" fmla="*/ 40 w 112"/>
                    <a:gd name="T1" fmla="*/ 24 h 40"/>
                    <a:gd name="T2" fmla="*/ 88 w 112"/>
                    <a:gd name="T3" fmla="*/ 32 h 40"/>
                    <a:gd name="T4" fmla="*/ 88 w 112"/>
                    <a:gd name="T5" fmla="*/ 32 h 40"/>
                    <a:gd name="T6" fmla="*/ 88 w 112"/>
                    <a:gd name="T7" fmla="*/ 32 h 40"/>
                    <a:gd name="T8" fmla="*/ 104 w 112"/>
                    <a:gd name="T9" fmla="*/ 24 h 40"/>
                    <a:gd name="T10" fmla="*/ 104 w 112"/>
                    <a:gd name="T11" fmla="*/ 24 h 40"/>
                    <a:gd name="T12" fmla="*/ 104 w 112"/>
                    <a:gd name="T13" fmla="*/ 24 h 40"/>
                    <a:gd name="T14" fmla="*/ 104 w 112"/>
                    <a:gd name="T15" fmla="*/ 16 h 40"/>
                    <a:gd name="T16" fmla="*/ 104 w 112"/>
                    <a:gd name="T17" fmla="*/ 24 h 40"/>
                    <a:gd name="T18" fmla="*/ 104 w 112"/>
                    <a:gd name="T19" fmla="*/ 24 h 40"/>
                    <a:gd name="T20" fmla="*/ 64 w 112"/>
                    <a:gd name="T21" fmla="*/ 16 h 40"/>
                    <a:gd name="T22" fmla="*/ 64 w 112"/>
                    <a:gd name="T23" fmla="*/ 16 h 40"/>
                    <a:gd name="T24" fmla="*/ 64 w 112"/>
                    <a:gd name="T25" fmla="*/ 16 h 40"/>
                    <a:gd name="T26" fmla="*/ 16 w 112"/>
                    <a:gd name="T27" fmla="*/ 8 h 40"/>
                    <a:gd name="T28" fmla="*/ 16 w 112"/>
                    <a:gd name="T29" fmla="*/ 8 h 40"/>
                    <a:gd name="T30" fmla="*/ 16 w 112"/>
                    <a:gd name="T31" fmla="*/ 8 h 40"/>
                    <a:gd name="T32" fmla="*/ 0 w 112"/>
                    <a:gd name="T33" fmla="*/ 16 h 40"/>
                    <a:gd name="T34" fmla="*/ 8 w 112"/>
                    <a:gd name="T35" fmla="*/ 8 h 40"/>
                    <a:gd name="T36" fmla="*/ 8 w 112"/>
                    <a:gd name="T37" fmla="*/ 8 h 40"/>
                    <a:gd name="T38" fmla="*/ 8 w 112"/>
                    <a:gd name="T39" fmla="*/ 16 h 40"/>
                    <a:gd name="T40" fmla="*/ 0 w 112"/>
                    <a:gd name="T41" fmla="*/ 16 h 40"/>
                    <a:gd name="T42" fmla="*/ 0 w 112"/>
                    <a:gd name="T43" fmla="*/ 16 h 40"/>
                    <a:gd name="T44" fmla="*/ 40 w 112"/>
                    <a:gd name="T45" fmla="*/ 24 h 40"/>
                    <a:gd name="T46" fmla="*/ 40 w 112"/>
                    <a:gd name="T47" fmla="*/ 24 h 40"/>
                    <a:gd name="T48" fmla="*/ 40 w 112"/>
                    <a:gd name="T49" fmla="*/ 32 h 40"/>
                    <a:gd name="T50" fmla="*/ 40 w 112"/>
                    <a:gd name="T51" fmla="*/ 32 h 40"/>
                    <a:gd name="T52" fmla="*/ 0 w 112"/>
                    <a:gd name="T53" fmla="*/ 24 h 40"/>
                    <a:gd name="T54" fmla="*/ 0 w 112"/>
                    <a:gd name="T55" fmla="*/ 24 h 40"/>
                    <a:gd name="T56" fmla="*/ 0 w 112"/>
                    <a:gd name="T57" fmla="*/ 16 h 40"/>
                    <a:gd name="T58" fmla="*/ 0 w 112"/>
                    <a:gd name="T59" fmla="*/ 8 h 40"/>
                    <a:gd name="T60" fmla="*/ 0 w 112"/>
                    <a:gd name="T61" fmla="*/ 8 h 40"/>
                    <a:gd name="T62" fmla="*/ 0 w 112"/>
                    <a:gd name="T63" fmla="*/ 8 h 40"/>
                    <a:gd name="T64" fmla="*/ 16 w 112"/>
                    <a:gd name="T65" fmla="*/ 0 h 40"/>
                    <a:gd name="T66" fmla="*/ 16 w 112"/>
                    <a:gd name="T67" fmla="*/ 0 h 40"/>
                    <a:gd name="T68" fmla="*/ 16 w 112"/>
                    <a:gd name="T69" fmla="*/ 0 h 40"/>
                    <a:gd name="T70" fmla="*/ 64 w 112"/>
                    <a:gd name="T71" fmla="*/ 8 h 40"/>
                    <a:gd name="T72" fmla="*/ 64 w 112"/>
                    <a:gd name="T73" fmla="*/ 8 h 40"/>
                    <a:gd name="T74" fmla="*/ 64 w 112"/>
                    <a:gd name="T75" fmla="*/ 8 h 40"/>
                    <a:gd name="T76" fmla="*/ 104 w 112"/>
                    <a:gd name="T77" fmla="*/ 16 h 40"/>
                    <a:gd name="T78" fmla="*/ 104 w 112"/>
                    <a:gd name="T79" fmla="*/ 16 h 40"/>
                    <a:gd name="T80" fmla="*/ 112 w 112"/>
                    <a:gd name="T81" fmla="*/ 16 h 40"/>
                    <a:gd name="T82" fmla="*/ 112 w 112"/>
                    <a:gd name="T83" fmla="*/ 24 h 40"/>
                    <a:gd name="T84" fmla="*/ 112 w 112"/>
                    <a:gd name="T85" fmla="*/ 24 h 40"/>
                    <a:gd name="T86" fmla="*/ 104 w 112"/>
                    <a:gd name="T87" fmla="*/ 32 h 40"/>
                    <a:gd name="T88" fmla="*/ 88 w 112"/>
                    <a:gd name="T89" fmla="*/ 40 h 40"/>
                    <a:gd name="T90" fmla="*/ 88 w 112"/>
                    <a:gd name="T91" fmla="*/ 40 h 40"/>
                    <a:gd name="T92" fmla="*/ 88 w 112"/>
                    <a:gd name="T93" fmla="*/ 40 h 40"/>
                    <a:gd name="T94" fmla="*/ 40 w 112"/>
                    <a:gd name="T95" fmla="*/ 32 h 40"/>
                    <a:gd name="T96" fmla="*/ 40 w 112"/>
                    <a:gd name="T97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12" h="40">
                      <a:moveTo>
                        <a:pt x="40" y="24"/>
                      </a:moveTo>
                      <a:lnTo>
                        <a:pt x="88" y="32"/>
                      </a:lnTo>
                      <a:lnTo>
                        <a:pt x="88" y="32"/>
                      </a:lnTo>
                      <a:lnTo>
                        <a:pt x="88" y="32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04" y="16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0" y="32"/>
                      </a:lnTo>
                      <a:lnTo>
                        <a:pt x="40" y="3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104" y="16"/>
                      </a:lnTo>
                      <a:lnTo>
                        <a:pt x="104" y="16"/>
                      </a:lnTo>
                      <a:lnTo>
                        <a:pt x="112" y="16"/>
                      </a:lnTo>
                      <a:lnTo>
                        <a:pt x="112" y="24"/>
                      </a:lnTo>
                      <a:lnTo>
                        <a:pt x="112" y="24"/>
                      </a:lnTo>
                      <a:lnTo>
                        <a:pt x="104" y="32"/>
                      </a:lnTo>
                      <a:lnTo>
                        <a:pt x="88" y="40"/>
                      </a:lnTo>
                      <a:lnTo>
                        <a:pt x="88" y="40"/>
                      </a:lnTo>
                      <a:lnTo>
                        <a:pt x="88" y="40"/>
                      </a:lnTo>
                      <a:lnTo>
                        <a:pt x="40" y="32"/>
                      </a:lnTo>
                      <a:lnTo>
                        <a:pt x="40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88" name="Freeform 652"/>
                <p:cNvSpPr>
                  <a:spLocks/>
                </p:cNvSpPr>
                <p:nvPr/>
              </p:nvSpPr>
              <p:spPr bwMode="auto">
                <a:xfrm>
                  <a:off x="2670" y="292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89" name="Freeform 653"/>
                <p:cNvSpPr>
                  <a:spLocks/>
                </p:cNvSpPr>
                <p:nvPr/>
              </p:nvSpPr>
              <p:spPr bwMode="auto">
                <a:xfrm>
                  <a:off x="2598" y="2893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90" name="Freeform 654"/>
                <p:cNvSpPr>
                  <a:spLocks/>
                </p:cNvSpPr>
                <p:nvPr/>
              </p:nvSpPr>
              <p:spPr bwMode="auto">
                <a:xfrm>
                  <a:off x="2606" y="290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91" name="Freeform 655"/>
                <p:cNvSpPr>
                  <a:spLocks/>
                </p:cNvSpPr>
                <p:nvPr/>
              </p:nvSpPr>
              <p:spPr bwMode="auto">
                <a:xfrm>
                  <a:off x="2558" y="2885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32 w 56"/>
                    <a:gd name="T3" fmla="*/ 16 h 24"/>
                    <a:gd name="T4" fmla="*/ 32 w 56"/>
                    <a:gd name="T5" fmla="*/ 16 h 24"/>
                    <a:gd name="T6" fmla="*/ 32 w 56"/>
                    <a:gd name="T7" fmla="*/ 16 h 24"/>
                    <a:gd name="T8" fmla="*/ 40 w 56"/>
                    <a:gd name="T9" fmla="*/ 16 h 24"/>
                    <a:gd name="T10" fmla="*/ 40 w 56"/>
                    <a:gd name="T11" fmla="*/ 16 h 24"/>
                    <a:gd name="T12" fmla="*/ 40 w 56"/>
                    <a:gd name="T13" fmla="*/ 16 h 24"/>
                    <a:gd name="T14" fmla="*/ 48 w 56"/>
                    <a:gd name="T15" fmla="*/ 8 h 24"/>
                    <a:gd name="T16" fmla="*/ 48 w 56"/>
                    <a:gd name="T17" fmla="*/ 16 h 24"/>
                    <a:gd name="T18" fmla="*/ 48 w 56"/>
                    <a:gd name="T19" fmla="*/ 16 h 24"/>
                    <a:gd name="T20" fmla="*/ 40 w 56"/>
                    <a:gd name="T21" fmla="*/ 8 h 24"/>
                    <a:gd name="T22" fmla="*/ 40 w 56"/>
                    <a:gd name="T23" fmla="*/ 8 h 24"/>
                    <a:gd name="T24" fmla="*/ 40 w 56"/>
                    <a:gd name="T25" fmla="*/ 8 h 24"/>
                    <a:gd name="T26" fmla="*/ 24 w 56"/>
                    <a:gd name="T27" fmla="*/ 8 h 24"/>
                    <a:gd name="T28" fmla="*/ 24 w 56"/>
                    <a:gd name="T29" fmla="*/ 8 h 24"/>
                    <a:gd name="T30" fmla="*/ 24 w 56"/>
                    <a:gd name="T31" fmla="*/ 8 h 24"/>
                    <a:gd name="T32" fmla="*/ 8 w 56"/>
                    <a:gd name="T33" fmla="*/ 16 h 24"/>
                    <a:gd name="T34" fmla="*/ 16 w 56"/>
                    <a:gd name="T35" fmla="*/ 16 h 24"/>
                    <a:gd name="T36" fmla="*/ 16 w 56"/>
                    <a:gd name="T37" fmla="*/ 16 h 24"/>
                    <a:gd name="T38" fmla="*/ 8 w 56"/>
                    <a:gd name="T39" fmla="*/ 24 h 24"/>
                    <a:gd name="T40" fmla="*/ 0 w 56"/>
                    <a:gd name="T41" fmla="*/ 16 h 24"/>
                    <a:gd name="T42" fmla="*/ 0 w 56"/>
                    <a:gd name="T43" fmla="*/ 16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24 h 24"/>
                    <a:gd name="T54" fmla="*/ 0 w 56"/>
                    <a:gd name="T55" fmla="*/ 24 h 24"/>
                    <a:gd name="T56" fmla="*/ 0 w 56"/>
                    <a:gd name="T57" fmla="*/ 16 h 24"/>
                    <a:gd name="T58" fmla="*/ 8 w 56"/>
                    <a:gd name="T59" fmla="*/ 8 h 24"/>
                    <a:gd name="T60" fmla="*/ 8 w 56"/>
                    <a:gd name="T61" fmla="*/ 8 h 24"/>
                    <a:gd name="T62" fmla="*/ 8 w 56"/>
                    <a:gd name="T63" fmla="*/ 8 h 24"/>
                    <a:gd name="T64" fmla="*/ 24 w 56"/>
                    <a:gd name="T65" fmla="*/ 0 h 24"/>
                    <a:gd name="T66" fmla="*/ 24 w 56"/>
                    <a:gd name="T67" fmla="*/ 0 h 24"/>
                    <a:gd name="T68" fmla="*/ 24 w 56"/>
                    <a:gd name="T69" fmla="*/ 0 h 24"/>
                    <a:gd name="T70" fmla="*/ 40 w 56"/>
                    <a:gd name="T71" fmla="*/ 0 h 24"/>
                    <a:gd name="T72" fmla="*/ 40 w 56"/>
                    <a:gd name="T73" fmla="*/ 0 h 24"/>
                    <a:gd name="T74" fmla="*/ 48 w 56"/>
                    <a:gd name="T75" fmla="*/ 0 h 24"/>
                    <a:gd name="T76" fmla="*/ 56 w 56"/>
                    <a:gd name="T77" fmla="*/ 8 h 24"/>
                    <a:gd name="T78" fmla="*/ 56 w 56"/>
                    <a:gd name="T79" fmla="*/ 8 h 24"/>
                    <a:gd name="T80" fmla="*/ 56 w 56"/>
                    <a:gd name="T81" fmla="*/ 16 h 24"/>
                    <a:gd name="T82" fmla="*/ 48 w 56"/>
                    <a:gd name="T83" fmla="*/ 24 h 24"/>
                    <a:gd name="T84" fmla="*/ 48 w 56"/>
                    <a:gd name="T85" fmla="*/ 24 h 24"/>
                    <a:gd name="T86" fmla="*/ 40 w 56"/>
                    <a:gd name="T87" fmla="*/ 24 h 24"/>
                    <a:gd name="T88" fmla="*/ 32 w 56"/>
                    <a:gd name="T89" fmla="*/ 24 h 24"/>
                    <a:gd name="T90" fmla="*/ 32 w 56"/>
                    <a:gd name="T91" fmla="*/ 24 h 24"/>
                    <a:gd name="T92" fmla="*/ 32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92" name="Freeform 656"/>
                <p:cNvSpPr>
                  <a:spLocks/>
                </p:cNvSpPr>
                <p:nvPr/>
              </p:nvSpPr>
              <p:spPr bwMode="auto">
                <a:xfrm>
                  <a:off x="2574" y="290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93" name="Freeform 657"/>
                <p:cNvSpPr>
                  <a:spLocks/>
                </p:cNvSpPr>
                <p:nvPr/>
              </p:nvSpPr>
              <p:spPr bwMode="auto">
                <a:xfrm>
                  <a:off x="2526" y="2877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24 w 56"/>
                    <a:gd name="T3" fmla="*/ 16 h 24"/>
                    <a:gd name="T4" fmla="*/ 24 w 56"/>
                    <a:gd name="T5" fmla="*/ 16 h 24"/>
                    <a:gd name="T6" fmla="*/ 24 w 56"/>
                    <a:gd name="T7" fmla="*/ 16 h 24"/>
                    <a:gd name="T8" fmla="*/ 40 w 56"/>
                    <a:gd name="T9" fmla="*/ 16 h 24"/>
                    <a:gd name="T10" fmla="*/ 40 w 56"/>
                    <a:gd name="T11" fmla="*/ 16 h 24"/>
                    <a:gd name="T12" fmla="*/ 40 w 56"/>
                    <a:gd name="T13" fmla="*/ 16 h 24"/>
                    <a:gd name="T14" fmla="*/ 48 w 56"/>
                    <a:gd name="T15" fmla="*/ 8 h 24"/>
                    <a:gd name="T16" fmla="*/ 48 w 56"/>
                    <a:gd name="T17" fmla="*/ 16 h 24"/>
                    <a:gd name="T18" fmla="*/ 48 w 56"/>
                    <a:gd name="T19" fmla="*/ 16 h 24"/>
                    <a:gd name="T20" fmla="*/ 40 w 56"/>
                    <a:gd name="T21" fmla="*/ 8 h 24"/>
                    <a:gd name="T22" fmla="*/ 40 w 56"/>
                    <a:gd name="T23" fmla="*/ 8 h 24"/>
                    <a:gd name="T24" fmla="*/ 40 w 56"/>
                    <a:gd name="T25" fmla="*/ 8 h 24"/>
                    <a:gd name="T26" fmla="*/ 24 w 56"/>
                    <a:gd name="T27" fmla="*/ 8 h 24"/>
                    <a:gd name="T28" fmla="*/ 32 w 56"/>
                    <a:gd name="T29" fmla="*/ 8 h 24"/>
                    <a:gd name="T30" fmla="*/ 32 w 56"/>
                    <a:gd name="T31" fmla="*/ 8 h 24"/>
                    <a:gd name="T32" fmla="*/ 24 w 56"/>
                    <a:gd name="T33" fmla="*/ 16 h 24"/>
                    <a:gd name="T34" fmla="*/ 16 w 56"/>
                    <a:gd name="T35" fmla="*/ 16 h 24"/>
                    <a:gd name="T36" fmla="*/ 16 w 56"/>
                    <a:gd name="T37" fmla="*/ 16 h 24"/>
                    <a:gd name="T38" fmla="*/ 0 w 56"/>
                    <a:gd name="T39" fmla="*/ 24 h 24"/>
                    <a:gd name="T40" fmla="*/ 0 w 56"/>
                    <a:gd name="T41" fmla="*/ 16 h 24"/>
                    <a:gd name="T42" fmla="*/ 0 w 56"/>
                    <a:gd name="T43" fmla="*/ 16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24 h 24"/>
                    <a:gd name="T54" fmla="*/ 0 w 56"/>
                    <a:gd name="T55" fmla="*/ 24 h 24"/>
                    <a:gd name="T56" fmla="*/ 0 w 56"/>
                    <a:gd name="T57" fmla="*/ 16 h 24"/>
                    <a:gd name="T58" fmla="*/ 16 w 56"/>
                    <a:gd name="T59" fmla="*/ 8 h 24"/>
                    <a:gd name="T60" fmla="*/ 16 w 56"/>
                    <a:gd name="T61" fmla="*/ 8 h 24"/>
                    <a:gd name="T62" fmla="*/ 16 w 56"/>
                    <a:gd name="T63" fmla="*/ 8 h 24"/>
                    <a:gd name="T64" fmla="*/ 24 w 56"/>
                    <a:gd name="T65" fmla="*/ 0 h 24"/>
                    <a:gd name="T66" fmla="*/ 24 w 56"/>
                    <a:gd name="T67" fmla="*/ 0 h 24"/>
                    <a:gd name="T68" fmla="*/ 24 w 56"/>
                    <a:gd name="T69" fmla="*/ 0 h 24"/>
                    <a:gd name="T70" fmla="*/ 40 w 56"/>
                    <a:gd name="T71" fmla="*/ 0 h 24"/>
                    <a:gd name="T72" fmla="*/ 40 w 56"/>
                    <a:gd name="T73" fmla="*/ 0 h 24"/>
                    <a:gd name="T74" fmla="*/ 48 w 56"/>
                    <a:gd name="T75" fmla="*/ 0 h 24"/>
                    <a:gd name="T76" fmla="*/ 56 w 56"/>
                    <a:gd name="T77" fmla="*/ 8 h 24"/>
                    <a:gd name="T78" fmla="*/ 56 w 56"/>
                    <a:gd name="T79" fmla="*/ 8 h 24"/>
                    <a:gd name="T80" fmla="*/ 56 w 56"/>
                    <a:gd name="T81" fmla="*/ 16 h 24"/>
                    <a:gd name="T82" fmla="*/ 48 w 56"/>
                    <a:gd name="T83" fmla="*/ 24 h 24"/>
                    <a:gd name="T84" fmla="*/ 48 w 56"/>
                    <a:gd name="T85" fmla="*/ 24 h 24"/>
                    <a:gd name="T86" fmla="*/ 40 w 56"/>
                    <a:gd name="T87" fmla="*/ 24 h 24"/>
                    <a:gd name="T88" fmla="*/ 24 w 56"/>
                    <a:gd name="T89" fmla="*/ 24 h 24"/>
                    <a:gd name="T90" fmla="*/ 24 w 56"/>
                    <a:gd name="T91" fmla="*/ 24 h 24"/>
                    <a:gd name="T92" fmla="*/ 24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94" name="Freeform 658"/>
                <p:cNvSpPr>
                  <a:spLocks/>
                </p:cNvSpPr>
                <p:nvPr/>
              </p:nvSpPr>
              <p:spPr bwMode="auto">
                <a:xfrm>
                  <a:off x="2542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95" name="Freeform 659"/>
                <p:cNvSpPr>
                  <a:spLocks/>
                </p:cNvSpPr>
                <p:nvPr/>
              </p:nvSpPr>
              <p:spPr bwMode="auto">
                <a:xfrm>
                  <a:off x="2502" y="2877"/>
                  <a:ext cx="48" cy="24"/>
                </a:xfrm>
                <a:custGeom>
                  <a:avLst/>
                  <a:gdLst>
                    <a:gd name="T0" fmla="*/ 16 w 48"/>
                    <a:gd name="T1" fmla="*/ 8 h 24"/>
                    <a:gd name="T2" fmla="*/ 8 w 48"/>
                    <a:gd name="T3" fmla="*/ 16 h 24"/>
                    <a:gd name="T4" fmla="*/ 8 w 48"/>
                    <a:gd name="T5" fmla="*/ 8 h 24"/>
                    <a:gd name="T6" fmla="*/ 8 w 48"/>
                    <a:gd name="T7" fmla="*/ 8 h 24"/>
                    <a:gd name="T8" fmla="*/ 16 w 48"/>
                    <a:gd name="T9" fmla="*/ 16 h 24"/>
                    <a:gd name="T10" fmla="*/ 8 w 48"/>
                    <a:gd name="T11" fmla="*/ 16 h 24"/>
                    <a:gd name="T12" fmla="*/ 8 w 48"/>
                    <a:gd name="T13" fmla="*/ 16 h 24"/>
                    <a:gd name="T14" fmla="*/ 24 w 48"/>
                    <a:gd name="T15" fmla="*/ 16 h 24"/>
                    <a:gd name="T16" fmla="*/ 24 w 48"/>
                    <a:gd name="T17" fmla="*/ 16 h 24"/>
                    <a:gd name="T18" fmla="*/ 24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48 w 48"/>
                    <a:gd name="T27" fmla="*/ 0 h 24"/>
                    <a:gd name="T28" fmla="*/ 48 w 48"/>
                    <a:gd name="T29" fmla="*/ 8 h 24"/>
                    <a:gd name="T30" fmla="*/ 48 w 48"/>
                    <a:gd name="T31" fmla="*/ 8 h 24"/>
                    <a:gd name="T32" fmla="*/ 40 w 48"/>
                    <a:gd name="T33" fmla="*/ 8 h 24"/>
                    <a:gd name="T34" fmla="*/ 40 w 48"/>
                    <a:gd name="T35" fmla="*/ 8 h 24"/>
                    <a:gd name="T36" fmla="*/ 40 w 48"/>
                    <a:gd name="T37" fmla="*/ 8 h 24"/>
                    <a:gd name="T38" fmla="*/ 24 w 48"/>
                    <a:gd name="T39" fmla="*/ 8 h 24"/>
                    <a:gd name="T40" fmla="*/ 24 w 48"/>
                    <a:gd name="T41" fmla="*/ 8 h 24"/>
                    <a:gd name="T42" fmla="*/ 24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0 h 24"/>
                    <a:gd name="T50" fmla="*/ 8 w 48"/>
                    <a:gd name="T51" fmla="*/ 0 h 24"/>
                    <a:gd name="T52" fmla="*/ 24 w 48"/>
                    <a:gd name="T53" fmla="*/ 0 h 24"/>
                    <a:gd name="T54" fmla="*/ 24 w 48"/>
                    <a:gd name="T55" fmla="*/ 0 h 24"/>
                    <a:gd name="T56" fmla="*/ 24 w 48"/>
                    <a:gd name="T57" fmla="*/ 0 h 24"/>
                    <a:gd name="T58" fmla="*/ 40 w 48"/>
                    <a:gd name="T59" fmla="*/ 0 h 24"/>
                    <a:gd name="T60" fmla="*/ 40 w 48"/>
                    <a:gd name="T61" fmla="*/ 0 h 24"/>
                    <a:gd name="T62" fmla="*/ 40 w 48"/>
                    <a:gd name="T63" fmla="*/ 0 h 24"/>
                    <a:gd name="T64" fmla="*/ 48 w 48"/>
                    <a:gd name="T65" fmla="*/ 0 h 24"/>
                    <a:gd name="T66" fmla="*/ 48 w 48"/>
                    <a:gd name="T67" fmla="*/ 0 h 24"/>
                    <a:gd name="T68" fmla="*/ 48 w 48"/>
                    <a:gd name="T69" fmla="*/ 8 h 24"/>
                    <a:gd name="T70" fmla="*/ 32 w 48"/>
                    <a:gd name="T71" fmla="*/ 16 h 24"/>
                    <a:gd name="T72" fmla="*/ 32 w 48"/>
                    <a:gd name="T73" fmla="*/ 16 h 24"/>
                    <a:gd name="T74" fmla="*/ 40 w 48"/>
                    <a:gd name="T75" fmla="*/ 16 h 24"/>
                    <a:gd name="T76" fmla="*/ 32 w 48"/>
                    <a:gd name="T77" fmla="*/ 24 h 24"/>
                    <a:gd name="T78" fmla="*/ 32 w 48"/>
                    <a:gd name="T79" fmla="*/ 24 h 24"/>
                    <a:gd name="T80" fmla="*/ 24 w 48"/>
                    <a:gd name="T81" fmla="*/ 24 h 24"/>
                    <a:gd name="T82" fmla="*/ 8 w 48"/>
                    <a:gd name="T83" fmla="*/ 24 h 24"/>
                    <a:gd name="T84" fmla="*/ 8 w 48"/>
                    <a:gd name="T85" fmla="*/ 24 h 24"/>
                    <a:gd name="T86" fmla="*/ 8 w 48"/>
                    <a:gd name="T87" fmla="*/ 24 h 24"/>
                    <a:gd name="T88" fmla="*/ 0 w 48"/>
                    <a:gd name="T89" fmla="*/ 16 h 24"/>
                    <a:gd name="T90" fmla="*/ 0 w 48"/>
                    <a:gd name="T91" fmla="*/ 16 h 24"/>
                    <a:gd name="T92" fmla="*/ 0 w 48"/>
                    <a:gd name="T93" fmla="*/ 8 h 24"/>
                    <a:gd name="T94" fmla="*/ 8 w 48"/>
                    <a:gd name="T95" fmla="*/ 0 h 24"/>
                    <a:gd name="T96" fmla="*/ 16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8"/>
                      </a:move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96" name="Freeform 660"/>
                <p:cNvSpPr>
                  <a:spLocks/>
                </p:cNvSpPr>
                <p:nvPr/>
              </p:nvSpPr>
              <p:spPr bwMode="auto">
                <a:xfrm>
                  <a:off x="2510" y="2877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8 w 8"/>
                    <a:gd name="T5" fmla="*/ 8 h 8"/>
                    <a:gd name="T6" fmla="*/ 0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97" name="Freeform 661"/>
                <p:cNvSpPr>
                  <a:spLocks/>
                </p:cNvSpPr>
                <p:nvPr/>
              </p:nvSpPr>
              <p:spPr bwMode="auto">
                <a:xfrm>
                  <a:off x="2670" y="2741"/>
                  <a:ext cx="16" cy="16"/>
                </a:xfrm>
                <a:custGeom>
                  <a:avLst/>
                  <a:gdLst>
                    <a:gd name="T0" fmla="*/ 16 w 16"/>
                    <a:gd name="T1" fmla="*/ 0 h 16"/>
                    <a:gd name="T2" fmla="*/ 16 w 16"/>
                    <a:gd name="T3" fmla="*/ 0 h 16"/>
                    <a:gd name="T4" fmla="*/ 8 w 16"/>
                    <a:gd name="T5" fmla="*/ 8 h 16"/>
                    <a:gd name="T6" fmla="*/ 0 w 16"/>
                    <a:gd name="T7" fmla="*/ 8 h 16"/>
                    <a:gd name="T8" fmla="*/ 0 w 16"/>
                    <a:gd name="T9" fmla="*/ 8 h 16"/>
                    <a:gd name="T10" fmla="*/ 0 w 16"/>
                    <a:gd name="T11" fmla="*/ 8 h 16"/>
                    <a:gd name="T12" fmla="*/ 0 w 16"/>
                    <a:gd name="T13" fmla="*/ 8 h 16"/>
                    <a:gd name="T14" fmla="*/ 0 w 16"/>
                    <a:gd name="T15" fmla="*/ 8 h 16"/>
                    <a:gd name="T16" fmla="*/ 0 w 16"/>
                    <a:gd name="T17" fmla="*/ 8 h 16"/>
                    <a:gd name="T18" fmla="*/ 0 w 16"/>
                    <a:gd name="T19" fmla="*/ 8 h 16"/>
                    <a:gd name="T20" fmla="*/ 8 w 16"/>
                    <a:gd name="T21" fmla="*/ 0 h 16"/>
                    <a:gd name="T22" fmla="*/ 8 w 16"/>
                    <a:gd name="T23" fmla="*/ 8 h 16"/>
                    <a:gd name="T24" fmla="*/ 8 w 16"/>
                    <a:gd name="T25" fmla="*/ 8 h 16"/>
                    <a:gd name="T26" fmla="*/ 8 w 16"/>
                    <a:gd name="T27" fmla="*/ 8 h 16"/>
                    <a:gd name="T28" fmla="*/ 8 w 16"/>
                    <a:gd name="T29" fmla="*/ 8 h 16"/>
                    <a:gd name="T30" fmla="*/ 8 w 16"/>
                    <a:gd name="T31" fmla="*/ 8 h 16"/>
                    <a:gd name="T32" fmla="*/ 8 w 16"/>
                    <a:gd name="T33" fmla="*/ 8 h 16"/>
                    <a:gd name="T34" fmla="*/ 8 w 16"/>
                    <a:gd name="T35" fmla="*/ 8 h 16"/>
                    <a:gd name="T36" fmla="*/ 8 w 16"/>
                    <a:gd name="T37" fmla="*/ 8 h 16"/>
                    <a:gd name="T38" fmla="*/ 8 w 16"/>
                    <a:gd name="T39" fmla="*/ 8 h 16"/>
                    <a:gd name="T40" fmla="*/ 8 w 16"/>
                    <a:gd name="T41" fmla="*/ 8 h 16"/>
                    <a:gd name="T42" fmla="*/ 8 w 16"/>
                    <a:gd name="T43" fmla="*/ 8 h 16"/>
                    <a:gd name="T44" fmla="*/ 0 w 16"/>
                    <a:gd name="T45" fmla="*/ 8 h 16"/>
                    <a:gd name="T46" fmla="*/ 8 w 16"/>
                    <a:gd name="T47" fmla="*/ 8 h 16"/>
                    <a:gd name="T48" fmla="*/ 8 w 16"/>
                    <a:gd name="T49" fmla="*/ 8 h 16"/>
                    <a:gd name="T50" fmla="*/ 8 w 16"/>
                    <a:gd name="T51" fmla="*/ 8 h 16"/>
                    <a:gd name="T52" fmla="*/ 8 w 16"/>
                    <a:gd name="T53" fmla="*/ 8 h 16"/>
                    <a:gd name="T54" fmla="*/ 8 w 16"/>
                    <a:gd name="T55" fmla="*/ 16 h 16"/>
                    <a:gd name="T56" fmla="*/ 8 w 16"/>
                    <a:gd name="T57" fmla="*/ 16 h 16"/>
                    <a:gd name="T58" fmla="*/ 8 w 16"/>
                    <a:gd name="T59" fmla="*/ 16 h 16"/>
                    <a:gd name="T60" fmla="*/ 8 w 16"/>
                    <a:gd name="T61" fmla="*/ 16 h 16"/>
                    <a:gd name="T62" fmla="*/ 0 w 16"/>
                    <a:gd name="T63" fmla="*/ 16 h 16"/>
                    <a:gd name="T64" fmla="*/ 0 w 16"/>
                    <a:gd name="T65" fmla="*/ 8 h 16"/>
                    <a:gd name="T66" fmla="*/ 0 w 16"/>
                    <a:gd name="T67" fmla="*/ 8 h 16"/>
                    <a:gd name="T68" fmla="*/ 0 w 16"/>
                    <a:gd name="T69" fmla="*/ 8 h 16"/>
                    <a:gd name="T70" fmla="*/ 0 w 16"/>
                    <a:gd name="T71" fmla="*/ 8 h 16"/>
                    <a:gd name="T72" fmla="*/ 0 w 16"/>
                    <a:gd name="T73" fmla="*/ 8 h 16"/>
                    <a:gd name="T74" fmla="*/ 0 w 16"/>
                    <a:gd name="T75" fmla="*/ 8 h 16"/>
                    <a:gd name="T76" fmla="*/ 0 w 16"/>
                    <a:gd name="T77" fmla="*/ 8 h 16"/>
                    <a:gd name="T78" fmla="*/ 0 w 16"/>
                    <a:gd name="T79" fmla="*/ 8 h 16"/>
                    <a:gd name="T80" fmla="*/ 0 w 16"/>
                    <a:gd name="T81" fmla="*/ 8 h 16"/>
                    <a:gd name="T82" fmla="*/ 0 w 16"/>
                    <a:gd name="T83" fmla="*/ 8 h 16"/>
                    <a:gd name="T84" fmla="*/ 0 w 16"/>
                    <a:gd name="T85" fmla="*/ 8 h 16"/>
                    <a:gd name="T86" fmla="*/ 0 w 16"/>
                    <a:gd name="T87" fmla="*/ 0 h 16"/>
                    <a:gd name="T88" fmla="*/ 0 w 16"/>
                    <a:gd name="T89" fmla="*/ 0 h 16"/>
                    <a:gd name="T90" fmla="*/ 0 w 16"/>
                    <a:gd name="T91" fmla="*/ 0 h 16"/>
                    <a:gd name="T92" fmla="*/ 0 w 16"/>
                    <a:gd name="T93" fmla="*/ 0 h 16"/>
                    <a:gd name="T94" fmla="*/ 0 w 16"/>
                    <a:gd name="T95" fmla="*/ 0 h 16"/>
                    <a:gd name="T96" fmla="*/ 0 w 16"/>
                    <a:gd name="T97" fmla="*/ 0 h 16"/>
                    <a:gd name="T98" fmla="*/ 0 w 16"/>
                    <a:gd name="T99" fmla="*/ 0 h 16"/>
                    <a:gd name="T100" fmla="*/ 8 w 16"/>
                    <a:gd name="T101" fmla="*/ 0 h 16"/>
                    <a:gd name="T102" fmla="*/ 8 w 16"/>
                    <a:gd name="T103" fmla="*/ 0 h 16"/>
                    <a:gd name="T104" fmla="*/ 8 w 16"/>
                    <a:gd name="T105" fmla="*/ 0 h 16"/>
                    <a:gd name="T106" fmla="*/ 8 w 16"/>
                    <a:gd name="T10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" h="16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98" name="Freeform 662"/>
                <p:cNvSpPr>
                  <a:spLocks/>
                </p:cNvSpPr>
                <p:nvPr/>
              </p:nvSpPr>
              <p:spPr bwMode="auto">
                <a:xfrm>
                  <a:off x="2678" y="274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99" name="Rectangle 663"/>
                <p:cNvSpPr>
                  <a:spLocks noChangeArrowheads="1"/>
                </p:cNvSpPr>
                <p:nvPr/>
              </p:nvSpPr>
              <p:spPr bwMode="auto">
                <a:xfrm>
                  <a:off x="2678" y="2749"/>
                  <a:ext cx="0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00" name="Freeform 664"/>
                <p:cNvSpPr>
                  <a:spLocks/>
                </p:cNvSpPr>
                <p:nvPr/>
              </p:nvSpPr>
              <p:spPr bwMode="auto">
                <a:xfrm>
                  <a:off x="2678" y="2749"/>
                  <a:ext cx="8" cy="1"/>
                </a:xfrm>
                <a:custGeom>
                  <a:avLst/>
                  <a:gdLst>
                    <a:gd name="T0" fmla="*/ 8 w 8"/>
                    <a:gd name="T1" fmla="*/ 0 w 8"/>
                    <a:gd name="T2" fmla="*/ 0 w 8"/>
                    <a:gd name="T3" fmla="*/ 0 w 8"/>
                    <a:gd name="T4" fmla="*/ 8 w 8"/>
                    <a:gd name="T5" fmla="*/ 8 w 8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8">
                      <a:moveTo>
                        <a:pt x="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01" name="Rectangle 665"/>
                <p:cNvSpPr>
                  <a:spLocks noChangeArrowheads="1"/>
                </p:cNvSpPr>
                <p:nvPr/>
              </p:nvSpPr>
              <p:spPr bwMode="auto">
                <a:xfrm>
                  <a:off x="2678" y="2749"/>
                  <a:ext cx="8" cy="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02" name="Freeform 666"/>
                <p:cNvSpPr>
                  <a:spLocks/>
                </p:cNvSpPr>
                <p:nvPr/>
              </p:nvSpPr>
              <p:spPr bwMode="auto">
                <a:xfrm>
                  <a:off x="2670" y="274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8 w 8"/>
                    <a:gd name="T5" fmla="*/ 0 h 8"/>
                    <a:gd name="T6" fmla="*/ 8 w 8"/>
                    <a:gd name="T7" fmla="*/ 0 h 8"/>
                    <a:gd name="T8" fmla="*/ 8 w 8"/>
                    <a:gd name="T9" fmla="*/ 0 h 8"/>
                    <a:gd name="T10" fmla="*/ 0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0 h 8"/>
                    <a:gd name="T18" fmla="*/ 8 w 8"/>
                    <a:gd name="T19" fmla="*/ 0 h 8"/>
                    <a:gd name="T20" fmla="*/ 8 w 8"/>
                    <a:gd name="T21" fmla="*/ 0 h 8"/>
                    <a:gd name="T22" fmla="*/ 8 w 8"/>
                    <a:gd name="T23" fmla="*/ 0 h 8"/>
                    <a:gd name="T24" fmla="*/ 8 w 8"/>
                    <a:gd name="T25" fmla="*/ 0 h 8"/>
                    <a:gd name="T26" fmla="*/ 8 w 8"/>
                    <a:gd name="T27" fmla="*/ 0 h 8"/>
                    <a:gd name="T28" fmla="*/ 8 w 8"/>
                    <a:gd name="T29" fmla="*/ 0 h 8"/>
                    <a:gd name="T30" fmla="*/ 8 w 8"/>
                    <a:gd name="T31" fmla="*/ 0 h 8"/>
                    <a:gd name="T32" fmla="*/ 8 w 8"/>
                    <a:gd name="T33" fmla="*/ 0 h 8"/>
                    <a:gd name="T34" fmla="*/ 8 w 8"/>
                    <a:gd name="T35" fmla="*/ 0 h 8"/>
                    <a:gd name="T36" fmla="*/ 8 w 8"/>
                    <a:gd name="T37" fmla="*/ 0 h 8"/>
                    <a:gd name="T38" fmla="*/ 8 w 8"/>
                    <a:gd name="T39" fmla="*/ 0 h 8"/>
                    <a:gd name="T40" fmla="*/ 8 w 8"/>
                    <a:gd name="T41" fmla="*/ 8 h 8"/>
                    <a:gd name="T42" fmla="*/ 8 w 8"/>
                    <a:gd name="T43" fmla="*/ 8 h 8"/>
                    <a:gd name="T44" fmla="*/ 0 w 8"/>
                    <a:gd name="T45" fmla="*/ 8 h 8"/>
                    <a:gd name="T46" fmla="*/ 0 w 8"/>
                    <a:gd name="T47" fmla="*/ 8 h 8"/>
                    <a:gd name="T48" fmla="*/ 0 w 8"/>
                    <a:gd name="T49" fmla="*/ 0 h 8"/>
                    <a:gd name="T50" fmla="*/ 0 w 8"/>
                    <a:gd name="T51" fmla="*/ 0 h 8"/>
                    <a:gd name="T52" fmla="*/ 8 w 8"/>
                    <a:gd name="T53" fmla="*/ 0 h 8"/>
                    <a:gd name="T54" fmla="*/ 8 w 8"/>
                    <a:gd name="T55" fmla="*/ 0 h 8"/>
                    <a:gd name="T56" fmla="*/ 8 w 8"/>
                    <a:gd name="T57" fmla="*/ 8 h 8"/>
                    <a:gd name="T58" fmla="*/ 8 w 8"/>
                    <a:gd name="T59" fmla="*/ 8 h 8"/>
                    <a:gd name="T60" fmla="*/ 8 w 8"/>
                    <a:gd name="T61" fmla="*/ 8 h 8"/>
                    <a:gd name="T62" fmla="*/ 8 w 8"/>
                    <a:gd name="T63" fmla="*/ 8 h 8"/>
                    <a:gd name="T64" fmla="*/ 8 w 8"/>
                    <a:gd name="T65" fmla="*/ 8 h 8"/>
                    <a:gd name="T66" fmla="*/ 8 w 8"/>
                    <a:gd name="T67" fmla="*/ 8 h 8"/>
                    <a:gd name="T68" fmla="*/ 8 w 8"/>
                    <a:gd name="T69" fmla="*/ 8 h 8"/>
                    <a:gd name="T70" fmla="*/ 8 w 8"/>
                    <a:gd name="T71" fmla="*/ 8 h 8"/>
                    <a:gd name="T72" fmla="*/ 8 w 8"/>
                    <a:gd name="T73" fmla="*/ 8 h 8"/>
                    <a:gd name="T74" fmla="*/ 8 w 8"/>
                    <a:gd name="T75" fmla="*/ 8 h 8"/>
                    <a:gd name="T76" fmla="*/ 8 w 8"/>
                    <a:gd name="T77" fmla="*/ 8 h 8"/>
                    <a:gd name="T78" fmla="*/ 8 w 8"/>
                    <a:gd name="T79" fmla="*/ 8 h 8"/>
                    <a:gd name="T80" fmla="*/ 8 w 8"/>
                    <a:gd name="T81" fmla="*/ 8 h 8"/>
                    <a:gd name="T82" fmla="*/ 0 w 8"/>
                    <a:gd name="T83" fmla="*/ 8 h 8"/>
                    <a:gd name="T84" fmla="*/ 0 w 8"/>
                    <a:gd name="T85" fmla="*/ 8 h 8"/>
                    <a:gd name="T86" fmla="*/ 0 w 8"/>
                    <a:gd name="T87" fmla="*/ 0 h 8"/>
                    <a:gd name="T88" fmla="*/ 0 w 8"/>
                    <a:gd name="T89" fmla="*/ 0 h 8"/>
                    <a:gd name="T90" fmla="*/ 0 w 8"/>
                    <a:gd name="T91" fmla="*/ 0 h 8"/>
                    <a:gd name="T92" fmla="*/ 0 w 8"/>
                    <a:gd name="T93" fmla="*/ 0 h 8"/>
                    <a:gd name="T94" fmla="*/ 0 w 8"/>
                    <a:gd name="T95" fmla="*/ 0 h 8"/>
                    <a:gd name="T96" fmla="*/ 8 w 8"/>
                    <a:gd name="T9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03" name="Freeform 667"/>
                <p:cNvSpPr>
                  <a:spLocks/>
                </p:cNvSpPr>
                <p:nvPr/>
              </p:nvSpPr>
              <p:spPr bwMode="auto">
                <a:xfrm>
                  <a:off x="2670" y="2741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04" name="Rectangle 668"/>
                <p:cNvSpPr>
                  <a:spLocks noChangeArrowheads="1"/>
                </p:cNvSpPr>
                <p:nvPr/>
              </p:nvSpPr>
              <p:spPr bwMode="auto">
                <a:xfrm>
                  <a:off x="2782" y="3069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05" name="Freeform 669"/>
                <p:cNvSpPr>
                  <a:spLocks/>
                </p:cNvSpPr>
                <p:nvPr/>
              </p:nvSpPr>
              <p:spPr bwMode="auto">
                <a:xfrm>
                  <a:off x="2374" y="2965"/>
                  <a:ext cx="416" cy="120"/>
                </a:xfrm>
                <a:custGeom>
                  <a:avLst/>
                  <a:gdLst>
                    <a:gd name="T0" fmla="*/ 416 w 416"/>
                    <a:gd name="T1" fmla="*/ 104 h 120"/>
                    <a:gd name="T2" fmla="*/ 416 w 416"/>
                    <a:gd name="T3" fmla="*/ 112 h 120"/>
                    <a:gd name="T4" fmla="*/ 416 w 416"/>
                    <a:gd name="T5" fmla="*/ 120 h 120"/>
                    <a:gd name="T6" fmla="*/ 408 w 416"/>
                    <a:gd name="T7" fmla="*/ 120 h 120"/>
                    <a:gd name="T8" fmla="*/ 0 w 416"/>
                    <a:gd name="T9" fmla="*/ 8 h 120"/>
                    <a:gd name="T10" fmla="*/ 0 w 416"/>
                    <a:gd name="T11" fmla="*/ 8 h 120"/>
                    <a:gd name="T12" fmla="*/ 0 w 416"/>
                    <a:gd name="T13" fmla="*/ 0 h 120"/>
                    <a:gd name="T14" fmla="*/ 0 w 416"/>
                    <a:gd name="T15" fmla="*/ 0 h 120"/>
                    <a:gd name="T16" fmla="*/ 408 w 416"/>
                    <a:gd name="T17" fmla="*/ 112 h 120"/>
                    <a:gd name="T18" fmla="*/ 408 w 416"/>
                    <a:gd name="T19" fmla="*/ 120 h 120"/>
                    <a:gd name="T20" fmla="*/ 408 w 416"/>
                    <a:gd name="T21" fmla="*/ 112 h 120"/>
                    <a:gd name="T22" fmla="*/ 408 w 416"/>
                    <a:gd name="T23" fmla="*/ 104 h 120"/>
                    <a:gd name="T24" fmla="*/ 416 w 416"/>
                    <a:gd name="T25" fmla="*/ 104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6" h="120">
                      <a:moveTo>
                        <a:pt x="416" y="104"/>
                      </a:moveTo>
                      <a:lnTo>
                        <a:pt x="416" y="112"/>
                      </a:lnTo>
                      <a:lnTo>
                        <a:pt x="416" y="120"/>
                      </a:lnTo>
                      <a:lnTo>
                        <a:pt x="408" y="12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08" y="112"/>
                      </a:lnTo>
                      <a:lnTo>
                        <a:pt x="408" y="120"/>
                      </a:lnTo>
                      <a:lnTo>
                        <a:pt x="408" y="112"/>
                      </a:lnTo>
                      <a:lnTo>
                        <a:pt x="408" y="104"/>
                      </a:lnTo>
                      <a:lnTo>
                        <a:pt x="416" y="10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06" name="Rectangle 670"/>
                <p:cNvSpPr>
                  <a:spLocks noChangeArrowheads="1"/>
                </p:cNvSpPr>
                <p:nvPr/>
              </p:nvSpPr>
              <p:spPr bwMode="auto">
                <a:xfrm>
                  <a:off x="2374" y="2957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07" name="Freeform 671"/>
                <p:cNvSpPr>
                  <a:spLocks/>
                </p:cNvSpPr>
                <p:nvPr/>
              </p:nvSpPr>
              <p:spPr bwMode="auto">
                <a:xfrm>
                  <a:off x="2374" y="2957"/>
                  <a:ext cx="416" cy="120"/>
                </a:xfrm>
                <a:custGeom>
                  <a:avLst/>
                  <a:gdLst>
                    <a:gd name="T0" fmla="*/ 0 w 416"/>
                    <a:gd name="T1" fmla="*/ 0 h 120"/>
                    <a:gd name="T2" fmla="*/ 8 w 416"/>
                    <a:gd name="T3" fmla="*/ 0 h 120"/>
                    <a:gd name="T4" fmla="*/ 8 w 416"/>
                    <a:gd name="T5" fmla="*/ 0 h 120"/>
                    <a:gd name="T6" fmla="*/ 8 w 416"/>
                    <a:gd name="T7" fmla="*/ 0 h 120"/>
                    <a:gd name="T8" fmla="*/ 416 w 416"/>
                    <a:gd name="T9" fmla="*/ 112 h 120"/>
                    <a:gd name="T10" fmla="*/ 416 w 416"/>
                    <a:gd name="T11" fmla="*/ 120 h 120"/>
                    <a:gd name="T12" fmla="*/ 416 w 416"/>
                    <a:gd name="T13" fmla="*/ 112 h 120"/>
                    <a:gd name="T14" fmla="*/ 416 w 416"/>
                    <a:gd name="T15" fmla="*/ 120 h 120"/>
                    <a:gd name="T16" fmla="*/ 8 w 416"/>
                    <a:gd name="T17" fmla="*/ 8 h 120"/>
                    <a:gd name="T18" fmla="*/ 8 w 416"/>
                    <a:gd name="T19" fmla="*/ 0 h 120"/>
                    <a:gd name="T20" fmla="*/ 8 w 416"/>
                    <a:gd name="T21" fmla="*/ 8 h 120"/>
                    <a:gd name="T22" fmla="*/ 0 w 416"/>
                    <a:gd name="T23" fmla="*/ 8 h 120"/>
                    <a:gd name="T24" fmla="*/ 0 w 416"/>
                    <a:gd name="T25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6" h="120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16" y="112"/>
                      </a:lnTo>
                      <a:lnTo>
                        <a:pt x="416" y="120"/>
                      </a:lnTo>
                      <a:lnTo>
                        <a:pt x="416" y="112"/>
                      </a:lnTo>
                      <a:lnTo>
                        <a:pt x="416" y="120"/>
                      </a:lnTo>
                      <a:lnTo>
                        <a:pt x="8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08" name="Freeform 672"/>
                <p:cNvSpPr>
                  <a:spLocks/>
                </p:cNvSpPr>
                <p:nvPr/>
              </p:nvSpPr>
              <p:spPr bwMode="auto">
                <a:xfrm>
                  <a:off x="2374" y="2965"/>
                  <a:ext cx="416" cy="136"/>
                </a:xfrm>
                <a:custGeom>
                  <a:avLst/>
                  <a:gdLst>
                    <a:gd name="T0" fmla="*/ 416 w 416"/>
                    <a:gd name="T1" fmla="*/ 112 h 136"/>
                    <a:gd name="T2" fmla="*/ 416 w 416"/>
                    <a:gd name="T3" fmla="*/ 128 h 136"/>
                    <a:gd name="T4" fmla="*/ 416 w 416"/>
                    <a:gd name="T5" fmla="*/ 136 h 136"/>
                    <a:gd name="T6" fmla="*/ 408 w 416"/>
                    <a:gd name="T7" fmla="*/ 136 h 136"/>
                    <a:gd name="T8" fmla="*/ 0 w 416"/>
                    <a:gd name="T9" fmla="*/ 24 h 136"/>
                    <a:gd name="T10" fmla="*/ 0 w 416"/>
                    <a:gd name="T11" fmla="*/ 24 h 136"/>
                    <a:gd name="T12" fmla="*/ 0 w 416"/>
                    <a:gd name="T13" fmla="*/ 16 h 136"/>
                    <a:gd name="T14" fmla="*/ 0 w 416"/>
                    <a:gd name="T15" fmla="*/ 0 h 136"/>
                    <a:gd name="T16" fmla="*/ 0 w 416"/>
                    <a:gd name="T17" fmla="*/ 0 h 136"/>
                    <a:gd name="T18" fmla="*/ 0 w 416"/>
                    <a:gd name="T19" fmla="*/ 0 h 136"/>
                    <a:gd name="T20" fmla="*/ 8 w 416"/>
                    <a:gd name="T21" fmla="*/ 0 h 136"/>
                    <a:gd name="T22" fmla="*/ 8 w 416"/>
                    <a:gd name="T23" fmla="*/ 16 h 136"/>
                    <a:gd name="T24" fmla="*/ 0 w 416"/>
                    <a:gd name="T25" fmla="*/ 16 h 136"/>
                    <a:gd name="T26" fmla="*/ 0 w 416"/>
                    <a:gd name="T27" fmla="*/ 16 h 136"/>
                    <a:gd name="T28" fmla="*/ 408 w 416"/>
                    <a:gd name="T29" fmla="*/ 128 h 136"/>
                    <a:gd name="T30" fmla="*/ 408 w 416"/>
                    <a:gd name="T31" fmla="*/ 136 h 136"/>
                    <a:gd name="T32" fmla="*/ 408 w 416"/>
                    <a:gd name="T33" fmla="*/ 128 h 136"/>
                    <a:gd name="T34" fmla="*/ 408 w 416"/>
                    <a:gd name="T35" fmla="*/ 112 h 136"/>
                    <a:gd name="T36" fmla="*/ 416 w 416"/>
                    <a:gd name="T3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16" h="136">
                      <a:moveTo>
                        <a:pt x="416" y="112"/>
                      </a:moveTo>
                      <a:lnTo>
                        <a:pt x="416" y="128"/>
                      </a:lnTo>
                      <a:lnTo>
                        <a:pt x="416" y="136"/>
                      </a:lnTo>
                      <a:lnTo>
                        <a:pt x="408" y="136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408" y="128"/>
                      </a:lnTo>
                      <a:lnTo>
                        <a:pt x="408" y="136"/>
                      </a:lnTo>
                      <a:lnTo>
                        <a:pt x="408" y="128"/>
                      </a:lnTo>
                      <a:lnTo>
                        <a:pt x="408" y="112"/>
                      </a:lnTo>
                      <a:lnTo>
                        <a:pt x="416" y="11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09" name="Freeform 673"/>
                <p:cNvSpPr>
                  <a:spLocks/>
                </p:cNvSpPr>
                <p:nvPr/>
              </p:nvSpPr>
              <p:spPr bwMode="auto">
                <a:xfrm>
                  <a:off x="2374" y="2965"/>
                  <a:ext cx="416" cy="120"/>
                </a:xfrm>
                <a:custGeom>
                  <a:avLst/>
                  <a:gdLst>
                    <a:gd name="T0" fmla="*/ 0 w 416"/>
                    <a:gd name="T1" fmla="*/ 0 h 120"/>
                    <a:gd name="T2" fmla="*/ 408 w 416"/>
                    <a:gd name="T3" fmla="*/ 112 h 120"/>
                    <a:gd name="T4" fmla="*/ 416 w 416"/>
                    <a:gd name="T5" fmla="*/ 112 h 120"/>
                    <a:gd name="T6" fmla="*/ 416 w 416"/>
                    <a:gd name="T7" fmla="*/ 112 h 120"/>
                    <a:gd name="T8" fmla="*/ 408 w 416"/>
                    <a:gd name="T9" fmla="*/ 120 h 120"/>
                    <a:gd name="T10" fmla="*/ 0 w 416"/>
                    <a:gd name="T11" fmla="*/ 8 h 120"/>
                    <a:gd name="T12" fmla="*/ 0 w 416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6" h="120">
                      <a:moveTo>
                        <a:pt x="0" y="0"/>
                      </a:moveTo>
                      <a:lnTo>
                        <a:pt x="408" y="112"/>
                      </a:lnTo>
                      <a:lnTo>
                        <a:pt x="416" y="112"/>
                      </a:lnTo>
                      <a:lnTo>
                        <a:pt x="416" y="112"/>
                      </a:lnTo>
                      <a:lnTo>
                        <a:pt x="408" y="120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10" name="Rectangle 674"/>
                <p:cNvSpPr>
                  <a:spLocks noChangeArrowheads="1"/>
                </p:cNvSpPr>
                <p:nvPr/>
              </p:nvSpPr>
              <p:spPr bwMode="auto">
                <a:xfrm>
                  <a:off x="2374" y="2989"/>
                  <a:ext cx="0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11" name="Freeform 675"/>
                <p:cNvSpPr>
                  <a:spLocks/>
                </p:cNvSpPr>
                <p:nvPr/>
              </p:nvSpPr>
              <p:spPr bwMode="auto">
                <a:xfrm>
                  <a:off x="2374" y="2989"/>
                  <a:ext cx="416" cy="120"/>
                </a:xfrm>
                <a:custGeom>
                  <a:avLst/>
                  <a:gdLst>
                    <a:gd name="T0" fmla="*/ 0 w 416"/>
                    <a:gd name="T1" fmla="*/ 0 h 120"/>
                    <a:gd name="T2" fmla="*/ 0 w 416"/>
                    <a:gd name="T3" fmla="*/ 8 h 120"/>
                    <a:gd name="T4" fmla="*/ 408 w 416"/>
                    <a:gd name="T5" fmla="*/ 120 h 120"/>
                    <a:gd name="T6" fmla="*/ 416 w 416"/>
                    <a:gd name="T7" fmla="*/ 120 h 120"/>
                    <a:gd name="T8" fmla="*/ 416 w 416"/>
                    <a:gd name="T9" fmla="*/ 120 h 120"/>
                    <a:gd name="T10" fmla="*/ 408 w 416"/>
                    <a:gd name="T11" fmla="*/ 112 h 120"/>
                    <a:gd name="T12" fmla="*/ 0 w 416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6" h="120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408" y="120"/>
                      </a:lnTo>
                      <a:lnTo>
                        <a:pt x="416" y="120"/>
                      </a:lnTo>
                      <a:lnTo>
                        <a:pt x="416" y="120"/>
                      </a:lnTo>
                      <a:lnTo>
                        <a:pt x="408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12" name="Freeform 676"/>
                <p:cNvSpPr>
                  <a:spLocks/>
                </p:cNvSpPr>
                <p:nvPr/>
              </p:nvSpPr>
              <p:spPr bwMode="auto">
                <a:xfrm>
                  <a:off x="2990" y="291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8 h 8"/>
                    <a:gd name="T6" fmla="*/ 8 w 8"/>
                    <a:gd name="T7" fmla="*/ 8 h 8"/>
                    <a:gd name="T8" fmla="*/ 0 w 8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13" name="Freeform 677"/>
                <p:cNvSpPr>
                  <a:spLocks/>
                </p:cNvSpPr>
                <p:nvPr/>
              </p:nvSpPr>
              <p:spPr bwMode="auto">
                <a:xfrm>
                  <a:off x="2782" y="2917"/>
                  <a:ext cx="216" cy="192"/>
                </a:xfrm>
                <a:custGeom>
                  <a:avLst/>
                  <a:gdLst>
                    <a:gd name="T0" fmla="*/ 0 w 216"/>
                    <a:gd name="T1" fmla="*/ 184 h 192"/>
                    <a:gd name="T2" fmla="*/ 8 w 216"/>
                    <a:gd name="T3" fmla="*/ 192 h 192"/>
                    <a:gd name="T4" fmla="*/ 216 w 216"/>
                    <a:gd name="T5" fmla="*/ 8 h 192"/>
                    <a:gd name="T6" fmla="*/ 208 w 216"/>
                    <a:gd name="T7" fmla="*/ 0 h 192"/>
                    <a:gd name="T8" fmla="*/ 0 w 216"/>
                    <a:gd name="T9" fmla="*/ 18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192">
                      <a:moveTo>
                        <a:pt x="0" y="184"/>
                      </a:moveTo>
                      <a:lnTo>
                        <a:pt x="8" y="192"/>
                      </a:lnTo>
                      <a:lnTo>
                        <a:pt x="216" y="8"/>
                      </a:lnTo>
                      <a:lnTo>
                        <a:pt x="208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14" name="Freeform 678"/>
                <p:cNvSpPr>
                  <a:spLocks/>
                </p:cNvSpPr>
                <p:nvPr/>
              </p:nvSpPr>
              <p:spPr bwMode="auto">
                <a:xfrm>
                  <a:off x="2862" y="299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8 h 8"/>
                    <a:gd name="T6" fmla="*/ 8 w 8"/>
                    <a:gd name="T7" fmla="*/ 8 h 8"/>
                    <a:gd name="T8" fmla="*/ 0 w 8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15" name="Freeform 679"/>
                <p:cNvSpPr>
                  <a:spLocks/>
                </p:cNvSpPr>
                <p:nvPr/>
              </p:nvSpPr>
              <p:spPr bwMode="auto">
                <a:xfrm>
                  <a:off x="2990" y="2893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8 h 8"/>
                    <a:gd name="T6" fmla="*/ 8 w 8"/>
                    <a:gd name="T7" fmla="*/ 8 h 8"/>
                    <a:gd name="T8" fmla="*/ 0 w 8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16" name="Freeform 680"/>
                <p:cNvSpPr>
                  <a:spLocks/>
                </p:cNvSpPr>
                <p:nvPr/>
              </p:nvSpPr>
              <p:spPr bwMode="auto">
                <a:xfrm>
                  <a:off x="2862" y="2893"/>
                  <a:ext cx="136" cy="112"/>
                </a:xfrm>
                <a:custGeom>
                  <a:avLst/>
                  <a:gdLst>
                    <a:gd name="T0" fmla="*/ 0 w 136"/>
                    <a:gd name="T1" fmla="*/ 104 h 112"/>
                    <a:gd name="T2" fmla="*/ 8 w 136"/>
                    <a:gd name="T3" fmla="*/ 112 h 112"/>
                    <a:gd name="T4" fmla="*/ 136 w 136"/>
                    <a:gd name="T5" fmla="*/ 8 h 112"/>
                    <a:gd name="T6" fmla="*/ 128 w 136"/>
                    <a:gd name="T7" fmla="*/ 0 h 112"/>
                    <a:gd name="T8" fmla="*/ 0 w 136"/>
                    <a:gd name="T9" fmla="*/ 104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112">
                      <a:moveTo>
                        <a:pt x="0" y="104"/>
                      </a:moveTo>
                      <a:lnTo>
                        <a:pt x="8" y="112"/>
                      </a:lnTo>
                      <a:lnTo>
                        <a:pt x="136" y="8"/>
                      </a:lnTo>
                      <a:lnTo>
                        <a:pt x="128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17" name="Freeform 681"/>
                <p:cNvSpPr>
                  <a:spLocks/>
                </p:cNvSpPr>
                <p:nvPr/>
              </p:nvSpPr>
              <p:spPr bwMode="auto">
                <a:xfrm>
                  <a:off x="2798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18" name="Freeform 682"/>
                <p:cNvSpPr>
                  <a:spLocks/>
                </p:cNvSpPr>
                <p:nvPr/>
              </p:nvSpPr>
              <p:spPr bwMode="auto">
                <a:xfrm>
                  <a:off x="2806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19" name="Freeform 683"/>
                <p:cNvSpPr>
                  <a:spLocks/>
                </p:cNvSpPr>
                <p:nvPr/>
              </p:nvSpPr>
              <p:spPr bwMode="auto">
                <a:xfrm>
                  <a:off x="2806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20" name="Rectangle 684"/>
                <p:cNvSpPr>
                  <a:spLocks noChangeArrowheads="1"/>
                </p:cNvSpPr>
                <p:nvPr/>
              </p:nvSpPr>
              <p:spPr bwMode="auto">
                <a:xfrm>
                  <a:off x="2806" y="2813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21" name="Rectangle 685"/>
                <p:cNvSpPr>
                  <a:spLocks noChangeArrowheads="1"/>
                </p:cNvSpPr>
                <p:nvPr/>
              </p:nvSpPr>
              <p:spPr bwMode="auto">
                <a:xfrm>
                  <a:off x="2806" y="2821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22" name="Rectangle 686"/>
                <p:cNvSpPr>
                  <a:spLocks noChangeArrowheads="1"/>
                </p:cNvSpPr>
                <p:nvPr/>
              </p:nvSpPr>
              <p:spPr bwMode="auto">
                <a:xfrm>
                  <a:off x="2814" y="2813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23" name="Rectangle 687"/>
                <p:cNvSpPr>
                  <a:spLocks noChangeArrowheads="1"/>
                </p:cNvSpPr>
                <p:nvPr/>
              </p:nvSpPr>
              <p:spPr bwMode="auto">
                <a:xfrm>
                  <a:off x="2806" y="2813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24" name="Freeform 688"/>
                <p:cNvSpPr>
                  <a:spLocks/>
                </p:cNvSpPr>
                <p:nvPr/>
              </p:nvSpPr>
              <p:spPr bwMode="auto">
                <a:xfrm>
                  <a:off x="2814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25" name="Freeform 689"/>
                <p:cNvSpPr>
                  <a:spLocks/>
                </p:cNvSpPr>
                <p:nvPr/>
              </p:nvSpPr>
              <p:spPr bwMode="auto">
                <a:xfrm>
                  <a:off x="2814" y="2813"/>
                  <a:ext cx="24" cy="24"/>
                </a:xfrm>
                <a:custGeom>
                  <a:avLst/>
                  <a:gdLst>
                    <a:gd name="T0" fmla="*/ 8 w 24"/>
                    <a:gd name="T1" fmla="*/ 0 h 24"/>
                    <a:gd name="T2" fmla="*/ 8 w 24"/>
                    <a:gd name="T3" fmla="*/ 8 h 24"/>
                    <a:gd name="T4" fmla="*/ 8 w 24"/>
                    <a:gd name="T5" fmla="*/ 16 h 24"/>
                    <a:gd name="T6" fmla="*/ 0 w 24"/>
                    <a:gd name="T7" fmla="*/ 8 h 24"/>
                    <a:gd name="T8" fmla="*/ 8 w 24"/>
                    <a:gd name="T9" fmla="*/ 0 h 24"/>
                    <a:gd name="T10" fmla="*/ 8 w 24"/>
                    <a:gd name="T11" fmla="*/ 0 h 24"/>
                    <a:gd name="T12" fmla="*/ 24 w 24"/>
                    <a:gd name="T13" fmla="*/ 0 h 24"/>
                    <a:gd name="T14" fmla="*/ 16 w 24"/>
                    <a:gd name="T15" fmla="*/ 8 h 24"/>
                    <a:gd name="T16" fmla="*/ 8 w 24"/>
                    <a:gd name="T17" fmla="*/ 16 h 24"/>
                    <a:gd name="T18" fmla="*/ 0 w 24"/>
                    <a:gd name="T19" fmla="*/ 24 h 24"/>
                    <a:gd name="T20" fmla="*/ 0 w 24"/>
                    <a:gd name="T21" fmla="*/ 8 h 24"/>
                    <a:gd name="T22" fmla="*/ 0 w 24"/>
                    <a:gd name="T23" fmla="*/ 0 h 24"/>
                    <a:gd name="T24" fmla="*/ 8 w 2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24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24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26" name="Rectangle 690"/>
                <p:cNvSpPr>
                  <a:spLocks noChangeArrowheads="1"/>
                </p:cNvSpPr>
                <p:nvPr/>
              </p:nvSpPr>
              <p:spPr bwMode="auto">
                <a:xfrm>
                  <a:off x="2814" y="2813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27" name="Freeform 691"/>
                <p:cNvSpPr>
                  <a:spLocks/>
                </p:cNvSpPr>
                <p:nvPr/>
              </p:nvSpPr>
              <p:spPr bwMode="auto">
                <a:xfrm>
                  <a:off x="2822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28" name="Freeform 692"/>
                <p:cNvSpPr>
                  <a:spLocks/>
                </p:cNvSpPr>
                <p:nvPr/>
              </p:nvSpPr>
              <p:spPr bwMode="auto">
                <a:xfrm>
                  <a:off x="2822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29" name="Freeform 693"/>
                <p:cNvSpPr>
                  <a:spLocks/>
                </p:cNvSpPr>
                <p:nvPr/>
              </p:nvSpPr>
              <p:spPr bwMode="auto">
                <a:xfrm>
                  <a:off x="2814" y="2813"/>
                  <a:ext cx="24" cy="16"/>
                </a:xfrm>
                <a:custGeom>
                  <a:avLst/>
                  <a:gdLst>
                    <a:gd name="T0" fmla="*/ 24 w 24"/>
                    <a:gd name="T1" fmla="*/ 8 h 16"/>
                    <a:gd name="T2" fmla="*/ 16 w 24"/>
                    <a:gd name="T3" fmla="*/ 16 h 16"/>
                    <a:gd name="T4" fmla="*/ 8 w 24"/>
                    <a:gd name="T5" fmla="*/ 16 h 16"/>
                    <a:gd name="T6" fmla="*/ 0 w 24"/>
                    <a:gd name="T7" fmla="*/ 16 h 16"/>
                    <a:gd name="T8" fmla="*/ 8 w 24"/>
                    <a:gd name="T9" fmla="*/ 8 h 16"/>
                    <a:gd name="T10" fmla="*/ 16 w 24"/>
                    <a:gd name="T11" fmla="*/ 0 h 16"/>
                    <a:gd name="T12" fmla="*/ 24 w 24"/>
                    <a:gd name="T13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16">
                      <a:moveTo>
                        <a:pt x="24" y="8"/>
                      </a:move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30" name="Rectangle 694"/>
                <p:cNvSpPr>
                  <a:spLocks noChangeArrowheads="1"/>
                </p:cNvSpPr>
                <p:nvPr/>
              </p:nvSpPr>
              <p:spPr bwMode="auto">
                <a:xfrm>
                  <a:off x="2822" y="2821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31" name="Freeform 695"/>
                <p:cNvSpPr>
                  <a:spLocks/>
                </p:cNvSpPr>
                <p:nvPr/>
              </p:nvSpPr>
              <p:spPr bwMode="auto">
                <a:xfrm>
                  <a:off x="2830" y="2805"/>
                  <a:ext cx="8" cy="16"/>
                </a:xfrm>
                <a:custGeom>
                  <a:avLst/>
                  <a:gdLst>
                    <a:gd name="T0" fmla="*/ 0 w 8"/>
                    <a:gd name="T1" fmla="*/ 16 h 16"/>
                    <a:gd name="T2" fmla="*/ 0 w 8"/>
                    <a:gd name="T3" fmla="*/ 8 h 16"/>
                    <a:gd name="T4" fmla="*/ 0 w 8"/>
                    <a:gd name="T5" fmla="*/ 8 h 16"/>
                    <a:gd name="T6" fmla="*/ 8 w 8"/>
                    <a:gd name="T7" fmla="*/ 0 h 16"/>
                    <a:gd name="T8" fmla="*/ 8 w 8"/>
                    <a:gd name="T9" fmla="*/ 8 h 16"/>
                    <a:gd name="T10" fmla="*/ 8 w 8"/>
                    <a:gd name="T11" fmla="*/ 16 h 16"/>
                    <a:gd name="T12" fmla="*/ 0 w 8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6">
                      <a:moveTo>
                        <a:pt x="0" y="16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32" name="Rectangle 696"/>
                <p:cNvSpPr>
                  <a:spLocks noChangeArrowheads="1"/>
                </p:cNvSpPr>
                <p:nvPr/>
              </p:nvSpPr>
              <p:spPr bwMode="auto">
                <a:xfrm>
                  <a:off x="3014" y="2845"/>
                  <a:ext cx="24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33" name="Freeform 697"/>
                <p:cNvSpPr>
                  <a:spLocks/>
                </p:cNvSpPr>
                <p:nvPr/>
              </p:nvSpPr>
              <p:spPr bwMode="auto">
                <a:xfrm>
                  <a:off x="3014" y="2845"/>
                  <a:ext cx="24" cy="24"/>
                </a:xfrm>
                <a:custGeom>
                  <a:avLst/>
                  <a:gdLst>
                    <a:gd name="T0" fmla="*/ 24 w 24"/>
                    <a:gd name="T1" fmla="*/ 0 h 24"/>
                    <a:gd name="T2" fmla="*/ 24 w 24"/>
                    <a:gd name="T3" fmla="*/ 8 h 24"/>
                    <a:gd name="T4" fmla="*/ 24 w 24"/>
                    <a:gd name="T5" fmla="*/ 24 h 24"/>
                    <a:gd name="T6" fmla="*/ 16 w 24"/>
                    <a:gd name="T7" fmla="*/ 16 h 24"/>
                    <a:gd name="T8" fmla="*/ 0 w 24"/>
                    <a:gd name="T9" fmla="*/ 8 h 24"/>
                    <a:gd name="T10" fmla="*/ 0 w 24"/>
                    <a:gd name="T11" fmla="*/ 0 h 24"/>
                    <a:gd name="T12" fmla="*/ 0 w 24"/>
                    <a:gd name="T13" fmla="*/ 8 h 24"/>
                    <a:gd name="T14" fmla="*/ 0 w 24"/>
                    <a:gd name="T15" fmla="*/ 0 h 24"/>
                    <a:gd name="T16" fmla="*/ 16 w 24"/>
                    <a:gd name="T17" fmla="*/ 8 h 24"/>
                    <a:gd name="T18" fmla="*/ 16 w 24"/>
                    <a:gd name="T19" fmla="*/ 16 h 24"/>
                    <a:gd name="T20" fmla="*/ 16 w 24"/>
                    <a:gd name="T21" fmla="*/ 8 h 24"/>
                    <a:gd name="T22" fmla="*/ 16 w 24"/>
                    <a:gd name="T23" fmla="*/ 0 h 24"/>
                    <a:gd name="T24" fmla="*/ 24 w 2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24">
                      <a:moveTo>
                        <a:pt x="24" y="0"/>
                      </a:moveTo>
                      <a:lnTo>
                        <a:pt x="24" y="8"/>
                      </a:lnTo>
                      <a:lnTo>
                        <a:pt x="24" y="24"/>
                      </a:lnTo>
                      <a:lnTo>
                        <a:pt x="16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16" y="8"/>
                      </a:lnTo>
                      <a:lnTo>
                        <a:pt x="16" y="16"/>
                      </a:lnTo>
                      <a:lnTo>
                        <a:pt x="16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34" name="Freeform 698"/>
                <p:cNvSpPr>
                  <a:spLocks/>
                </p:cNvSpPr>
                <p:nvPr/>
              </p:nvSpPr>
              <p:spPr bwMode="auto">
                <a:xfrm>
                  <a:off x="3030" y="285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35" name="Freeform 699"/>
                <p:cNvSpPr>
                  <a:spLocks/>
                </p:cNvSpPr>
                <p:nvPr/>
              </p:nvSpPr>
              <p:spPr bwMode="auto">
                <a:xfrm>
                  <a:off x="2878" y="2909"/>
                  <a:ext cx="104" cy="120"/>
                </a:xfrm>
                <a:custGeom>
                  <a:avLst/>
                  <a:gdLst>
                    <a:gd name="T0" fmla="*/ 96 w 104"/>
                    <a:gd name="T1" fmla="*/ 24 h 120"/>
                    <a:gd name="T2" fmla="*/ 96 w 104"/>
                    <a:gd name="T3" fmla="*/ 8 h 120"/>
                    <a:gd name="T4" fmla="*/ 96 w 104"/>
                    <a:gd name="T5" fmla="*/ 8 h 120"/>
                    <a:gd name="T6" fmla="*/ 104 w 104"/>
                    <a:gd name="T7" fmla="*/ 16 h 120"/>
                    <a:gd name="T8" fmla="*/ 80 w 104"/>
                    <a:gd name="T9" fmla="*/ 40 h 120"/>
                    <a:gd name="T10" fmla="*/ 80 w 104"/>
                    <a:gd name="T11" fmla="*/ 40 h 120"/>
                    <a:gd name="T12" fmla="*/ 80 w 104"/>
                    <a:gd name="T13" fmla="*/ 40 h 120"/>
                    <a:gd name="T14" fmla="*/ 40 w 104"/>
                    <a:gd name="T15" fmla="*/ 72 h 120"/>
                    <a:gd name="T16" fmla="*/ 32 w 104"/>
                    <a:gd name="T17" fmla="*/ 64 h 120"/>
                    <a:gd name="T18" fmla="*/ 40 w 104"/>
                    <a:gd name="T19" fmla="*/ 72 h 120"/>
                    <a:gd name="T20" fmla="*/ 8 w 104"/>
                    <a:gd name="T21" fmla="*/ 104 h 120"/>
                    <a:gd name="T22" fmla="*/ 0 w 104"/>
                    <a:gd name="T23" fmla="*/ 96 h 120"/>
                    <a:gd name="T24" fmla="*/ 8 w 104"/>
                    <a:gd name="T25" fmla="*/ 96 h 120"/>
                    <a:gd name="T26" fmla="*/ 8 w 104"/>
                    <a:gd name="T27" fmla="*/ 104 h 120"/>
                    <a:gd name="T28" fmla="*/ 8 w 104"/>
                    <a:gd name="T29" fmla="*/ 112 h 120"/>
                    <a:gd name="T30" fmla="*/ 0 w 104"/>
                    <a:gd name="T31" fmla="*/ 104 h 120"/>
                    <a:gd name="T32" fmla="*/ 96 w 104"/>
                    <a:gd name="T33" fmla="*/ 24 h 120"/>
                    <a:gd name="T34" fmla="*/ 104 w 104"/>
                    <a:gd name="T35" fmla="*/ 24 h 120"/>
                    <a:gd name="T36" fmla="*/ 104 w 104"/>
                    <a:gd name="T37" fmla="*/ 32 h 120"/>
                    <a:gd name="T38" fmla="*/ 104 w 104"/>
                    <a:gd name="T39" fmla="*/ 32 h 120"/>
                    <a:gd name="T40" fmla="*/ 8 w 104"/>
                    <a:gd name="T41" fmla="*/ 112 h 120"/>
                    <a:gd name="T42" fmla="*/ 0 w 104"/>
                    <a:gd name="T43" fmla="*/ 120 h 120"/>
                    <a:gd name="T44" fmla="*/ 0 w 104"/>
                    <a:gd name="T45" fmla="*/ 104 h 120"/>
                    <a:gd name="T46" fmla="*/ 0 w 104"/>
                    <a:gd name="T47" fmla="*/ 96 h 120"/>
                    <a:gd name="T48" fmla="*/ 0 w 104"/>
                    <a:gd name="T49" fmla="*/ 96 h 120"/>
                    <a:gd name="T50" fmla="*/ 0 w 104"/>
                    <a:gd name="T51" fmla="*/ 96 h 120"/>
                    <a:gd name="T52" fmla="*/ 32 w 104"/>
                    <a:gd name="T53" fmla="*/ 64 h 120"/>
                    <a:gd name="T54" fmla="*/ 32 w 104"/>
                    <a:gd name="T55" fmla="*/ 64 h 120"/>
                    <a:gd name="T56" fmla="*/ 32 w 104"/>
                    <a:gd name="T57" fmla="*/ 64 h 120"/>
                    <a:gd name="T58" fmla="*/ 72 w 104"/>
                    <a:gd name="T59" fmla="*/ 32 h 120"/>
                    <a:gd name="T60" fmla="*/ 80 w 104"/>
                    <a:gd name="T61" fmla="*/ 40 h 120"/>
                    <a:gd name="T62" fmla="*/ 72 w 104"/>
                    <a:gd name="T63" fmla="*/ 32 h 120"/>
                    <a:gd name="T64" fmla="*/ 96 w 104"/>
                    <a:gd name="T65" fmla="*/ 8 h 120"/>
                    <a:gd name="T66" fmla="*/ 104 w 104"/>
                    <a:gd name="T67" fmla="*/ 0 h 120"/>
                    <a:gd name="T68" fmla="*/ 104 w 104"/>
                    <a:gd name="T69" fmla="*/ 8 h 120"/>
                    <a:gd name="T70" fmla="*/ 104 w 104"/>
                    <a:gd name="T71" fmla="*/ 24 h 120"/>
                    <a:gd name="T72" fmla="*/ 96 w 104"/>
                    <a:gd name="T73" fmla="*/ 24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4" h="120">
                      <a:moveTo>
                        <a:pt x="96" y="24"/>
                      </a:moveTo>
                      <a:lnTo>
                        <a:pt x="96" y="8"/>
                      </a:lnTo>
                      <a:lnTo>
                        <a:pt x="96" y="8"/>
                      </a:lnTo>
                      <a:lnTo>
                        <a:pt x="104" y="16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40" y="72"/>
                      </a:lnTo>
                      <a:lnTo>
                        <a:pt x="32" y="64"/>
                      </a:lnTo>
                      <a:lnTo>
                        <a:pt x="40" y="72"/>
                      </a:lnTo>
                      <a:lnTo>
                        <a:pt x="8" y="104"/>
                      </a:lnTo>
                      <a:lnTo>
                        <a:pt x="0" y="96"/>
                      </a:lnTo>
                      <a:lnTo>
                        <a:pt x="8" y="96"/>
                      </a:lnTo>
                      <a:lnTo>
                        <a:pt x="8" y="104"/>
                      </a:lnTo>
                      <a:lnTo>
                        <a:pt x="8" y="112"/>
                      </a:lnTo>
                      <a:lnTo>
                        <a:pt x="0" y="104"/>
                      </a:lnTo>
                      <a:lnTo>
                        <a:pt x="96" y="24"/>
                      </a:lnTo>
                      <a:lnTo>
                        <a:pt x="104" y="24"/>
                      </a:lnTo>
                      <a:lnTo>
                        <a:pt x="104" y="32"/>
                      </a:lnTo>
                      <a:lnTo>
                        <a:pt x="104" y="32"/>
                      </a:lnTo>
                      <a:lnTo>
                        <a:pt x="8" y="112"/>
                      </a:lnTo>
                      <a:lnTo>
                        <a:pt x="0" y="120"/>
                      </a:lnTo>
                      <a:lnTo>
                        <a:pt x="0" y="104"/>
                      </a:lnTo>
                      <a:lnTo>
                        <a:pt x="0" y="96"/>
                      </a:lnTo>
                      <a:lnTo>
                        <a:pt x="0" y="96"/>
                      </a:lnTo>
                      <a:lnTo>
                        <a:pt x="0" y="96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72" y="32"/>
                      </a:lnTo>
                      <a:lnTo>
                        <a:pt x="80" y="40"/>
                      </a:lnTo>
                      <a:lnTo>
                        <a:pt x="72" y="32"/>
                      </a:lnTo>
                      <a:lnTo>
                        <a:pt x="96" y="8"/>
                      </a:lnTo>
                      <a:lnTo>
                        <a:pt x="104" y="0"/>
                      </a:lnTo>
                      <a:lnTo>
                        <a:pt x="104" y="8"/>
                      </a:lnTo>
                      <a:lnTo>
                        <a:pt x="104" y="24"/>
                      </a:lnTo>
                      <a:lnTo>
                        <a:pt x="96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36" name="Freeform 700"/>
                <p:cNvSpPr>
                  <a:spLocks/>
                </p:cNvSpPr>
                <p:nvPr/>
              </p:nvSpPr>
              <p:spPr bwMode="auto">
                <a:xfrm>
                  <a:off x="2718" y="2509"/>
                  <a:ext cx="384" cy="48"/>
                </a:xfrm>
                <a:custGeom>
                  <a:avLst/>
                  <a:gdLst>
                    <a:gd name="T0" fmla="*/ 8 w 384"/>
                    <a:gd name="T1" fmla="*/ 0 h 48"/>
                    <a:gd name="T2" fmla="*/ 8 w 384"/>
                    <a:gd name="T3" fmla="*/ 8 h 48"/>
                    <a:gd name="T4" fmla="*/ 0 w 384"/>
                    <a:gd name="T5" fmla="*/ 16 h 48"/>
                    <a:gd name="T6" fmla="*/ 8 w 384"/>
                    <a:gd name="T7" fmla="*/ 8 h 48"/>
                    <a:gd name="T8" fmla="*/ 24 w 384"/>
                    <a:gd name="T9" fmla="*/ 24 h 48"/>
                    <a:gd name="T10" fmla="*/ 16 w 384"/>
                    <a:gd name="T11" fmla="*/ 32 h 48"/>
                    <a:gd name="T12" fmla="*/ 16 w 384"/>
                    <a:gd name="T13" fmla="*/ 24 h 48"/>
                    <a:gd name="T14" fmla="*/ 360 w 384"/>
                    <a:gd name="T15" fmla="*/ 40 h 48"/>
                    <a:gd name="T16" fmla="*/ 368 w 384"/>
                    <a:gd name="T17" fmla="*/ 48 h 48"/>
                    <a:gd name="T18" fmla="*/ 360 w 384"/>
                    <a:gd name="T19" fmla="*/ 40 h 48"/>
                    <a:gd name="T20" fmla="*/ 368 w 384"/>
                    <a:gd name="T21" fmla="*/ 32 h 48"/>
                    <a:gd name="T22" fmla="*/ 376 w 384"/>
                    <a:gd name="T23" fmla="*/ 32 h 48"/>
                    <a:gd name="T24" fmla="*/ 368 w 384"/>
                    <a:gd name="T25" fmla="*/ 32 h 48"/>
                    <a:gd name="T26" fmla="*/ 368 w 384"/>
                    <a:gd name="T27" fmla="*/ 16 h 48"/>
                    <a:gd name="T28" fmla="*/ 368 w 384"/>
                    <a:gd name="T29" fmla="*/ 16 h 48"/>
                    <a:gd name="T30" fmla="*/ 368 w 384"/>
                    <a:gd name="T31" fmla="*/ 16 h 48"/>
                    <a:gd name="T32" fmla="*/ 376 w 384"/>
                    <a:gd name="T33" fmla="*/ 8 h 48"/>
                    <a:gd name="T34" fmla="*/ 376 w 384"/>
                    <a:gd name="T35" fmla="*/ 8 h 48"/>
                    <a:gd name="T36" fmla="*/ 376 w 384"/>
                    <a:gd name="T37" fmla="*/ 8 h 48"/>
                    <a:gd name="T38" fmla="*/ 384 w 384"/>
                    <a:gd name="T39" fmla="*/ 16 h 48"/>
                    <a:gd name="T40" fmla="*/ 376 w 384"/>
                    <a:gd name="T41" fmla="*/ 24 h 48"/>
                    <a:gd name="T42" fmla="*/ 368 w 384"/>
                    <a:gd name="T43" fmla="*/ 16 h 48"/>
                    <a:gd name="T44" fmla="*/ 376 w 384"/>
                    <a:gd name="T45" fmla="*/ 16 h 48"/>
                    <a:gd name="T46" fmla="*/ 376 w 384"/>
                    <a:gd name="T47" fmla="*/ 32 h 48"/>
                    <a:gd name="T48" fmla="*/ 376 w 384"/>
                    <a:gd name="T49" fmla="*/ 40 h 48"/>
                    <a:gd name="T50" fmla="*/ 376 w 384"/>
                    <a:gd name="T51" fmla="*/ 40 h 48"/>
                    <a:gd name="T52" fmla="*/ 368 w 384"/>
                    <a:gd name="T53" fmla="*/ 48 h 48"/>
                    <a:gd name="T54" fmla="*/ 368 w 384"/>
                    <a:gd name="T55" fmla="*/ 48 h 48"/>
                    <a:gd name="T56" fmla="*/ 360 w 384"/>
                    <a:gd name="T57" fmla="*/ 48 h 48"/>
                    <a:gd name="T58" fmla="*/ 16 w 384"/>
                    <a:gd name="T59" fmla="*/ 32 h 48"/>
                    <a:gd name="T60" fmla="*/ 16 w 384"/>
                    <a:gd name="T61" fmla="*/ 32 h 48"/>
                    <a:gd name="T62" fmla="*/ 16 w 384"/>
                    <a:gd name="T63" fmla="*/ 32 h 48"/>
                    <a:gd name="T64" fmla="*/ 0 w 384"/>
                    <a:gd name="T65" fmla="*/ 16 h 48"/>
                    <a:gd name="T66" fmla="*/ 0 w 384"/>
                    <a:gd name="T67" fmla="*/ 16 h 48"/>
                    <a:gd name="T68" fmla="*/ 0 w 384"/>
                    <a:gd name="T69" fmla="*/ 8 h 48"/>
                    <a:gd name="T70" fmla="*/ 0 w 384"/>
                    <a:gd name="T71" fmla="*/ 0 h 48"/>
                    <a:gd name="T72" fmla="*/ 8 w 384"/>
                    <a:gd name="T7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84" h="4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24" y="24"/>
                      </a:lnTo>
                      <a:lnTo>
                        <a:pt x="16" y="32"/>
                      </a:lnTo>
                      <a:lnTo>
                        <a:pt x="16" y="24"/>
                      </a:lnTo>
                      <a:lnTo>
                        <a:pt x="360" y="40"/>
                      </a:lnTo>
                      <a:lnTo>
                        <a:pt x="368" y="48"/>
                      </a:lnTo>
                      <a:lnTo>
                        <a:pt x="360" y="40"/>
                      </a:lnTo>
                      <a:lnTo>
                        <a:pt x="368" y="32"/>
                      </a:lnTo>
                      <a:lnTo>
                        <a:pt x="376" y="32"/>
                      </a:lnTo>
                      <a:lnTo>
                        <a:pt x="368" y="32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6" y="8"/>
                      </a:lnTo>
                      <a:lnTo>
                        <a:pt x="376" y="8"/>
                      </a:lnTo>
                      <a:lnTo>
                        <a:pt x="376" y="8"/>
                      </a:lnTo>
                      <a:lnTo>
                        <a:pt x="384" y="16"/>
                      </a:lnTo>
                      <a:lnTo>
                        <a:pt x="376" y="24"/>
                      </a:lnTo>
                      <a:lnTo>
                        <a:pt x="368" y="16"/>
                      </a:lnTo>
                      <a:lnTo>
                        <a:pt x="376" y="16"/>
                      </a:lnTo>
                      <a:lnTo>
                        <a:pt x="376" y="32"/>
                      </a:lnTo>
                      <a:lnTo>
                        <a:pt x="376" y="40"/>
                      </a:lnTo>
                      <a:lnTo>
                        <a:pt x="376" y="40"/>
                      </a:lnTo>
                      <a:lnTo>
                        <a:pt x="368" y="48"/>
                      </a:lnTo>
                      <a:lnTo>
                        <a:pt x="368" y="48"/>
                      </a:lnTo>
                      <a:lnTo>
                        <a:pt x="360" y="48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37" name="Freeform 701"/>
                <p:cNvSpPr>
                  <a:spLocks/>
                </p:cNvSpPr>
                <p:nvPr/>
              </p:nvSpPr>
              <p:spPr bwMode="auto">
                <a:xfrm>
                  <a:off x="2718" y="2509"/>
                  <a:ext cx="376" cy="16"/>
                </a:xfrm>
                <a:custGeom>
                  <a:avLst/>
                  <a:gdLst>
                    <a:gd name="T0" fmla="*/ 376 w 376"/>
                    <a:gd name="T1" fmla="*/ 16 h 16"/>
                    <a:gd name="T2" fmla="*/ 0 w 376"/>
                    <a:gd name="T3" fmla="*/ 8 h 16"/>
                    <a:gd name="T4" fmla="*/ 0 w 376"/>
                    <a:gd name="T5" fmla="*/ 0 h 16"/>
                    <a:gd name="T6" fmla="*/ 0 w 376"/>
                    <a:gd name="T7" fmla="*/ 0 h 16"/>
                    <a:gd name="T8" fmla="*/ 0 w 376"/>
                    <a:gd name="T9" fmla="*/ 0 h 16"/>
                    <a:gd name="T10" fmla="*/ 376 w 376"/>
                    <a:gd name="T11" fmla="*/ 8 h 16"/>
                    <a:gd name="T12" fmla="*/ 376 w 376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6" h="16">
                      <a:moveTo>
                        <a:pt x="376" y="16"/>
                      </a:move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76" y="8"/>
                      </a:lnTo>
                      <a:lnTo>
                        <a:pt x="37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38" name="Freeform 702"/>
                <p:cNvSpPr>
                  <a:spLocks/>
                </p:cNvSpPr>
                <p:nvPr/>
              </p:nvSpPr>
              <p:spPr bwMode="auto">
                <a:xfrm>
                  <a:off x="2718" y="2517"/>
                  <a:ext cx="376" cy="40"/>
                </a:xfrm>
                <a:custGeom>
                  <a:avLst/>
                  <a:gdLst>
                    <a:gd name="T0" fmla="*/ 0 w 376"/>
                    <a:gd name="T1" fmla="*/ 0 h 40"/>
                    <a:gd name="T2" fmla="*/ 368 w 376"/>
                    <a:gd name="T3" fmla="*/ 16 h 40"/>
                    <a:gd name="T4" fmla="*/ 376 w 376"/>
                    <a:gd name="T5" fmla="*/ 16 h 40"/>
                    <a:gd name="T6" fmla="*/ 376 w 376"/>
                    <a:gd name="T7" fmla="*/ 16 h 40"/>
                    <a:gd name="T8" fmla="*/ 376 w 376"/>
                    <a:gd name="T9" fmla="*/ 24 h 40"/>
                    <a:gd name="T10" fmla="*/ 376 w 376"/>
                    <a:gd name="T11" fmla="*/ 32 h 40"/>
                    <a:gd name="T12" fmla="*/ 376 w 376"/>
                    <a:gd name="T13" fmla="*/ 32 h 40"/>
                    <a:gd name="T14" fmla="*/ 368 w 376"/>
                    <a:gd name="T15" fmla="*/ 40 h 40"/>
                    <a:gd name="T16" fmla="*/ 360 w 376"/>
                    <a:gd name="T17" fmla="*/ 40 h 40"/>
                    <a:gd name="T18" fmla="*/ 360 w 376"/>
                    <a:gd name="T19" fmla="*/ 40 h 40"/>
                    <a:gd name="T20" fmla="*/ 16 w 376"/>
                    <a:gd name="T21" fmla="*/ 24 h 40"/>
                    <a:gd name="T22" fmla="*/ 16 w 376"/>
                    <a:gd name="T23" fmla="*/ 24 h 40"/>
                    <a:gd name="T24" fmla="*/ 16 w 376"/>
                    <a:gd name="T25" fmla="*/ 24 h 40"/>
                    <a:gd name="T26" fmla="*/ 0 w 376"/>
                    <a:gd name="T27" fmla="*/ 8 h 40"/>
                    <a:gd name="T28" fmla="*/ 0 w 376"/>
                    <a:gd name="T29" fmla="*/ 0 h 40"/>
                    <a:gd name="T30" fmla="*/ 0 w 376"/>
                    <a:gd name="T31" fmla="*/ 0 h 40"/>
                    <a:gd name="T32" fmla="*/ 8 w 376"/>
                    <a:gd name="T33" fmla="*/ 0 h 40"/>
                    <a:gd name="T34" fmla="*/ 24 w 376"/>
                    <a:gd name="T35" fmla="*/ 16 h 40"/>
                    <a:gd name="T36" fmla="*/ 16 w 376"/>
                    <a:gd name="T37" fmla="*/ 24 h 40"/>
                    <a:gd name="T38" fmla="*/ 16 w 376"/>
                    <a:gd name="T39" fmla="*/ 16 h 40"/>
                    <a:gd name="T40" fmla="*/ 360 w 376"/>
                    <a:gd name="T41" fmla="*/ 32 h 40"/>
                    <a:gd name="T42" fmla="*/ 360 w 376"/>
                    <a:gd name="T43" fmla="*/ 40 h 40"/>
                    <a:gd name="T44" fmla="*/ 360 w 376"/>
                    <a:gd name="T45" fmla="*/ 32 h 40"/>
                    <a:gd name="T46" fmla="*/ 368 w 376"/>
                    <a:gd name="T47" fmla="*/ 24 h 40"/>
                    <a:gd name="T48" fmla="*/ 376 w 376"/>
                    <a:gd name="T49" fmla="*/ 32 h 40"/>
                    <a:gd name="T50" fmla="*/ 368 w 376"/>
                    <a:gd name="T51" fmla="*/ 24 h 40"/>
                    <a:gd name="T52" fmla="*/ 368 w 376"/>
                    <a:gd name="T53" fmla="*/ 16 h 40"/>
                    <a:gd name="T54" fmla="*/ 376 w 376"/>
                    <a:gd name="T55" fmla="*/ 16 h 40"/>
                    <a:gd name="T56" fmla="*/ 368 w 376"/>
                    <a:gd name="T57" fmla="*/ 24 h 40"/>
                    <a:gd name="T58" fmla="*/ 0 w 376"/>
                    <a:gd name="T59" fmla="*/ 8 h 40"/>
                    <a:gd name="T60" fmla="*/ 0 w 376"/>
                    <a:gd name="T6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76" h="40">
                      <a:moveTo>
                        <a:pt x="0" y="0"/>
                      </a:moveTo>
                      <a:lnTo>
                        <a:pt x="368" y="16"/>
                      </a:lnTo>
                      <a:lnTo>
                        <a:pt x="376" y="16"/>
                      </a:lnTo>
                      <a:lnTo>
                        <a:pt x="376" y="16"/>
                      </a:lnTo>
                      <a:lnTo>
                        <a:pt x="376" y="24"/>
                      </a:lnTo>
                      <a:lnTo>
                        <a:pt x="376" y="32"/>
                      </a:lnTo>
                      <a:lnTo>
                        <a:pt x="376" y="32"/>
                      </a:lnTo>
                      <a:lnTo>
                        <a:pt x="368" y="40"/>
                      </a:lnTo>
                      <a:lnTo>
                        <a:pt x="360" y="40"/>
                      </a:lnTo>
                      <a:lnTo>
                        <a:pt x="360" y="40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4" y="16"/>
                      </a:lnTo>
                      <a:lnTo>
                        <a:pt x="16" y="24"/>
                      </a:lnTo>
                      <a:lnTo>
                        <a:pt x="16" y="16"/>
                      </a:lnTo>
                      <a:lnTo>
                        <a:pt x="360" y="32"/>
                      </a:lnTo>
                      <a:lnTo>
                        <a:pt x="360" y="40"/>
                      </a:lnTo>
                      <a:lnTo>
                        <a:pt x="360" y="32"/>
                      </a:lnTo>
                      <a:lnTo>
                        <a:pt x="368" y="24"/>
                      </a:lnTo>
                      <a:lnTo>
                        <a:pt x="376" y="32"/>
                      </a:lnTo>
                      <a:lnTo>
                        <a:pt x="368" y="24"/>
                      </a:lnTo>
                      <a:lnTo>
                        <a:pt x="368" y="16"/>
                      </a:lnTo>
                      <a:lnTo>
                        <a:pt x="376" y="16"/>
                      </a:lnTo>
                      <a:lnTo>
                        <a:pt x="368" y="24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39" name="Freeform 703"/>
                <p:cNvSpPr>
                  <a:spLocks/>
                </p:cNvSpPr>
                <p:nvPr/>
              </p:nvSpPr>
              <p:spPr bwMode="auto">
                <a:xfrm>
                  <a:off x="2862" y="2509"/>
                  <a:ext cx="72" cy="40"/>
                </a:xfrm>
                <a:custGeom>
                  <a:avLst/>
                  <a:gdLst>
                    <a:gd name="T0" fmla="*/ 8 w 72"/>
                    <a:gd name="T1" fmla="*/ 24 h 40"/>
                    <a:gd name="T2" fmla="*/ 64 w 72"/>
                    <a:gd name="T3" fmla="*/ 32 h 40"/>
                    <a:gd name="T4" fmla="*/ 72 w 72"/>
                    <a:gd name="T5" fmla="*/ 32 h 40"/>
                    <a:gd name="T6" fmla="*/ 64 w 72"/>
                    <a:gd name="T7" fmla="*/ 32 h 40"/>
                    <a:gd name="T8" fmla="*/ 64 w 72"/>
                    <a:gd name="T9" fmla="*/ 8 h 40"/>
                    <a:gd name="T10" fmla="*/ 64 w 72"/>
                    <a:gd name="T11" fmla="*/ 8 h 40"/>
                    <a:gd name="T12" fmla="*/ 64 w 72"/>
                    <a:gd name="T13" fmla="*/ 16 h 40"/>
                    <a:gd name="T14" fmla="*/ 8 w 72"/>
                    <a:gd name="T15" fmla="*/ 8 h 40"/>
                    <a:gd name="T16" fmla="*/ 8 w 72"/>
                    <a:gd name="T17" fmla="*/ 0 h 40"/>
                    <a:gd name="T18" fmla="*/ 16 w 72"/>
                    <a:gd name="T19" fmla="*/ 8 h 40"/>
                    <a:gd name="T20" fmla="*/ 8 w 72"/>
                    <a:gd name="T21" fmla="*/ 16 h 40"/>
                    <a:gd name="T22" fmla="*/ 0 w 72"/>
                    <a:gd name="T23" fmla="*/ 8 h 40"/>
                    <a:gd name="T24" fmla="*/ 0 w 72"/>
                    <a:gd name="T25" fmla="*/ 8 h 40"/>
                    <a:gd name="T26" fmla="*/ 0 w 72"/>
                    <a:gd name="T27" fmla="*/ 8 h 40"/>
                    <a:gd name="T28" fmla="*/ 8 w 72"/>
                    <a:gd name="T29" fmla="*/ 0 h 40"/>
                    <a:gd name="T30" fmla="*/ 8 w 72"/>
                    <a:gd name="T31" fmla="*/ 0 h 40"/>
                    <a:gd name="T32" fmla="*/ 8 w 72"/>
                    <a:gd name="T33" fmla="*/ 0 h 40"/>
                    <a:gd name="T34" fmla="*/ 64 w 72"/>
                    <a:gd name="T35" fmla="*/ 8 h 40"/>
                    <a:gd name="T36" fmla="*/ 72 w 72"/>
                    <a:gd name="T37" fmla="*/ 8 h 40"/>
                    <a:gd name="T38" fmla="*/ 72 w 72"/>
                    <a:gd name="T39" fmla="*/ 8 h 40"/>
                    <a:gd name="T40" fmla="*/ 72 w 72"/>
                    <a:gd name="T41" fmla="*/ 32 h 40"/>
                    <a:gd name="T42" fmla="*/ 72 w 72"/>
                    <a:gd name="T43" fmla="*/ 40 h 40"/>
                    <a:gd name="T44" fmla="*/ 64 w 72"/>
                    <a:gd name="T45" fmla="*/ 40 h 40"/>
                    <a:gd name="T46" fmla="*/ 8 w 72"/>
                    <a:gd name="T47" fmla="*/ 32 h 40"/>
                    <a:gd name="T48" fmla="*/ 8 w 72"/>
                    <a:gd name="T4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40">
                      <a:moveTo>
                        <a:pt x="8" y="24"/>
                      </a:moveTo>
                      <a:lnTo>
                        <a:pt x="64" y="32"/>
                      </a:lnTo>
                      <a:lnTo>
                        <a:pt x="72" y="32"/>
                      </a:lnTo>
                      <a:lnTo>
                        <a:pt x="64" y="32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4" y="16"/>
                      </a:lnTo>
                      <a:lnTo>
                        <a:pt x="8" y="8"/>
                      </a:lnTo>
                      <a:lnTo>
                        <a:pt x="8" y="0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4" y="8"/>
                      </a:lnTo>
                      <a:lnTo>
                        <a:pt x="72" y="8"/>
                      </a:lnTo>
                      <a:lnTo>
                        <a:pt x="72" y="8"/>
                      </a:lnTo>
                      <a:lnTo>
                        <a:pt x="72" y="32"/>
                      </a:lnTo>
                      <a:lnTo>
                        <a:pt x="72" y="40"/>
                      </a:lnTo>
                      <a:lnTo>
                        <a:pt x="64" y="40"/>
                      </a:lnTo>
                      <a:lnTo>
                        <a:pt x="8" y="32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40" name="Rectangle 704"/>
                <p:cNvSpPr>
                  <a:spLocks noChangeArrowheads="1"/>
                </p:cNvSpPr>
                <p:nvPr/>
              </p:nvSpPr>
              <p:spPr bwMode="auto">
                <a:xfrm>
                  <a:off x="2862" y="2517"/>
                  <a:ext cx="8" cy="2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841" name="Freeform 705"/>
              <p:cNvSpPr>
                <a:spLocks/>
              </p:cNvSpPr>
              <p:nvPr/>
            </p:nvSpPr>
            <p:spPr bwMode="auto">
              <a:xfrm>
                <a:off x="2760" y="3763"/>
                <a:ext cx="6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0 h 8"/>
                  <a:gd name="T6" fmla="*/ 8 w 8"/>
                  <a:gd name="T7" fmla="*/ 0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42" name="Freeform 706"/>
              <p:cNvSpPr>
                <a:spLocks/>
              </p:cNvSpPr>
              <p:nvPr/>
            </p:nvSpPr>
            <p:spPr bwMode="auto">
              <a:xfrm>
                <a:off x="2777" y="3749"/>
                <a:ext cx="40" cy="14"/>
              </a:xfrm>
              <a:custGeom>
                <a:avLst/>
                <a:gdLst>
                  <a:gd name="T0" fmla="*/ 0 w 56"/>
                  <a:gd name="T1" fmla="*/ 0 h 24"/>
                  <a:gd name="T2" fmla="*/ 32 w 56"/>
                  <a:gd name="T3" fmla="*/ 8 h 24"/>
                  <a:gd name="T4" fmla="*/ 40 w 56"/>
                  <a:gd name="T5" fmla="*/ 8 h 24"/>
                  <a:gd name="T6" fmla="*/ 32 w 56"/>
                  <a:gd name="T7" fmla="*/ 16 h 24"/>
                  <a:gd name="T8" fmla="*/ 24 w 56"/>
                  <a:gd name="T9" fmla="*/ 8 h 24"/>
                  <a:gd name="T10" fmla="*/ 24 w 56"/>
                  <a:gd name="T11" fmla="*/ 0 h 24"/>
                  <a:gd name="T12" fmla="*/ 24 w 56"/>
                  <a:gd name="T13" fmla="*/ 8 h 24"/>
                  <a:gd name="T14" fmla="*/ 0 w 56"/>
                  <a:gd name="T15" fmla="*/ 8 h 24"/>
                  <a:gd name="T16" fmla="*/ 0 w 56"/>
                  <a:gd name="T17" fmla="*/ 0 h 24"/>
                  <a:gd name="T18" fmla="*/ 0 w 56"/>
                  <a:gd name="T19" fmla="*/ 8 h 24"/>
                  <a:gd name="T20" fmla="*/ 0 w 56"/>
                  <a:gd name="T21" fmla="*/ 0 h 24"/>
                  <a:gd name="T22" fmla="*/ 24 w 56"/>
                  <a:gd name="T23" fmla="*/ 0 h 24"/>
                  <a:gd name="T24" fmla="*/ 32 w 56"/>
                  <a:gd name="T25" fmla="*/ 0 h 24"/>
                  <a:gd name="T26" fmla="*/ 32 w 56"/>
                  <a:gd name="T27" fmla="*/ 0 h 24"/>
                  <a:gd name="T28" fmla="*/ 40 w 56"/>
                  <a:gd name="T29" fmla="*/ 8 h 24"/>
                  <a:gd name="T30" fmla="*/ 56 w 56"/>
                  <a:gd name="T31" fmla="*/ 24 h 24"/>
                  <a:gd name="T32" fmla="*/ 32 w 56"/>
                  <a:gd name="T33" fmla="*/ 16 h 24"/>
                  <a:gd name="T34" fmla="*/ 0 w 56"/>
                  <a:gd name="T35" fmla="*/ 8 h 24"/>
                  <a:gd name="T36" fmla="*/ 0 w 56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32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56" y="24"/>
                    </a:lnTo>
                    <a:lnTo>
                      <a:pt x="32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43" name="Freeform 707"/>
              <p:cNvSpPr>
                <a:spLocks/>
              </p:cNvSpPr>
              <p:nvPr/>
            </p:nvSpPr>
            <p:spPr bwMode="auto">
              <a:xfrm>
                <a:off x="2777" y="3754"/>
                <a:ext cx="23" cy="9"/>
              </a:xfrm>
              <a:custGeom>
                <a:avLst/>
                <a:gdLst>
                  <a:gd name="T0" fmla="*/ 0 w 32"/>
                  <a:gd name="T1" fmla="*/ 0 h 16"/>
                  <a:gd name="T2" fmla="*/ 24 w 32"/>
                  <a:gd name="T3" fmla="*/ 8 h 16"/>
                  <a:gd name="T4" fmla="*/ 32 w 32"/>
                  <a:gd name="T5" fmla="*/ 8 h 16"/>
                  <a:gd name="T6" fmla="*/ 32 w 32"/>
                  <a:gd name="T7" fmla="*/ 16 h 16"/>
                  <a:gd name="T8" fmla="*/ 24 w 32"/>
                  <a:gd name="T9" fmla="*/ 16 h 16"/>
                  <a:gd name="T10" fmla="*/ 0 w 32"/>
                  <a:gd name="T11" fmla="*/ 8 h 16"/>
                  <a:gd name="T12" fmla="*/ 0 w 32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6">
                    <a:moveTo>
                      <a:pt x="0" y="0"/>
                    </a:moveTo>
                    <a:lnTo>
                      <a:pt x="24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44" name="Rectangle 708"/>
              <p:cNvSpPr>
                <a:spLocks noChangeArrowheads="1"/>
              </p:cNvSpPr>
              <p:nvPr/>
            </p:nvSpPr>
            <p:spPr bwMode="auto">
              <a:xfrm>
                <a:off x="2794" y="3754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45" name="Freeform 709"/>
              <p:cNvSpPr>
                <a:spLocks/>
              </p:cNvSpPr>
              <p:nvPr/>
            </p:nvSpPr>
            <p:spPr bwMode="auto">
              <a:xfrm>
                <a:off x="2782" y="3749"/>
                <a:ext cx="12" cy="10"/>
              </a:xfrm>
              <a:custGeom>
                <a:avLst/>
                <a:gdLst>
                  <a:gd name="T0" fmla="*/ 16 w 16"/>
                  <a:gd name="T1" fmla="*/ 16 h 16"/>
                  <a:gd name="T2" fmla="*/ 8 w 16"/>
                  <a:gd name="T3" fmla="*/ 16 h 16"/>
                  <a:gd name="T4" fmla="*/ 8 w 16"/>
                  <a:gd name="T5" fmla="*/ 16 h 16"/>
                  <a:gd name="T6" fmla="*/ 8 w 16"/>
                  <a:gd name="T7" fmla="*/ 16 h 16"/>
                  <a:gd name="T8" fmla="*/ 0 w 16"/>
                  <a:gd name="T9" fmla="*/ 8 h 16"/>
                  <a:gd name="T10" fmla="*/ 0 w 16"/>
                  <a:gd name="T11" fmla="*/ 0 h 16"/>
                  <a:gd name="T12" fmla="*/ 8 w 16"/>
                  <a:gd name="T13" fmla="*/ 0 h 16"/>
                  <a:gd name="T14" fmla="*/ 8 w 16"/>
                  <a:gd name="T15" fmla="*/ 0 h 16"/>
                  <a:gd name="T16" fmla="*/ 16 w 16"/>
                  <a:gd name="T17" fmla="*/ 8 h 16"/>
                  <a:gd name="T18" fmla="*/ 8 w 16"/>
                  <a:gd name="T19" fmla="*/ 16 h 16"/>
                  <a:gd name="T20" fmla="*/ 8 w 16"/>
                  <a:gd name="T21" fmla="*/ 8 h 16"/>
                  <a:gd name="T22" fmla="*/ 16 w 16"/>
                  <a:gd name="T23" fmla="*/ 8 h 16"/>
                  <a:gd name="T24" fmla="*/ 16 w 16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6">
                    <a:moveTo>
                      <a:pt x="16" y="16"/>
                    </a:move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46" name="Rectangle 710"/>
              <p:cNvSpPr>
                <a:spLocks noChangeArrowheads="1"/>
              </p:cNvSpPr>
              <p:nvPr/>
            </p:nvSpPr>
            <p:spPr bwMode="auto">
              <a:xfrm>
                <a:off x="2772" y="3749"/>
                <a:ext cx="10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47" name="Rectangle 711"/>
              <p:cNvSpPr>
                <a:spLocks noChangeArrowheads="1"/>
              </p:cNvSpPr>
              <p:nvPr/>
            </p:nvSpPr>
            <p:spPr bwMode="auto">
              <a:xfrm>
                <a:off x="2772" y="3749"/>
                <a:ext cx="5" cy="1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48" name="Freeform 712"/>
              <p:cNvSpPr>
                <a:spLocks/>
              </p:cNvSpPr>
              <p:nvPr/>
            </p:nvSpPr>
            <p:spPr bwMode="auto">
              <a:xfrm>
                <a:off x="2772" y="3754"/>
                <a:ext cx="5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0 h 8"/>
                  <a:gd name="T6" fmla="*/ 8 w 8"/>
                  <a:gd name="T7" fmla="*/ 0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49" name="Freeform 713"/>
              <p:cNvSpPr>
                <a:spLocks/>
              </p:cNvSpPr>
              <p:nvPr/>
            </p:nvSpPr>
            <p:spPr bwMode="auto">
              <a:xfrm>
                <a:off x="2817" y="3754"/>
                <a:ext cx="96" cy="9"/>
              </a:xfrm>
              <a:custGeom>
                <a:avLst/>
                <a:gdLst>
                  <a:gd name="T0" fmla="*/ 0 w 136"/>
                  <a:gd name="T1" fmla="*/ 0 h 16"/>
                  <a:gd name="T2" fmla="*/ 136 w 136"/>
                  <a:gd name="T3" fmla="*/ 8 h 16"/>
                  <a:gd name="T4" fmla="*/ 136 w 136"/>
                  <a:gd name="T5" fmla="*/ 16 h 16"/>
                  <a:gd name="T6" fmla="*/ 136 w 136"/>
                  <a:gd name="T7" fmla="*/ 8 h 16"/>
                  <a:gd name="T8" fmla="*/ 136 w 136"/>
                  <a:gd name="T9" fmla="*/ 16 h 16"/>
                  <a:gd name="T10" fmla="*/ 0 w 136"/>
                  <a:gd name="T11" fmla="*/ 8 h 16"/>
                  <a:gd name="T12" fmla="*/ 0 w 13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6">
                    <a:moveTo>
                      <a:pt x="0" y="0"/>
                    </a:moveTo>
                    <a:lnTo>
                      <a:pt x="136" y="8"/>
                    </a:lnTo>
                    <a:lnTo>
                      <a:pt x="136" y="16"/>
                    </a:lnTo>
                    <a:lnTo>
                      <a:pt x="136" y="8"/>
                    </a:lnTo>
                    <a:lnTo>
                      <a:pt x="136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50" name="Rectangle 714"/>
              <p:cNvSpPr>
                <a:spLocks noChangeArrowheads="1"/>
              </p:cNvSpPr>
              <p:nvPr/>
            </p:nvSpPr>
            <p:spPr bwMode="auto">
              <a:xfrm>
                <a:off x="2817" y="3759"/>
                <a:ext cx="96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51" name="Freeform 715"/>
              <p:cNvSpPr>
                <a:spLocks/>
              </p:cNvSpPr>
              <p:nvPr/>
            </p:nvSpPr>
            <p:spPr bwMode="auto">
              <a:xfrm>
                <a:off x="2817" y="3754"/>
                <a:ext cx="5" cy="5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8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52" name="Freeform 716"/>
              <p:cNvSpPr>
                <a:spLocks/>
              </p:cNvSpPr>
              <p:nvPr/>
            </p:nvSpPr>
            <p:spPr bwMode="auto">
              <a:xfrm>
                <a:off x="2670" y="3749"/>
                <a:ext cx="85" cy="10"/>
              </a:xfrm>
              <a:custGeom>
                <a:avLst/>
                <a:gdLst>
                  <a:gd name="T0" fmla="*/ 0 w 120"/>
                  <a:gd name="T1" fmla="*/ 0 h 16"/>
                  <a:gd name="T2" fmla="*/ 120 w 120"/>
                  <a:gd name="T3" fmla="*/ 8 h 16"/>
                  <a:gd name="T4" fmla="*/ 120 w 120"/>
                  <a:gd name="T5" fmla="*/ 16 h 16"/>
                  <a:gd name="T6" fmla="*/ 120 w 120"/>
                  <a:gd name="T7" fmla="*/ 8 h 16"/>
                  <a:gd name="T8" fmla="*/ 120 w 120"/>
                  <a:gd name="T9" fmla="*/ 16 h 16"/>
                  <a:gd name="T10" fmla="*/ 0 w 120"/>
                  <a:gd name="T11" fmla="*/ 8 h 16"/>
                  <a:gd name="T12" fmla="*/ 0 w 120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6">
                    <a:moveTo>
                      <a:pt x="0" y="0"/>
                    </a:moveTo>
                    <a:lnTo>
                      <a:pt x="120" y="8"/>
                    </a:lnTo>
                    <a:lnTo>
                      <a:pt x="120" y="16"/>
                    </a:lnTo>
                    <a:lnTo>
                      <a:pt x="120" y="8"/>
                    </a:lnTo>
                    <a:lnTo>
                      <a:pt x="120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53" name="Rectangle 717"/>
              <p:cNvSpPr>
                <a:spLocks noChangeArrowheads="1"/>
              </p:cNvSpPr>
              <p:nvPr/>
            </p:nvSpPr>
            <p:spPr bwMode="auto">
              <a:xfrm>
                <a:off x="2664" y="3754"/>
                <a:ext cx="91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54" name="Rectangle 718"/>
              <p:cNvSpPr>
                <a:spLocks noChangeArrowheads="1"/>
              </p:cNvSpPr>
              <p:nvPr/>
            </p:nvSpPr>
            <p:spPr bwMode="auto">
              <a:xfrm>
                <a:off x="2664" y="3749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55" name="Freeform 719"/>
              <p:cNvSpPr>
                <a:spLocks/>
              </p:cNvSpPr>
              <p:nvPr/>
            </p:nvSpPr>
            <p:spPr bwMode="auto">
              <a:xfrm>
                <a:off x="2664" y="3749"/>
                <a:ext cx="6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0 h 8"/>
                  <a:gd name="T6" fmla="*/ 8 w 8"/>
                  <a:gd name="T7" fmla="*/ 0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56" name="Freeform 720"/>
              <p:cNvSpPr>
                <a:spLocks/>
              </p:cNvSpPr>
              <p:nvPr/>
            </p:nvSpPr>
            <p:spPr bwMode="auto">
              <a:xfrm>
                <a:off x="2489" y="3973"/>
                <a:ext cx="6" cy="4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8 h 8"/>
                  <a:gd name="T4" fmla="*/ 0 w 8"/>
                  <a:gd name="T5" fmla="*/ 0 h 8"/>
                  <a:gd name="T6" fmla="*/ 0 w 8"/>
                  <a:gd name="T7" fmla="*/ 0 h 8"/>
                  <a:gd name="T8" fmla="*/ 8 w 8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57" name="Freeform 721"/>
              <p:cNvSpPr>
                <a:spLocks/>
              </p:cNvSpPr>
              <p:nvPr/>
            </p:nvSpPr>
            <p:spPr bwMode="auto">
              <a:xfrm>
                <a:off x="2427" y="3973"/>
                <a:ext cx="68" cy="35"/>
              </a:xfrm>
              <a:custGeom>
                <a:avLst/>
                <a:gdLst>
                  <a:gd name="T0" fmla="*/ 96 w 96"/>
                  <a:gd name="T1" fmla="*/ 8 h 64"/>
                  <a:gd name="T2" fmla="*/ 16 w 96"/>
                  <a:gd name="T3" fmla="*/ 56 h 64"/>
                  <a:gd name="T4" fmla="*/ 8 w 96"/>
                  <a:gd name="T5" fmla="*/ 48 h 64"/>
                  <a:gd name="T6" fmla="*/ 16 w 96"/>
                  <a:gd name="T7" fmla="*/ 56 h 64"/>
                  <a:gd name="T8" fmla="*/ 8 w 96"/>
                  <a:gd name="T9" fmla="*/ 64 h 64"/>
                  <a:gd name="T10" fmla="*/ 0 w 96"/>
                  <a:gd name="T11" fmla="*/ 56 h 64"/>
                  <a:gd name="T12" fmla="*/ 8 w 96"/>
                  <a:gd name="T13" fmla="*/ 56 h 64"/>
                  <a:gd name="T14" fmla="*/ 8 w 96"/>
                  <a:gd name="T15" fmla="*/ 64 h 64"/>
                  <a:gd name="T16" fmla="*/ 0 w 96"/>
                  <a:gd name="T17" fmla="*/ 64 h 64"/>
                  <a:gd name="T18" fmla="*/ 0 w 96"/>
                  <a:gd name="T19" fmla="*/ 64 h 64"/>
                  <a:gd name="T20" fmla="*/ 0 w 96"/>
                  <a:gd name="T21" fmla="*/ 64 h 64"/>
                  <a:gd name="T22" fmla="*/ 0 w 96"/>
                  <a:gd name="T23" fmla="*/ 56 h 64"/>
                  <a:gd name="T24" fmla="*/ 0 w 96"/>
                  <a:gd name="T25" fmla="*/ 56 h 64"/>
                  <a:gd name="T26" fmla="*/ 0 w 96"/>
                  <a:gd name="T27" fmla="*/ 56 h 64"/>
                  <a:gd name="T28" fmla="*/ 8 w 96"/>
                  <a:gd name="T29" fmla="*/ 48 h 64"/>
                  <a:gd name="T30" fmla="*/ 8 w 96"/>
                  <a:gd name="T31" fmla="*/ 48 h 64"/>
                  <a:gd name="T32" fmla="*/ 8 w 96"/>
                  <a:gd name="T33" fmla="*/ 48 h 64"/>
                  <a:gd name="T34" fmla="*/ 88 w 96"/>
                  <a:gd name="T35" fmla="*/ 0 h 64"/>
                  <a:gd name="T36" fmla="*/ 96 w 96"/>
                  <a:gd name="T37" fmla="*/ 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64">
                    <a:moveTo>
                      <a:pt x="96" y="8"/>
                    </a:moveTo>
                    <a:lnTo>
                      <a:pt x="16" y="56"/>
                    </a:lnTo>
                    <a:lnTo>
                      <a:pt x="8" y="48"/>
                    </a:lnTo>
                    <a:lnTo>
                      <a:pt x="16" y="56"/>
                    </a:lnTo>
                    <a:lnTo>
                      <a:pt x="8" y="64"/>
                    </a:lnTo>
                    <a:lnTo>
                      <a:pt x="0" y="56"/>
                    </a:lnTo>
                    <a:lnTo>
                      <a:pt x="8" y="56"/>
                    </a:lnTo>
                    <a:lnTo>
                      <a:pt x="8" y="64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88" y="0"/>
                    </a:lnTo>
                    <a:lnTo>
                      <a:pt x="9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58" name="Rectangle 722"/>
              <p:cNvSpPr>
                <a:spLocks noChangeArrowheads="1"/>
              </p:cNvSpPr>
              <p:nvPr/>
            </p:nvSpPr>
            <p:spPr bwMode="auto">
              <a:xfrm>
                <a:off x="2427" y="4008"/>
                <a:ext cx="6" cy="1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59" name="Freeform 723"/>
              <p:cNvSpPr>
                <a:spLocks/>
              </p:cNvSpPr>
              <p:nvPr/>
            </p:nvSpPr>
            <p:spPr bwMode="auto">
              <a:xfrm>
                <a:off x="2551" y="4026"/>
                <a:ext cx="28" cy="9"/>
              </a:xfrm>
              <a:custGeom>
                <a:avLst/>
                <a:gdLst>
                  <a:gd name="T0" fmla="*/ 8 w 40"/>
                  <a:gd name="T1" fmla="*/ 0 h 16"/>
                  <a:gd name="T2" fmla="*/ 8 w 40"/>
                  <a:gd name="T3" fmla="*/ 0 h 16"/>
                  <a:gd name="T4" fmla="*/ 0 w 40"/>
                  <a:gd name="T5" fmla="*/ 8 h 16"/>
                  <a:gd name="T6" fmla="*/ 0 w 40"/>
                  <a:gd name="T7" fmla="*/ 0 h 16"/>
                  <a:gd name="T8" fmla="*/ 16 w 40"/>
                  <a:gd name="T9" fmla="*/ 8 h 16"/>
                  <a:gd name="T10" fmla="*/ 24 w 40"/>
                  <a:gd name="T11" fmla="*/ 16 h 16"/>
                  <a:gd name="T12" fmla="*/ 16 w 40"/>
                  <a:gd name="T13" fmla="*/ 8 h 16"/>
                  <a:gd name="T14" fmla="*/ 24 w 40"/>
                  <a:gd name="T15" fmla="*/ 0 h 16"/>
                  <a:gd name="T16" fmla="*/ 24 w 40"/>
                  <a:gd name="T17" fmla="*/ 0 h 16"/>
                  <a:gd name="T18" fmla="*/ 40 w 40"/>
                  <a:gd name="T19" fmla="*/ 0 h 16"/>
                  <a:gd name="T20" fmla="*/ 32 w 40"/>
                  <a:gd name="T21" fmla="*/ 8 h 16"/>
                  <a:gd name="T22" fmla="*/ 24 w 40"/>
                  <a:gd name="T23" fmla="*/ 16 h 16"/>
                  <a:gd name="T24" fmla="*/ 24 w 40"/>
                  <a:gd name="T25" fmla="*/ 16 h 16"/>
                  <a:gd name="T26" fmla="*/ 16 w 40"/>
                  <a:gd name="T27" fmla="*/ 16 h 16"/>
                  <a:gd name="T28" fmla="*/ 0 w 40"/>
                  <a:gd name="T29" fmla="*/ 8 h 16"/>
                  <a:gd name="T30" fmla="*/ 0 w 40"/>
                  <a:gd name="T31" fmla="*/ 8 h 16"/>
                  <a:gd name="T32" fmla="*/ 0 w 40"/>
                  <a:gd name="T33" fmla="*/ 0 h 16"/>
                  <a:gd name="T34" fmla="*/ 0 w 40"/>
                  <a:gd name="T35" fmla="*/ 0 h 16"/>
                  <a:gd name="T36" fmla="*/ 8 w 40"/>
                  <a:gd name="T3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0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60" name="Freeform 724"/>
              <p:cNvSpPr>
                <a:spLocks/>
              </p:cNvSpPr>
              <p:nvPr/>
            </p:nvSpPr>
            <p:spPr bwMode="auto">
              <a:xfrm>
                <a:off x="2551" y="4026"/>
                <a:ext cx="18" cy="5"/>
              </a:xfrm>
              <a:custGeom>
                <a:avLst/>
                <a:gdLst>
                  <a:gd name="T0" fmla="*/ 24 w 24"/>
                  <a:gd name="T1" fmla="*/ 8 h 8"/>
                  <a:gd name="T2" fmla="*/ 0 w 24"/>
                  <a:gd name="T3" fmla="*/ 8 h 8"/>
                  <a:gd name="T4" fmla="*/ 0 w 24"/>
                  <a:gd name="T5" fmla="*/ 0 h 8"/>
                  <a:gd name="T6" fmla="*/ 0 w 24"/>
                  <a:gd name="T7" fmla="*/ 0 h 8"/>
                  <a:gd name="T8" fmla="*/ 0 w 24"/>
                  <a:gd name="T9" fmla="*/ 0 h 8"/>
                  <a:gd name="T10" fmla="*/ 24 w 24"/>
                  <a:gd name="T11" fmla="*/ 0 h 8"/>
                  <a:gd name="T12" fmla="*/ 24 w 2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4" y="8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61" name="Freeform 725"/>
              <p:cNvSpPr>
                <a:spLocks/>
              </p:cNvSpPr>
              <p:nvPr/>
            </p:nvSpPr>
            <p:spPr bwMode="auto">
              <a:xfrm>
                <a:off x="2828" y="3999"/>
                <a:ext cx="6" cy="1"/>
              </a:xfrm>
              <a:custGeom>
                <a:avLst/>
                <a:gdLst>
                  <a:gd name="T0" fmla="*/ 8 w 8"/>
                  <a:gd name="T1" fmla="*/ 8 w 8"/>
                  <a:gd name="T2" fmla="*/ 8 w 8"/>
                  <a:gd name="T3" fmla="*/ 8 w 8"/>
                  <a:gd name="T4" fmla="*/ 8 w 8"/>
                  <a:gd name="T5" fmla="*/ 8 w 8"/>
                  <a:gd name="T6" fmla="*/ 8 w 8"/>
                  <a:gd name="T7" fmla="*/ 8 w 8"/>
                  <a:gd name="T8" fmla="*/ 8 w 8"/>
                  <a:gd name="T9" fmla="*/ 8 w 8"/>
                  <a:gd name="T10" fmla="*/ 8 w 8"/>
                  <a:gd name="T11" fmla="*/ 8 w 8"/>
                  <a:gd name="T12" fmla="*/ 8 w 8"/>
                  <a:gd name="T13" fmla="*/ 8 w 8"/>
                  <a:gd name="T14" fmla="*/ 8 w 8"/>
                  <a:gd name="T15" fmla="*/ 8 w 8"/>
                  <a:gd name="T16" fmla="*/ 8 w 8"/>
                  <a:gd name="T17" fmla="*/ 8 w 8"/>
                  <a:gd name="T18" fmla="*/ 8 w 8"/>
                  <a:gd name="T19" fmla="*/ 8 w 8"/>
                  <a:gd name="T20" fmla="*/ 8 w 8"/>
                  <a:gd name="T21" fmla="*/ 8 w 8"/>
                  <a:gd name="T22" fmla="*/ 8 w 8"/>
                  <a:gd name="T23" fmla="*/ 8 w 8"/>
                  <a:gd name="T24" fmla="*/ 0 w 8"/>
                  <a:gd name="T25" fmla="*/ 0 w 8"/>
                  <a:gd name="T26" fmla="*/ 0 w 8"/>
                  <a:gd name="T27" fmla="*/ 0 w 8"/>
                  <a:gd name="T28" fmla="*/ 0 w 8"/>
                  <a:gd name="T29" fmla="*/ 0 w 8"/>
                  <a:gd name="T30" fmla="*/ 0 w 8"/>
                  <a:gd name="T31" fmla="*/ 0 w 8"/>
                  <a:gd name="T32" fmla="*/ 0 w 8"/>
                  <a:gd name="T33" fmla="*/ 0 w 8"/>
                  <a:gd name="T34" fmla="*/ 0 w 8"/>
                  <a:gd name="T35" fmla="*/ 0 w 8"/>
                  <a:gd name="T36" fmla="*/ 0 w 8"/>
                  <a:gd name="T37" fmla="*/ 0 w 8"/>
                  <a:gd name="T38" fmla="*/ 0 w 8"/>
                  <a:gd name="T39" fmla="*/ 0 w 8"/>
                  <a:gd name="T40" fmla="*/ 0 w 8"/>
                  <a:gd name="T41" fmla="*/ 0 w 8"/>
                  <a:gd name="T42" fmla="*/ 0 w 8"/>
                  <a:gd name="T43" fmla="*/ 0 w 8"/>
                  <a:gd name="T44" fmla="*/ 0 w 8"/>
                  <a:gd name="T45" fmla="*/ 0 w 8"/>
                  <a:gd name="T46" fmla="*/ 0 w 8"/>
                  <a:gd name="T47" fmla="*/ 0 w 8"/>
                  <a:gd name="T48" fmla="*/ 8 w 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  <a:cxn ang="0">
                    <a:pos x="T15" y="0"/>
                  </a:cxn>
                  <a:cxn ang="0">
                    <a:pos x="T16" y="0"/>
                  </a:cxn>
                  <a:cxn ang="0">
                    <a:pos x="T17" y="0"/>
                  </a:cxn>
                  <a:cxn ang="0">
                    <a:pos x="T18" y="0"/>
                  </a:cxn>
                  <a:cxn ang="0">
                    <a:pos x="T19" y="0"/>
                  </a:cxn>
                  <a:cxn ang="0">
                    <a:pos x="T20" y="0"/>
                  </a:cxn>
                  <a:cxn ang="0">
                    <a:pos x="T21" y="0"/>
                  </a:cxn>
                  <a:cxn ang="0">
                    <a:pos x="T22" y="0"/>
                  </a:cxn>
                  <a:cxn ang="0">
                    <a:pos x="T23" y="0"/>
                  </a:cxn>
                  <a:cxn ang="0">
                    <a:pos x="T24" y="0"/>
                  </a:cxn>
                  <a:cxn ang="0">
                    <a:pos x="T25" y="0"/>
                  </a:cxn>
                  <a:cxn ang="0">
                    <a:pos x="T26" y="0"/>
                  </a:cxn>
                  <a:cxn ang="0">
                    <a:pos x="T27" y="0"/>
                  </a:cxn>
                  <a:cxn ang="0">
                    <a:pos x="T28" y="0"/>
                  </a:cxn>
                  <a:cxn ang="0">
                    <a:pos x="T29" y="0"/>
                  </a:cxn>
                  <a:cxn ang="0">
                    <a:pos x="T30" y="0"/>
                  </a:cxn>
                  <a:cxn ang="0">
                    <a:pos x="T31" y="0"/>
                  </a:cxn>
                  <a:cxn ang="0">
                    <a:pos x="T32" y="0"/>
                  </a:cxn>
                  <a:cxn ang="0">
                    <a:pos x="T33" y="0"/>
                  </a:cxn>
                  <a:cxn ang="0">
                    <a:pos x="T34" y="0"/>
                  </a:cxn>
                  <a:cxn ang="0">
                    <a:pos x="T35" y="0"/>
                  </a:cxn>
                  <a:cxn ang="0">
                    <a:pos x="T36" y="0"/>
                  </a:cxn>
                  <a:cxn ang="0">
                    <a:pos x="T37" y="0"/>
                  </a:cxn>
                  <a:cxn ang="0">
                    <a:pos x="T38" y="0"/>
                  </a:cxn>
                  <a:cxn ang="0">
                    <a:pos x="T39" y="0"/>
                  </a:cxn>
                  <a:cxn ang="0">
                    <a:pos x="T40" y="0"/>
                  </a:cxn>
                  <a:cxn ang="0">
                    <a:pos x="T41" y="0"/>
                  </a:cxn>
                  <a:cxn ang="0">
                    <a:pos x="T42" y="0"/>
                  </a:cxn>
                  <a:cxn ang="0">
                    <a:pos x="T43" y="0"/>
                  </a:cxn>
                  <a:cxn ang="0">
                    <a:pos x="T44" y="0"/>
                  </a:cxn>
                  <a:cxn ang="0">
                    <a:pos x="T45" y="0"/>
                  </a:cxn>
                  <a:cxn ang="0">
                    <a:pos x="T46" y="0"/>
                  </a:cxn>
                  <a:cxn ang="0">
                    <a:pos x="T47" y="0"/>
                  </a:cxn>
                  <a:cxn ang="0">
                    <a:pos x="T48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62" name="Freeform 726"/>
              <p:cNvSpPr>
                <a:spLocks/>
              </p:cNvSpPr>
              <p:nvPr/>
            </p:nvSpPr>
            <p:spPr bwMode="auto">
              <a:xfrm>
                <a:off x="2828" y="3999"/>
                <a:ext cx="6" cy="1"/>
              </a:xfrm>
              <a:custGeom>
                <a:avLst/>
                <a:gdLst>
                  <a:gd name="T0" fmla="*/ 8 w 8"/>
                  <a:gd name="T1" fmla="*/ 8 w 8"/>
                  <a:gd name="T2" fmla="*/ 8 w 8"/>
                  <a:gd name="T3" fmla="*/ 0 w 8"/>
                  <a:gd name="T4" fmla="*/ 0 w 8"/>
                  <a:gd name="T5" fmla="*/ 0 w 8"/>
                  <a:gd name="T6" fmla="*/ 8 w 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63" name="Rectangle 727"/>
              <p:cNvSpPr>
                <a:spLocks noChangeArrowheads="1"/>
              </p:cNvSpPr>
              <p:nvPr/>
            </p:nvSpPr>
            <p:spPr bwMode="auto">
              <a:xfrm>
                <a:off x="2699" y="3705"/>
                <a:ext cx="5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64" name="Freeform 728"/>
              <p:cNvSpPr>
                <a:spLocks/>
              </p:cNvSpPr>
              <p:nvPr/>
            </p:nvSpPr>
            <p:spPr bwMode="auto">
              <a:xfrm>
                <a:off x="2681" y="3692"/>
                <a:ext cx="34" cy="13"/>
              </a:xfrm>
              <a:custGeom>
                <a:avLst/>
                <a:gdLst>
                  <a:gd name="T0" fmla="*/ 0 w 48"/>
                  <a:gd name="T1" fmla="*/ 0 h 24"/>
                  <a:gd name="T2" fmla="*/ 48 w 48"/>
                  <a:gd name="T3" fmla="*/ 0 h 24"/>
                  <a:gd name="T4" fmla="*/ 24 w 48"/>
                  <a:gd name="T5" fmla="*/ 24 h 24"/>
                  <a:gd name="T6" fmla="*/ 0 w 48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48" y="0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65" name="Freeform 729"/>
              <p:cNvSpPr>
                <a:spLocks/>
              </p:cNvSpPr>
              <p:nvPr/>
            </p:nvSpPr>
            <p:spPr bwMode="auto">
              <a:xfrm>
                <a:off x="2681" y="3692"/>
                <a:ext cx="46" cy="22"/>
              </a:xfrm>
              <a:custGeom>
                <a:avLst/>
                <a:gdLst>
                  <a:gd name="T0" fmla="*/ 0 w 64"/>
                  <a:gd name="T1" fmla="*/ 0 h 40"/>
                  <a:gd name="T2" fmla="*/ 48 w 64"/>
                  <a:gd name="T3" fmla="*/ 0 h 40"/>
                  <a:gd name="T4" fmla="*/ 64 w 64"/>
                  <a:gd name="T5" fmla="*/ 0 h 40"/>
                  <a:gd name="T6" fmla="*/ 56 w 64"/>
                  <a:gd name="T7" fmla="*/ 8 h 40"/>
                  <a:gd name="T8" fmla="*/ 32 w 64"/>
                  <a:gd name="T9" fmla="*/ 32 h 40"/>
                  <a:gd name="T10" fmla="*/ 32 w 64"/>
                  <a:gd name="T11" fmla="*/ 40 h 40"/>
                  <a:gd name="T12" fmla="*/ 24 w 64"/>
                  <a:gd name="T13" fmla="*/ 32 h 40"/>
                  <a:gd name="T14" fmla="*/ 24 w 64"/>
                  <a:gd name="T15" fmla="*/ 24 h 40"/>
                  <a:gd name="T16" fmla="*/ 48 w 64"/>
                  <a:gd name="T17" fmla="*/ 0 h 40"/>
                  <a:gd name="T18" fmla="*/ 56 w 64"/>
                  <a:gd name="T19" fmla="*/ 8 h 40"/>
                  <a:gd name="T20" fmla="*/ 48 w 64"/>
                  <a:gd name="T21" fmla="*/ 8 h 40"/>
                  <a:gd name="T22" fmla="*/ 0 w 64"/>
                  <a:gd name="T23" fmla="*/ 8 h 40"/>
                  <a:gd name="T24" fmla="*/ 0 w 64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lnTo>
                      <a:pt x="48" y="0"/>
                    </a:lnTo>
                    <a:lnTo>
                      <a:pt x="64" y="0"/>
                    </a:lnTo>
                    <a:lnTo>
                      <a:pt x="56" y="8"/>
                    </a:lnTo>
                    <a:lnTo>
                      <a:pt x="32" y="32"/>
                    </a:lnTo>
                    <a:lnTo>
                      <a:pt x="32" y="40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48" y="0"/>
                    </a:lnTo>
                    <a:lnTo>
                      <a:pt x="56" y="8"/>
                    </a:lnTo>
                    <a:lnTo>
                      <a:pt x="4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66" name="Freeform 730"/>
              <p:cNvSpPr>
                <a:spLocks/>
              </p:cNvSpPr>
              <p:nvPr/>
            </p:nvSpPr>
            <p:spPr bwMode="auto">
              <a:xfrm>
                <a:off x="2676" y="3692"/>
                <a:ext cx="28" cy="18"/>
              </a:xfrm>
              <a:custGeom>
                <a:avLst/>
                <a:gdLst>
                  <a:gd name="T0" fmla="*/ 32 w 40"/>
                  <a:gd name="T1" fmla="*/ 32 h 32"/>
                  <a:gd name="T2" fmla="*/ 8 w 40"/>
                  <a:gd name="T3" fmla="*/ 8 h 32"/>
                  <a:gd name="T4" fmla="*/ 0 w 40"/>
                  <a:gd name="T5" fmla="*/ 0 h 32"/>
                  <a:gd name="T6" fmla="*/ 8 w 40"/>
                  <a:gd name="T7" fmla="*/ 0 h 32"/>
                  <a:gd name="T8" fmla="*/ 16 w 40"/>
                  <a:gd name="T9" fmla="*/ 0 h 32"/>
                  <a:gd name="T10" fmla="*/ 40 w 40"/>
                  <a:gd name="T11" fmla="*/ 24 h 32"/>
                  <a:gd name="T12" fmla="*/ 32 w 4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2">
                    <a:moveTo>
                      <a:pt x="32" y="32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40" y="24"/>
                    </a:lnTo>
                    <a:lnTo>
                      <a:pt x="32" y="3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867" name="Group 731"/>
            <p:cNvGrpSpPr>
              <a:grpSpLocks/>
            </p:cNvGrpSpPr>
            <p:nvPr/>
          </p:nvGrpSpPr>
          <p:grpSpPr bwMode="auto">
            <a:xfrm>
              <a:off x="4775" y="814"/>
              <a:ext cx="195" cy="72"/>
              <a:chOff x="4819" y="2736"/>
              <a:chExt cx="243" cy="120"/>
            </a:xfrm>
          </p:grpSpPr>
          <p:sp>
            <p:nvSpPr>
              <p:cNvPr id="91868" name="Freeform 732"/>
              <p:cNvSpPr>
                <a:spLocks/>
              </p:cNvSpPr>
              <p:nvPr/>
            </p:nvSpPr>
            <p:spPr bwMode="auto">
              <a:xfrm>
                <a:off x="4848" y="2767"/>
                <a:ext cx="204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69" name="Freeform 733"/>
              <p:cNvSpPr>
                <a:spLocks/>
              </p:cNvSpPr>
              <p:nvPr/>
            </p:nvSpPr>
            <p:spPr bwMode="auto">
              <a:xfrm>
                <a:off x="4837" y="2758"/>
                <a:ext cx="225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70" name="Freeform 734"/>
              <p:cNvSpPr>
                <a:spLocks/>
              </p:cNvSpPr>
              <p:nvPr/>
            </p:nvSpPr>
            <p:spPr bwMode="auto">
              <a:xfrm>
                <a:off x="4831" y="2745"/>
                <a:ext cx="203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71" name="Freeform 735"/>
              <p:cNvSpPr>
                <a:spLocks/>
              </p:cNvSpPr>
              <p:nvPr/>
            </p:nvSpPr>
            <p:spPr bwMode="auto">
              <a:xfrm>
                <a:off x="4819" y="2736"/>
                <a:ext cx="227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872" name="Group 736"/>
            <p:cNvGrpSpPr>
              <a:grpSpLocks/>
            </p:cNvGrpSpPr>
            <p:nvPr/>
          </p:nvGrpSpPr>
          <p:grpSpPr bwMode="auto">
            <a:xfrm>
              <a:off x="4505" y="729"/>
              <a:ext cx="195" cy="71"/>
              <a:chOff x="4819" y="2736"/>
              <a:chExt cx="243" cy="120"/>
            </a:xfrm>
          </p:grpSpPr>
          <p:sp>
            <p:nvSpPr>
              <p:cNvPr id="91873" name="Freeform 737"/>
              <p:cNvSpPr>
                <a:spLocks/>
              </p:cNvSpPr>
              <p:nvPr/>
            </p:nvSpPr>
            <p:spPr bwMode="auto">
              <a:xfrm>
                <a:off x="4848" y="2767"/>
                <a:ext cx="204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74" name="Freeform 738"/>
              <p:cNvSpPr>
                <a:spLocks/>
              </p:cNvSpPr>
              <p:nvPr/>
            </p:nvSpPr>
            <p:spPr bwMode="auto">
              <a:xfrm>
                <a:off x="4837" y="2758"/>
                <a:ext cx="225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75" name="Freeform 739"/>
              <p:cNvSpPr>
                <a:spLocks/>
              </p:cNvSpPr>
              <p:nvPr/>
            </p:nvSpPr>
            <p:spPr bwMode="auto">
              <a:xfrm>
                <a:off x="4831" y="2745"/>
                <a:ext cx="203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76" name="Freeform 740"/>
              <p:cNvSpPr>
                <a:spLocks/>
              </p:cNvSpPr>
              <p:nvPr/>
            </p:nvSpPr>
            <p:spPr bwMode="auto">
              <a:xfrm>
                <a:off x="4819" y="2736"/>
                <a:ext cx="227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877" name="Group 741"/>
            <p:cNvGrpSpPr>
              <a:grpSpLocks/>
            </p:cNvGrpSpPr>
            <p:nvPr/>
          </p:nvGrpSpPr>
          <p:grpSpPr bwMode="auto">
            <a:xfrm>
              <a:off x="4233" y="672"/>
              <a:ext cx="195" cy="71"/>
              <a:chOff x="4819" y="2736"/>
              <a:chExt cx="243" cy="120"/>
            </a:xfrm>
          </p:grpSpPr>
          <p:sp>
            <p:nvSpPr>
              <p:cNvPr id="91878" name="Freeform 742"/>
              <p:cNvSpPr>
                <a:spLocks/>
              </p:cNvSpPr>
              <p:nvPr/>
            </p:nvSpPr>
            <p:spPr bwMode="auto">
              <a:xfrm>
                <a:off x="4848" y="2767"/>
                <a:ext cx="204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79" name="Freeform 743"/>
              <p:cNvSpPr>
                <a:spLocks/>
              </p:cNvSpPr>
              <p:nvPr/>
            </p:nvSpPr>
            <p:spPr bwMode="auto">
              <a:xfrm>
                <a:off x="4837" y="2758"/>
                <a:ext cx="225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80" name="Freeform 744"/>
              <p:cNvSpPr>
                <a:spLocks/>
              </p:cNvSpPr>
              <p:nvPr/>
            </p:nvSpPr>
            <p:spPr bwMode="auto">
              <a:xfrm>
                <a:off x="4831" y="2745"/>
                <a:ext cx="203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81" name="Freeform 745"/>
              <p:cNvSpPr>
                <a:spLocks/>
              </p:cNvSpPr>
              <p:nvPr/>
            </p:nvSpPr>
            <p:spPr bwMode="auto">
              <a:xfrm>
                <a:off x="4819" y="2736"/>
                <a:ext cx="227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882" name="Group 746"/>
            <p:cNvGrpSpPr>
              <a:grpSpLocks/>
            </p:cNvGrpSpPr>
            <p:nvPr/>
          </p:nvGrpSpPr>
          <p:grpSpPr bwMode="auto">
            <a:xfrm>
              <a:off x="4043" y="843"/>
              <a:ext cx="195" cy="71"/>
              <a:chOff x="4819" y="2736"/>
              <a:chExt cx="243" cy="120"/>
            </a:xfrm>
          </p:grpSpPr>
          <p:sp>
            <p:nvSpPr>
              <p:cNvPr id="91883" name="Freeform 747"/>
              <p:cNvSpPr>
                <a:spLocks/>
              </p:cNvSpPr>
              <p:nvPr/>
            </p:nvSpPr>
            <p:spPr bwMode="auto">
              <a:xfrm>
                <a:off x="4848" y="2767"/>
                <a:ext cx="204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84" name="Freeform 748"/>
              <p:cNvSpPr>
                <a:spLocks/>
              </p:cNvSpPr>
              <p:nvPr/>
            </p:nvSpPr>
            <p:spPr bwMode="auto">
              <a:xfrm>
                <a:off x="4837" y="2758"/>
                <a:ext cx="225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85" name="Freeform 749"/>
              <p:cNvSpPr>
                <a:spLocks/>
              </p:cNvSpPr>
              <p:nvPr/>
            </p:nvSpPr>
            <p:spPr bwMode="auto">
              <a:xfrm>
                <a:off x="4831" y="2745"/>
                <a:ext cx="203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86" name="Freeform 750"/>
              <p:cNvSpPr>
                <a:spLocks/>
              </p:cNvSpPr>
              <p:nvPr/>
            </p:nvSpPr>
            <p:spPr bwMode="auto">
              <a:xfrm>
                <a:off x="4819" y="2736"/>
                <a:ext cx="227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887" name="Group 751"/>
            <p:cNvGrpSpPr>
              <a:grpSpLocks/>
            </p:cNvGrpSpPr>
            <p:nvPr/>
          </p:nvGrpSpPr>
          <p:grpSpPr bwMode="auto">
            <a:xfrm>
              <a:off x="3735" y="843"/>
              <a:ext cx="195" cy="71"/>
              <a:chOff x="4819" y="2736"/>
              <a:chExt cx="243" cy="120"/>
            </a:xfrm>
          </p:grpSpPr>
          <p:sp>
            <p:nvSpPr>
              <p:cNvPr id="91888" name="Freeform 752"/>
              <p:cNvSpPr>
                <a:spLocks/>
              </p:cNvSpPr>
              <p:nvPr/>
            </p:nvSpPr>
            <p:spPr bwMode="auto">
              <a:xfrm>
                <a:off x="4848" y="2767"/>
                <a:ext cx="204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89" name="Freeform 753"/>
              <p:cNvSpPr>
                <a:spLocks/>
              </p:cNvSpPr>
              <p:nvPr/>
            </p:nvSpPr>
            <p:spPr bwMode="auto">
              <a:xfrm>
                <a:off x="4837" y="2758"/>
                <a:ext cx="225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90" name="Freeform 754"/>
              <p:cNvSpPr>
                <a:spLocks/>
              </p:cNvSpPr>
              <p:nvPr/>
            </p:nvSpPr>
            <p:spPr bwMode="auto">
              <a:xfrm>
                <a:off x="4831" y="2745"/>
                <a:ext cx="203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91" name="Freeform 755"/>
              <p:cNvSpPr>
                <a:spLocks/>
              </p:cNvSpPr>
              <p:nvPr/>
            </p:nvSpPr>
            <p:spPr bwMode="auto">
              <a:xfrm>
                <a:off x="4819" y="2736"/>
                <a:ext cx="227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892" name="Group 756"/>
            <p:cNvGrpSpPr>
              <a:grpSpLocks/>
            </p:cNvGrpSpPr>
            <p:nvPr/>
          </p:nvGrpSpPr>
          <p:grpSpPr bwMode="auto">
            <a:xfrm>
              <a:off x="3504" y="985"/>
              <a:ext cx="195" cy="72"/>
              <a:chOff x="4819" y="2736"/>
              <a:chExt cx="243" cy="120"/>
            </a:xfrm>
          </p:grpSpPr>
          <p:sp>
            <p:nvSpPr>
              <p:cNvPr id="91893" name="Freeform 757"/>
              <p:cNvSpPr>
                <a:spLocks/>
              </p:cNvSpPr>
              <p:nvPr/>
            </p:nvSpPr>
            <p:spPr bwMode="auto">
              <a:xfrm>
                <a:off x="4848" y="2767"/>
                <a:ext cx="204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94" name="Freeform 758"/>
              <p:cNvSpPr>
                <a:spLocks/>
              </p:cNvSpPr>
              <p:nvPr/>
            </p:nvSpPr>
            <p:spPr bwMode="auto">
              <a:xfrm>
                <a:off x="4837" y="2758"/>
                <a:ext cx="225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95" name="Freeform 759"/>
              <p:cNvSpPr>
                <a:spLocks/>
              </p:cNvSpPr>
              <p:nvPr/>
            </p:nvSpPr>
            <p:spPr bwMode="auto">
              <a:xfrm>
                <a:off x="4831" y="2745"/>
                <a:ext cx="203" cy="80"/>
              </a:xfrm>
              <a:custGeom>
                <a:avLst/>
                <a:gdLst>
                  <a:gd name="T0" fmla="*/ 288 w 288"/>
                  <a:gd name="T1" fmla="*/ 72 h 144"/>
                  <a:gd name="T2" fmla="*/ 280 w 288"/>
                  <a:gd name="T3" fmla="*/ 40 h 144"/>
                  <a:gd name="T4" fmla="*/ 248 w 288"/>
                  <a:gd name="T5" fmla="*/ 24 h 144"/>
                  <a:gd name="T6" fmla="*/ 144 w 288"/>
                  <a:gd name="T7" fmla="*/ 0 h 144"/>
                  <a:gd name="T8" fmla="*/ 40 w 288"/>
                  <a:gd name="T9" fmla="*/ 24 h 144"/>
                  <a:gd name="T10" fmla="*/ 8 w 288"/>
                  <a:gd name="T11" fmla="*/ 40 h 144"/>
                  <a:gd name="T12" fmla="*/ 0 w 288"/>
                  <a:gd name="T13" fmla="*/ 72 h 144"/>
                  <a:gd name="T14" fmla="*/ 8 w 288"/>
                  <a:gd name="T15" fmla="*/ 104 h 144"/>
                  <a:gd name="T16" fmla="*/ 40 w 288"/>
                  <a:gd name="T17" fmla="*/ 120 h 144"/>
                  <a:gd name="T18" fmla="*/ 144 w 288"/>
                  <a:gd name="T19" fmla="*/ 144 h 144"/>
                  <a:gd name="T20" fmla="*/ 248 w 288"/>
                  <a:gd name="T21" fmla="*/ 120 h 144"/>
                  <a:gd name="T22" fmla="*/ 280 w 288"/>
                  <a:gd name="T23" fmla="*/ 104 h 144"/>
                  <a:gd name="T24" fmla="*/ 288 w 288"/>
                  <a:gd name="T2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144">
                    <a:moveTo>
                      <a:pt x="288" y="72"/>
                    </a:moveTo>
                    <a:lnTo>
                      <a:pt x="280" y="40"/>
                    </a:lnTo>
                    <a:lnTo>
                      <a:pt x="248" y="24"/>
                    </a:lnTo>
                    <a:lnTo>
                      <a:pt x="144" y="0"/>
                    </a:lnTo>
                    <a:lnTo>
                      <a:pt x="40" y="24"/>
                    </a:lnTo>
                    <a:lnTo>
                      <a:pt x="8" y="40"/>
                    </a:lnTo>
                    <a:lnTo>
                      <a:pt x="0" y="72"/>
                    </a:lnTo>
                    <a:lnTo>
                      <a:pt x="8" y="104"/>
                    </a:lnTo>
                    <a:lnTo>
                      <a:pt x="40" y="120"/>
                    </a:lnTo>
                    <a:lnTo>
                      <a:pt x="144" y="144"/>
                    </a:lnTo>
                    <a:lnTo>
                      <a:pt x="248" y="120"/>
                    </a:lnTo>
                    <a:lnTo>
                      <a:pt x="280" y="104"/>
                    </a:lnTo>
                    <a:lnTo>
                      <a:pt x="288" y="7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96" name="Freeform 760"/>
              <p:cNvSpPr>
                <a:spLocks/>
              </p:cNvSpPr>
              <p:nvPr/>
            </p:nvSpPr>
            <p:spPr bwMode="auto">
              <a:xfrm>
                <a:off x="4819" y="2736"/>
                <a:ext cx="227" cy="98"/>
              </a:xfrm>
              <a:custGeom>
                <a:avLst/>
                <a:gdLst>
                  <a:gd name="T0" fmla="*/ 280 w 320"/>
                  <a:gd name="T1" fmla="*/ 64 h 176"/>
                  <a:gd name="T2" fmla="*/ 288 w 320"/>
                  <a:gd name="T3" fmla="*/ 72 h 176"/>
                  <a:gd name="T4" fmla="*/ 264 w 320"/>
                  <a:gd name="T5" fmla="*/ 56 h 176"/>
                  <a:gd name="T6" fmla="*/ 160 w 320"/>
                  <a:gd name="T7" fmla="*/ 32 h 176"/>
                  <a:gd name="T8" fmla="*/ 168 w 320"/>
                  <a:gd name="T9" fmla="*/ 32 h 176"/>
                  <a:gd name="T10" fmla="*/ 64 w 320"/>
                  <a:gd name="T11" fmla="*/ 56 h 176"/>
                  <a:gd name="T12" fmla="*/ 32 w 320"/>
                  <a:gd name="T13" fmla="*/ 72 h 176"/>
                  <a:gd name="T14" fmla="*/ 40 w 320"/>
                  <a:gd name="T15" fmla="*/ 64 h 176"/>
                  <a:gd name="T16" fmla="*/ 32 w 320"/>
                  <a:gd name="T17" fmla="*/ 88 h 176"/>
                  <a:gd name="T18" fmla="*/ 40 w 320"/>
                  <a:gd name="T19" fmla="*/ 120 h 176"/>
                  <a:gd name="T20" fmla="*/ 32 w 320"/>
                  <a:gd name="T21" fmla="*/ 104 h 176"/>
                  <a:gd name="T22" fmla="*/ 64 w 320"/>
                  <a:gd name="T23" fmla="*/ 120 h 176"/>
                  <a:gd name="T24" fmla="*/ 168 w 320"/>
                  <a:gd name="T25" fmla="*/ 144 h 176"/>
                  <a:gd name="T26" fmla="*/ 160 w 320"/>
                  <a:gd name="T27" fmla="*/ 144 h 176"/>
                  <a:gd name="T28" fmla="*/ 256 w 320"/>
                  <a:gd name="T29" fmla="*/ 120 h 176"/>
                  <a:gd name="T30" fmla="*/ 288 w 320"/>
                  <a:gd name="T31" fmla="*/ 104 h 176"/>
                  <a:gd name="T32" fmla="*/ 280 w 320"/>
                  <a:gd name="T33" fmla="*/ 120 h 176"/>
                  <a:gd name="T34" fmla="*/ 288 w 320"/>
                  <a:gd name="T35" fmla="*/ 88 h 176"/>
                  <a:gd name="T36" fmla="*/ 320 w 320"/>
                  <a:gd name="T37" fmla="*/ 96 h 176"/>
                  <a:gd name="T38" fmla="*/ 312 w 320"/>
                  <a:gd name="T39" fmla="*/ 128 h 176"/>
                  <a:gd name="T40" fmla="*/ 272 w 320"/>
                  <a:gd name="T41" fmla="*/ 152 h 176"/>
                  <a:gd name="T42" fmla="*/ 272 w 320"/>
                  <a:gd name="T43" fmla="*/ 152 h 176"/>
                  <a:gd name="T44" fmla="*/ 168 w 320"/>
                  <a:gd name="T45" fmla="*/ 176 h 176"/>
                  <a:gd name="T46" fmla="*/ 56 w 320"/>
                  <a:gd name="T47" fmla="*/ 152 h 176"/>
                  <a:gd name="T48" fmla="*/ 48 w 320"/>
                  <a:gd name="T49" fmla="*/ 152 h 176"/>
                  <a:gd name="T50" fmla="*/ 16 w 320"/>
                  <a:gd name="T51" fmla="*/ 136 h 176"/>
                  <a:gd name="T52" fmla="*/ 0 w 320"/>
                  <a:gd name="T53" fmla="*/ 96 h 176"/>
                  <a:gd name="T54" fmla="*/ 0 w 320"/>
                  <a:gd name="T55" fmla="*/ 88 h 176"/>
                  <a:gd name="T56" fmla="*/ 8 w 320"/>
                  <a:gd name="T57" fmla="*/ 56 h 176"/>
                  <a:gd name="T58" fmla="*/ 48 w 320"/>
                  <a:gd name="T59" fmla="*/ 24 h 176"/>
                  <a:gd name="T60" fmla="*/ 56 w 320"/>
                  <a:gd name="T61" fmla="*/ 24 h 176"/>
                  <a:gd name="T62" fmla="*/ 160 w 320"/>
                  <a:gd name="T63" fmla="*/ 0 h 176"/>
                  <a:gd name="T64" fmla="*/ 272 w 320"/>
                  <a:gd name="T65" fmla="*/ 24 h 176"/>
                  <a:gd name="T66" fmla="*/ 272 w 320"/>
                  <a:gd name="T67" fmla="*/ 24 h 176"/>
                  <a:gd name="T68" fmla="*/ 304 w 320"/>
                  <a:gd name="T69" fmla="*/ 40 h 176"/>
                  <a:gd name="T70" fmla="*/ 320 w 320"/>
                  <a:gd name="T71" fmla="*/ 8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6">
                    <a:moveTo>
                      <a:pt x="288" y="96"/>
                    </a:moveTo>
                    <a:lnTo>
                      <a:pt x="280" y="6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56" y="56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160" y="32"/>
                    </a:lnTo>
                    <a:lnTo>
                      <a:pt x="168" y="32"/>
                    </a:lnTo>
                    <a:lnTo>
                      <a:pt x="168" y="32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32" y="72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32" y="9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40" y="120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64" y="120"/>
                    </a:lnTo>
                    <a:lnTo>
                      <a:pt x="16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264" y="120"/>
                    </a:lnTo>
                    <a:lnTo>
                      <a:pt x="256" y="120"/>
                    </a:lnTo>
                    <a:lnTo>
                      <a:pt x="256" y="120"/>
                    </a:lnTo>
                    <a:lnTo>
                      <a:pt x="288" y="104"/>
                    </a:lnTo>
                    <a:lnTo>
                      <a:pt x="280" y="120"/>
                    </a:lnTo>
                    <a:lnTo>
                      <a:pt x="280" y="120"/>
                    </a:lnTo>
                    <a:lnTo>
                      <a:pt x="288" y="88"/>
                    </a:lnTo>
                    <a:lnTo>
                      <a:pt x="288" y="88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272" y="152"/>
                    </a:lnTo>
                    <a:lnTo>
                      <a:pt x="168" y="176"/>
                    </a:lnTo>
                    <a:lnTo>
                      <a:pt x="168" y="176"/>
                    </a:lnTo>
                    <a:lnTo>
                      <a:pt x="160" y="176"/>
                    </a:lnTo>
                    <a:lnTo>
                      <a:pt x="56" y="152"/>
                    </a:lnTo>
                    <a:lnTo>
                      <a:pt x="56" y="152"/>
                    </a:lnTo>
                    <a:lnTo>
                      <a:pt x="48" y="152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8" y="12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6" y="4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12" y="56"/>
                    </a:lnTo>
                    <a:lnTo>
                      <a:pt x="320" y="88"/>
                    </a:lnTo>
                    <a:lnTo>
                      <a:pt x="288" y="9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2325" name="Group 1189"/>
          <p:cNvGrpSpPr>
            <a:grpSpLocks/>
          </p:cNvGrpSpPr>
          <p:nvPr/>
        </p:nvGrpSpPr>
        <p:grpSpPr bwMode="auto">
          <a:xfrm>
            <a:off x="6248400" y="4999038"/>
            <a:ext cx="2438400" cy="1401762"/>
            <a:chOff x="3936" y="3149"/>
            <a:chExt cx="1536" cy="883"/>
          </a:xfrm>
        </p:grpSpPr>
        <p:sp>
          <p:nvSpPr>
            <p:cNvPr id="91898" name="Freeform 762"/>
            <p:cNvSpPr>
              <a:spLocks/>
            </p:cNvSpPr>
            <p:nvPr/>
          </p:nvSpPr>
          <p:spPr bwMode="auto">
            <a:xfrm>
              <a:off x="4279" y="3572"/>
              <a:ext cx="358" cy="116"/>
            </a:xfrm>
            <a:custGeom>
              <a:avLst/>
              <a:gdLst>
                <a:gd name="T0" fmla="*/ 480 w 1032"/>
                <a:gd name="T1" fmla="*/ 72 h 328"/>
                <a:gd name="T2" fmla="*/ 472 w 1032"/>
                <a:gd name="T3" fmla="*/ 128 h 328"/>
                <a:gd name="T4" fmla="*/ 464 w 1032"/>
                <a:gd name="T5" fmla="*/ 152 h 328"/>
                <a:gd name="T6" fmla="*/ 0 w 1032"/>
                <a:gd name="T7" fmla="*/ 0 h 328"/>
                <a:gd name="T8" fmla="*/ 552 w 1032"/>
                <a:gd name="T9" fmla="*/ 256 h 328"/>
                <a:gd name="T10" fmla="*/ 560 w 1032"/>
                <a:gd name="T11" fmla="*/ 168 h 328"/>
                <a:gd name="T12" fmla="*/ 1032 w 1032"/>
                <a:gd name="T13" fmla="*/ 328 h 328"/>
                <a:gd name="T14" fmla="*/ 480 w 1032"/>
                <a:gd name="T15" fmla="*/ 7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2" h="328">
                  <a:moveTo>
                    <a:pt x="480" y="72"/>
                  </a:moveTo>
                  <a:lnTo>
                    <a:pt x="472" y="128"/>
                  </a:lnTo>
                  <a:lnTo>
                    <a:pt x="464" y="152"/>
                  </a:lnTo>
                  <a:lnTo>
                    <a:pt x="0" y="0"/>
                  </a:lnTo>
                  <a:lnTo>
                    <a:pt x="552" y="256"/>
                  </a:lnTo>
                  <a:lnTo>
                    <a:pt x="560" y="168"/>
                  </a:lnTo>
                  <a:lnTo>
                    <a:pt x="1032" y="328"/>
                  </a:lnTo>
                  <a:lnTo>
                    <a:pt x="480" y="7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899" name="Freeform 763"/>
            <p:cNvSpPr>
              <a:spLocks/>
            </p:cNvSpPr>
            <p:nvPr/>
          </p:nvSpPr>
          <p:spPr bwMode="auto">
            <a:xfrm>
              <a:off x="4203" y="3663"/>
              <a:ext cx="101" cy="51"/>
            </a:xfrm>
            <a:custGeom>
              <a:avLst/>
              <a:gdLst>
                <a:gd name="T0" fmla="*/ 288 w 288"/>
                <a:gd name="T1" fmla="*/ 72 h 143"/>
                <a:gd name="T2" fmla="*/ 280 w 288"/>
                <a:gd name="T3" fmla="*/ 48 h 143"/>
                <a:gd name="T4" fmla="*/ 248 w 288"/>
                <a:gd name="T5" fmla="*/ 24 h 143"/>
                <a:gd name="T6" fmla="*/ 144 w 288"/>
                <a:gd name="T7" fmla="*/ 0 h 143"/>
                <a:gd name="T8" fmla="*/ 40 w 288"/>
                <a:gd name="T9" fmla="*/ 24 h 143"/>
                <a:gd name="T10" fmla="*/ 8 w 288"/>
                <a:gd name="T11" fmla="*/ 48 h 143"/>
                <a:gd name="T12" fmla="*/ 0 w 288"/>
                <a:gd name="T13" fmla="*/ 72 h 143"/>
                <a:gd name="T14" fmla="*/ 8 w 288"/>
                <a:gd name="T15" fmla="*/ 104 h 143"/>
                <a:gd name="T16" fmla="*/ 40 w 288"/>
                <a:gd name="T17" fmla="*/ 127 h 143"/>
                <a:gd name="T18" fmla="*/ 144 w 288"/>
                <a:gd name="T19" fmla="*/ 143 h 143"/>
                <a:gd name="T20" fmla="*/ 248 w 288"/>
                <a:gd name="T21" fmla="*/ 127 h 143"/>
                <a:gd name="T22" fmla="*/ 280 w 288"/>
                <a:gd name="T23" fmla="*/ 104 h 143"/>
                <a:gd name="T24" fmla="*/ 288 w 288"/>
                <a:gd name="T25" fmla="*/ 7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3">
                  <a:moveTo>
                    <a:pt x="288" y="72"/>
                  </a:moveTo>
                  <a:lnTo>
                    <a:pt x="280" y="48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7"/>
                  </a:lnTo>
                  <a:lnTo>
                    <a:pt x="144" y="143"/>
                  </a:lnTo>
                  <a:lnTo>
                    <a:pt x="248" y="127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00" name="Freeform 764"/>
            <p:cNvSpPr>
              <a:spLocks/>
            </p:cNvSpPr>
            <p:nvPr/>
          </p:nvSpPr>
          <p:spPr bwMode="auto">
            <a:xfrm>
              <a:off x="4198" y="3658"/>
              <a:ext cx="112" cy="61"/>
            </a:xfrm>
            <a:custGeom>
              <a:avLst/>
              <a:gdLst>
                <a:gd name="T0" fmla="*/ 280 w 320"/>
                <a:gd name="T1" fmla="*/ 72 h 175"/>
                <a:gd name="T2" fmla="*/ 288 w 320"/>
                <a:gd name="T3" fmla="*/ 80 h 175"/>
                <a:gd name="T4" fmla="*/ 264 w 320"/>
                <a:gd name="T5" fmla="*/ 56 h 175"/>
                <a:gd name="T6" fmla="*/ 160 w 320"/>
                <a:gd name="T7" fmla="*/ 32 h 175"/>
                <a:gd name="T8" fmla="*/ 168 w 320"/>
                <a:gd name="T9" fmla="*/ 32 h 175"/>
                <a:gd name="T10" fmla="*/ 64 w 320"/>
                <a:gd name="T11" fmla="*/ 56 h 175"/>
                <a:gd name="T12" fmla="*/ 32 w 320"/>
                <a:gd name="T13" fmla="*/ 80 h 175"/>
                <a:gd name="T14" fmla="*/ 40 w 320"/>
                <a:gd name="T15" fmla="*/ 72 h 175"/>
                <a:gd name="T16" fmla="*/ 32 w 320"/>
                <a:gd name="T17" fmla="*/ 88 h 175"/>
                <a:gd name="T18" fmla="*/ 40 w 320"/>
                <a:gd name="T19" fmla="*/ 120 h 175"/>
                <a:gd name="T20" fmla="*/ 32 w 320"/>
                <a:gd name="T21" fmla="*/ 112 h 175"/>
                <a:gd name="T22" fmla="*/ 64 w 320"/>
                <a:gd name="T23" fmla="*/ 128 h 175"/>
                <a:gd name="T24" fmla="*/ 168 w 320"/>
                <a:gd name="T25" fmla="*/ 143 h 175"/>
                <a:gd name="T26" fmla="*/ 160 w 320"/>
                <a:gd name="T27" fmla="*/ 143 h 175"/>
                <a:gd name="T28" fmla="*/ 256 w 320"/>
                <a:gd name="T29" fmla="*/ 135 h 175"/>
                <a:gd name="T30" fmla="*/ 288 w 320"/>
                <a:gd name="T31" fmla="*/ 112 h 175"/>
                <a:gd name="T32" fmla="*/ 280 w 320"/>
                <a:gd name="T33" fmla="*/ 120 h 175"/>
                <a:gd name="T34" fmla="*/ 288 w 320"/>
                <a:gd name="T35" fmla="*/ 88 h 175"/>
                <a:gd name="T36" fmla="*/ 320 w 320"/>
                <a:gd name="T37" fmla="*/ 96 h 175"/>
                <a:gd name="T38" fmla="*/ 312 w 320"/>
                <a:gd name="T39" fmla="*/ 128 h 175"/>
                <a:gd name="T40" fmla="*/ 272 w 320"/>
                <a:gd name="T41" fmla="*/ 159 h 175"/>
                <a:gd name="T42" fmla="*/ 272 w 320"/>
                <a:gd name="T43" fmla="*/ 159 h 175"/>
                <a:gd name="T44" fmla="*/ 168 w 320"/>
                <a:gd name="T45" fmla="*/ 175 h 175"/>
                <a:gd name="T46" fmla="*/ 56 w 320"/>
                <a:gd name="T47" fmla="*/ 159 h 175"/>
                <a:gd name="T48" fmla="*/ 48 w 320"/>
                <a:gd name="T49" fmla="*/ 159 h 175"/>
                <a:gd name="T50" fmla="*/ 16 w 320"/>
                <a:gd name="T51" fmla="*/ 135 h 175"/>
                <a:gd name="T52" fmla="*/ 0 w 320"/>
                <a:gd name="T53" fmla="*/ 96 h 175"/>
                <a:gd name="T54" fmla="*/ 0 w 320"/>
                <a:gd name="T55" fmla="*/ 88 h 175"/>
                <a:gd name="T56" fmla="*/ 8 w 320"/>
                <a:gd name="T57" fmla="*/ 64 h 175"/>
                <a:gd name="T58" fmla="*/ 48 w 320"/>
                <a:gd name="T59" fmla="*/ 32 h 175"/>
                <a:gd name="T60" fmla="*/ 56 w 320"/>
                <a:gd name="T61" fmla="*/ 24 h 175"/>
                <a:gd name="T62" fmla="*/ 160 w 320"/>
                <a:gd name="T63" fmla="*/ 0 h 175"/>
                <a:gd name="T64" fmla="*/ 272 w 320"/>
                <a:gd name="T65" fmla="*/ 24 h 175"/>
                <a:gd name="T66" fmla="*/ 272 w 320"/>
                <a:gd name="T67" fmla="*/ 32 h 175"/>
                <a:gd name="T68" fmla="*/ 304 w 320"/>
                <a:gd name="T69" fmla="*/ 56 h 175"/>
                <a:gd name="T70" fmla="*/ 320 w 320"/>
                <a:gd name="T71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5">
                  <a:moveTo>
                    <a:pt x="288" y="96"/>
                  </a:moveTo>
                  <a:lnTo>
                    <a:pt x="280" y="72"/>
                  </a:lnTo>
                  <a:lnTo>
                    <a:pt x="288" y="80"/>
                  </a:lnTo>
                  <a:lnTo>
                    <a:pt x="288" y="80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64" y="135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168" y="143"/>
                  </a:lnTo>
                  <a:lnTo>
                    <a:pt x="160" y="143"/>
                  </a:lnTo>
                  <a:lnTo>
                    <a:pt x="160" y="143"/>
                  </a:lnTo>
                  <a:lnTo>
                    <a:pt x="264" y="128"/>
                  </a:lnTo>
                  <a:lnTo>
                    <a:pt x="256" y="135"/>
                  </a:lnTo>
                  <a:lnTo>
                    <a:pt x="256" y="135"/>
                  </a:lnTo>
                  <a:lnTo>
                    <a:pt x="288" y="112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5"/>
                  </a:lnTo>
                  <a:lnTo>
                    <a:pt x="272" y="159"/>
                  </a:lnTo>
                  <a:lnTo>
                    <a:pt x="272" y="159"/>
                  </a:lnTo>
                  <a:lnTo>
                    <a:pt x="272" y="159"/>
                  </a:lnTo>
                  <a:lnTo>
                    <a:pt x="168" y="175"/>
                  </a:lnTo>
                  <a:lnTo>
                    <a:pt x="168" y="175"/>
                  </a:lnTo>
                  <a:lnTo>
                    <a:pt x="160" y="175"/>
                  </a:lnTo>
                  <a:lnTo>
                    <a:pt x="56" y="159"/>
                  </a:lnTo>
                  <a:lnTo>
                    <a:pt x="56" y="159"/>
                  </a:lnTo>
                  <a:lnTo>
                    <a:pt x="48" y="159"/>
                  </a:lnTo>
                  <a:lnTo>
                    <a:pt x="16" y="135"/>
                  </a:lnTo>
                  <a:lnTo>
                    <a:pt x="16" y="135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6" y="56"/>
                  </a:lnTo>
                  <a:lnTo>
                    <a:pt x="48" y="32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32"/>
                  </a:lnTo>
                  <a:lnTo>
                    <a:pt x="304" y="56"/>
                  </a:lnTo>
                  <a:lnTo>
                    <a:pt x="304" y="56"/>
                  </a:lnTo>
                  <a:lnTo>
                    <a:pt x="312" y="64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01" name="Freeform 765"/>
            <p:cNvSpPr>
              <a:spLocks/>
            </p:cNvSpPr>
            <p:nvPr/>
          </p:nvSpPr>
          <p:spPr bwMode="auto">
            <a:xfrm>
              <a:off x="4196" y="3649"/>
              <a:ext cx="99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8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8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8 h 144"/>
                <a:gd name="T18" fmla="*/ 144 w 288"/>
                <a:gd name="T19" fmla="*/ 144 h 144"/>
                <a:gd name="T20" fmla="*/ 248 w 288"/>
                <a:gd name="T21" fmla="*/ 128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8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8"/>
                  </a:lnTo>
                  <a:lnTo>
                    <a:pt x="144" y="144"/>
                  </a:lnTo>
                  <a:lnTo>
                    <a:pt x="248" y="128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8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02" name="Freeform 766"/>
            <p:cNvSpPr>
              <a:spLocks/>
            </p:cNvSpPr>
            <p:nvPr/>
          </p:nvSpPr>
          <p:spPr bwMode="auto">
            <a:xfrm>
              <a:off x="4190" y="3643"/>
              <a:ext cx="111" cy="62"/>
            </a:xfrm>
            <a:custGeom>
              <a:avLst/>
              <a:gdLst>
                <a:gd name="T0" fmla="*/ 280 w 320"/>
                <a:gd name="T1" fmla="*/ 72 h 175"/>
                <a:gd name="T2" fmla="*/ 288 w 320"/>
                <a:gd name="T3" fmla="*/ 80 h 175"/>
                <a:gd name="T4" fmla="*/ 264 w 320"/>
                <a:gd name="T5" fmla="*/ 56 h 175"/>
                <a:gd name="T6" fmla="*/ 160 w 320"/>
                <a:gd name="T7" fmla="*/ 32 h 175"/>
                <a:gd name="T8" fmla="*/ 168 w 320"/>
                <a:gd name="T9" fmla="*/ 32 h 175"/>
                <a:gd name="T10" fmla="*/ 64 w 320"/>
                <a:gd name="T11" fmla="*/ 56 h 175"/>
                <a:gd name="T12" fmla="*/ 32 w 320"/>
                <a:gd name="T13" fmla="*/ 80 h 175"/>
                <a:gd name="T14" fmla="*/ 40 w 320"/>
                <a:gd name="T15" fmla="*/ 72 h 175"/>
                <a:gd name="T16" fmla="*/ 32 w 320"/>
                <a:gd name="T17" fmla="*/ 88 h 175"/>
                <a:gd name="T18" fmla="*/ 40 w 320"/>
                <a:gd name="T19" fmla="*/ 120 h 175"/>
                <a:gd name="T20" fmla="*/ 32 w 320"/>
                <a:gd name="T21" fmla="*/ 112 h 175"/>
                <a:gd name="T22" fmla="*/ 64 w 320"/>
                <a:gd name="T23" fmla="*/ 128 h 175"/>
                <a:gd name="T24" fmla="*/ 168 w 320"/>
                <a:gd name="T25" fmla="*/ 144 h 175"/>
                <a:gd name="T26" fmla="*/ 160 w 320"/>
                <a:gd name="T27" fmla="*/ 144 h 175"/>
                <a:gd name="T28" fmla="*/ 256 w 320"/>
                <a:gd name="T29" fmla="*/ 136 h 175"/>
                <a:gd name="T30" fmla="*/ 288 w 320"/>
                <a:gd name="T31" fmla="*/ 112 h 175"/>
                <a:gd name="T32" fmla="*/ 280 w 320"/>
                <a:gd name="T33" fmla="*/ 120 h 175"/>
                <a:gd name="T34" fmla="*/ 288 w 320"/>
                <a:gd name="T35" fmla="*/ 88 h 175"/>
                <a:gd name="T36" fmla="*/ 320 w 320"/>
                <a:gd name="T37" fmla="*/ 96 h 175"/>
                <a:gd name="T38" fmla="*/ 312 w 320"/>
                <a:gd name="T39" fmla="*/ 128 h 175"/>
                <a:gd name="T40" fmla="*/ 272 w 320"/>
                <a:gd name="T41" fmla="*/ 160 h 175"/>
                <a:gd name="T42" fmla="*/ 272 w 320"/>
                <a:gd name="T43" fmla="*/ 160 h 175"/>
                <a:gd name="T44" fmla="*/ 168 w 320"/>
                <a:gd name="T45" fmla="*/ 175 h 175"/>
                <a:gd name="T46" fmla="*/ 56 w 320"/>
                <a:gd name="T47" fmla="*/ 160 h 175"/>
                <a:gd name="T48" fmla="*/ 48 w 320"/>
                <a:gd name="T49" fmla="*/ 160 h 175"/>
                <a:gd name="T50" fmla="*/ 16 w 320"/>
                <a:gd name="T51" fmla="*/ 136 h 175"/>
                <a:gd name="T52" fmla="*/ 0 w 320"/>
                <a:gd name="T53" fmla="*/ 96 h 175"/>
                <a:gd name="T54" fmla="*/ 0 w 320"/>
                <a:gd name="T55" fmla="*/ 88 h 175"/>
                <a:gd name="T56" fmla="*/ 8 w 320"/>
                <a:gd name="T57" fmla="*/ 64 h 175"/>
                <a:gd name="T58" fmla="*/ 48 w 320"/>
                <a:gd name="T59" fmla="*/ 32 h 175"/>
                <a:gd name="T60" fmla="*/ 56 w 320"/>
                <a:gd name="T61" fmla="*/ 24 h 175"/>
                <a:gd name="T62" fmla="*/ 160 w 320"/>
                <a:gd name="T63" fmla="*/ 0 h 175"/>
                <a:gd name="T64" fmla="*/ 272 w 320"/>
                <a:gd name="T65" fmla="*/ 24 h 175"/>
                <a:gd name="T66" fmla="*/ 272 w 320"/>
                <a:gd name="T67" fmla="*/ 32 h 175"/>
                <a:gd name="T68" fmla="*/ 304 w 320"/>
                <a:gd name="T69" fmla="*/ 56 h 175"/>
                <a:gd name="T70" fmla="*/ 320 w 320"/>
                <a:gd name="T71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5">
                  <a:moveTo>
                    <a:pt x="288" y="96"/>
                  </a:moveTo>
                  <a:lnTo>
                    <a:pt x="280" y="72"/>
                  </a:lnTo>
                  <a:lnTo>
                    <a:pt x="288" y="80"/>
                  </a:lnTo>
                  <a:lnTo>
                    <a:pt x="288" y="80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64" y="136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8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88" y="112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60"/>
                  </a:lnTo>
                  <a:lnTo>
                    <a:pt x="272" y="160"/>
                  </a:lnTo>
                  <a:lnTo>
                    <a:pt x="272" y="160"/>
                  </a:lnTo>
                  <a:lnTo>
                    <a:pt x="168" y="175"/>
                  </a:lnTo>
                  <a:lnTo>
                    <a:pt x="168" y="175"/>
                  </a:lnTo>
                  <a:lnTo>
                    <a:pt x="160" y="175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48" y="160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6" y="56"/>
                  </a:lnTo>
                  <a:lnTo>
                    <a:pt x="48" y="32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32"/>
                  </a:lnTo>
                  <a:lnTo>
                    <a:pt x="304" y="56"/>
                  </a:lnTo>
                  <a:lnTo>
                    <a:pt x="304" y="56"/>
                  </a:lnTo>
                  <a:lnTo>
                    <a:pt x="312" y="64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8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03" name="Freeform 767"/>
            <p:cNvSpPr>
              <a:spLocks/>
            </p:cNvSpPr>
            <p:nvPr/>
          </p:nvSpPr>
          <p:spPr bwMode="auto">
            <a:xfrm>
              <a:off x="4079" y="3761"/>
              <a:ext cx="100" cy="52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04" name="Freeform 768"/>
            <p:cNvSpPr>
              <a:spLocks/>
            </p:cNvSpPr>
            <p:nvPr/>
          </p:nvSpPr>
          <p:spPr bwMode="auto">
            <a:xfrm>
              <a:off x="4073" y="3756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05" name="Freeform 769"/>
            <p:cNvSpPr>
              <a:spLocks/>
            </p:cNvSpPr>
            <p:nvPr/>
          </p:nvSpPr>
          <p:spPr bwMode="auto">
            <a:xfrm>
              <a:off x="4173" y="3787"/>
              <a:ext cx="11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06" name="Freeform 770"/>
            <p:cNvSpPr>
              <a:spLocks/>
            </p:cNvSpPr>
            <p:nvPr/>
          </p:nvSpPr>
          <p:spPr bwMode="auto">
            <a:xfrm>
              <a:off x="4070" y="3748"/>
              <a:ext cx="100" cy="50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8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07" name="Freeform 771"/>
            <p:cNvSpPr>
              <a:spLocks/>
            </p:cNvSpPr>
            <p:nvPr/>
          </p:nvSpPr>
          <p:spPr bwMode="auto">
            <a:xfrm>
              <a:off x="4065" y="3742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8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08" name="Freeform 772"/>
            <p:cNvSpPr>
              <a:spLocks/>
            </p:cNvSpPr>
            <p:nvPr/>
          </p:nvSpPr>
          <p:spPr bwMode="auto">
            <a:xfrm>
              <a:off x="4165" y="3773"/>
              <a:ext cx="11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8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09" name="Freeform 773"/>
            <p:cNvSpPr>
              <a:spLocks/>
            </p:cNvSpPr>
            <p:nvPr/>
          </p:nvSpPr>
          <p:spPr bwMode="auto">
            <a:xfrm>
              <a:off x="4168" y="3527"/>
              <a:ext cx="100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10" name="Freeform 774"/>
            <p:cNvSpPr>
              <a:spLocks/>
            </p:cNvSpPr>
            <p:nvPr/>
          </p:nvSpPr>
          <p:spPr bwMode="auto">
            <a:xfrm>
              <a:off x="4162" y="3522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11" name="Freeform 775"/>
            <p:cNvSpPr>
              <a:spLocks/>
            </p:cNvSpPr>
            <p:nvPr/>
          </p:nvSpPr>
          <p:spPr bwMode="auto">
            <a:xfrm>
              <a:off x="4159" y="3513"/>
              <a:ext cx="100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12" name="Freeform 776"/>
            <p:cNvSpPr>
              <a:spLocks/>
            </p:cNvSpPr>
            <p:nvPr/>
          </p:nvSpPr>
          <p:spPr bwMode="auto">
            <a:xfrm>
              <a:off x="5210" y="3539"/>
              <a:ext cx="111" cy="45"/>
            </a:xfrm>
            <a:custGeom>
              <a:avLst/>
              <a:gdLst>
                <a:gd name="T0" fmla="*/ 320 w 320"/>
                <a:gd name="T1" fmla="*/ 64 h 128"/>
                <a:gd name="T2" fmla="*/ 304 w 320"/>
                <a:gd name="T3" fmla="*/ 40 h 128"/>
                <a:gd name="T4" fmla="*/ 272 w 320"/>
                <a:gd name="T5" fmla="*/ 16 h 128"/>
                <a:gd name="T6" fmla="*/ 160 w 320"/>
                <a:gd name="T7" fmla="*/ 0 h 128"/>
                <a:gd name="T8" fmla="*/ 48 w 320"/>
                <a:gd name="T9" fmla="*/ 16 h 128"/>
                <a:gd name="T10" fmla="*/ 16 w 320"/>
                <a:gd name="T11" fmla="*/ 40 h 128"/>
                <a:gd name="T12" fmla="*/ 0 w 320"/>
                <a:gd name="T13" fmla="*/ 64 h 128"/>
                <a:gd name="T14" fmla="*/ 16 w 320"/>
                <a:gd name="T15" fmla="*/ 88 h 128"/>
                <a:gd name="T16" fmla="*/ 48 w 320"/>
                <a:gd name="T17" fmla="*/ 112 h 128"/>
                <a:gd name="T18" fmla="*/ 160 w 320"/>
                <a:gd name="T19" fmla="*/ 128 h 128"/>
                <a:gd name="T20" fmla="*/ 272 w 320"/>
                <a:gd name="T21" fmla="*/ 112 h 128"/>
                <a:gd name="T22" fmla="*/ 304 w 320"/>
                <a:gd name="T23" fmla="*/ 88 h 128"/>
                <a:gd name="T24" fmla="*/ 320 w 320"/>
                <a:gd name="T25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0" h="128">
                  <a:moveTo>
                    <a:pt x="320" y="64"/>
                  </a:moveTo>
                  <a:lnTo>
                    <a:pt x="304" y="40"/>
                  </a:lnTo>
                  <a:lnTo>
                    <a:pt x="272" y="16"/>
                  </a:lnTo>
                  <a:lnTo>
                    <a:pt x="160" y="0"/>
                  </a:lnTo>
                  <a:lnTo>
                    <a:pt x="48" y="16"/>
                  </a:lnTo>
                  <a:lnTo>
                    <a:pt x="16" y="40"/>
                  </a:lnTo>
                  <a:lnTo>
                    <a:pt x="0" y="64"/>
                  </a:lnTo>
                  <a:lnTo>
                    <a:pt x="16" y="88"/>
                  </a:lnTo>
                  <a:lnTo>
                    <a:pt x="48" y="112"/>
                  </a:lnTo>
                  <a:lnTo>
                    <a:pt x="160" y="128"/>
                  </a:lnTo>
                  <a:lnTo>
                    <a:pt x="272" y="112"/>
                  </a:lnTo>
                  <a:lnTo>
                    <a:pt x="304" y="88"/>
                  </a:lnTo>
                  <a:lnTo>
                    <a:pt x="320" y="6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13" name="Freeform 777"/>
            <p:cNvSpPr>
              <a:spLocks/>
            </p:cNvSpPr>
            <p:nvPr/>
          </p:nvSpPr>
          <p:spPr bwMode="auto">
            <a:xfrm>
              <a:off x="5207" y="3533"/>
              <a:ext cx="119" cy="56"/>
            </a:xfrm>
            <a:custGeom>
              <a:avLst/>
              <a:gdLst>
                <a:gd name="T0" fmla="*/ 304 w 344"/>
                <a:gd name="T1" fmla="*/ 64 h 160"/>
                <a:gd name="T2" fmla="*/ 304 w 344"/>
                <a:gd name="T3" fmla="*/ 72 h 160"/>
                <a:gd name="T4" fmla="*/ 280 w 344"/>
                <a:gd name="T5" fmla="*/ 48 h 160"/>
                <a:gd name="T6" fmla="*/ 168 w 344"/>
                <a:gd name="T7" fmla="*/ 32 h 160"/>
                <a:gd name="T8" fmla="*/ 176 w 344"/>
                <a:gd name="T9" fmla="*/ 32 h 160"/>
                <a:gd name="T10" fmla="*/ 64 w 344"/>
                <a:gd name="T11" fmla="*/ 48 h 160"/>
                <a:gd name="T12" fmla="*/ 32 w 344"/>
                <a:gd name="T13" fmla="*/ 72 h 160"/>
                <a:gd name="T14" fmla="*/ 40 w 344"/>
                <a:gd name="T15" fmla="*/ 64 h 160"/>
                <a:gd name="T16" fmla="*/ 24 w 344"/>
                <a:gd name="T17" fmla="*/ 72 h 160"/>
                <a:gd name="T18" fmla="*/ 40 w 344"/>
                <a:gd name="T19" fmla="*/ 96 h 160"/>
                <a:gd name="T20" fmla="*/ 32 w 344"/>
                <a:gd name="T21" fmla="*/ 96 h 160"/>
                <a:gd name="T22" fmla="*/ 64 w 344"/>
                <a:gd name="T23" fmla="*/ 112 h 160"/>
                <a:gd name="T24" fmla="*/ 176 w 344"/>
                <a:gd name="T25" fmla="*/ 128 h 160"/>
                <a:gd name="T26" fmla="*/ 168 w 344"/>
                <a:gd name="T27" fmla="*/ 128 h 160"/>
                <a:gd name="T28" fmla="*/ 272 w 344"/>
                <a:gd name="T29" fmla="*/ 120 h 160"/>
                <a:gd name="T30" fmla="*/ 304 w 344"/>
                <a:gd name="T31" fmla="*/ 96 h 160"/>
                <a:gd name="T32" fmla="*/ 304 w 344"/>
                <a:gd name="T33" fmla="*/ 96 h 160"/>
                <a:gd name="T34" fmla="*/ 320 w 344"/>
                <a:gd name="T35" fmla="*/ 72 h 160"/>
                <a:gd name="T36" fmla="*/ 344 w 344"/>
                <a:gd name="T37" fmla="*/ 88 h 160"/>
                <a:gd name="T38" fmla="*/ 328 w 344"/>
                <a:gd name="T39" fmla="*/ 112 h 160"/>
                <a:gd name="T40" fmla="*/ 288 w 344"/>
                <a:gd name="T41" fmla="*/ 144 h 160"/>
                <a:gd name="T42" fmla="*/ 288 w 344"/>
                <a:gd name="T43" fmla="*/ 144 h 160"/>
                <a:gd name="T44" fmla="*/ 176 w 344"/>
                <a:gd name="T45" fmla="*/ 160 h 160"/>
                <a:gd name="T46" fmla="*/ 56 w 344"/>
                <a:gd name="T47" fmla="*/ 144 h 160"/>
                <a:gd name="T48" fmla="*/ 48 w 344"/>
                <a:gd name="T49" fmla="*/ 144 h 160"/>
                <a:gd name="T50" fmla="*/ 16 w 344"/>
                <a:gd name="T51" fmla="*/ 120 h 160"/>
                <a:gd name="T52" fmla="*/ 0 w 344"/>
                <a:gd name="T53" fmla="*/ 88 h 160"/>
                <a:gd name="T54" fmla="*/ 0 w 344"/>
                <a:gd name="T55" fmla="*/ 72 h 160"/>
                <a:gd name="T56" fmla="*/ 16 w 344"/>
                <a:gd name="T57" fmla="*/ 48 h 160"/>
                <a:gd name="T58" fmla="*/ 48 w 344"/>
                <a:gd name="T59" fmla="*/ 24 h 160"/>
                <a:gd name="T60" fmla="*/ 56 w 344"/>
                <a:gd name="T61" fmla="*/ 16 h 160"/>
                <a:gd name="T62" fmla="*/ 168 w 344"/>
                <a:gd name="T63" fmla="*/ 0 h 160"/>
                <a:gd name="T64" fmla="*/ 288 w 344"/>
                <a:gd name="T65" fmla="*/ 16 h 160"/>
                <a:gd name="T66" fmla="*/ 288 w 344"/>
                <a:gd name="T67" fmla="*/ 24 h 160"/>
                <a:gd name="T68" fmla="*/ 320 w 344"/>
                <a:gd name="T69" fmla="*/ 48 h 160"/>
                <a:gd name="T70" fmla="*/ 344 w 344"/>
                <a:gd name="T71" fmla="*/ 7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60">
                  <a:moveTo>
                    <a:pt x="320" y="88"/>
                  </a:moveTo>
                  <a:lnTo>
                    <a:pt x="304" y="64"/>
                  </a:lnTo>
                  <a:lnTo>
                    <a:pt x="304" y="72"/>
                  </a:lnTo>
                  <a:lnTo>
                    <a:pt x="304" y="72"/>
                  </a:lnTo>
                  <a:lnTo>
                    <a:pt x="272" y="48"/>
                  </a:lnTo>
                  <a:lnTo>
                    <a:pt x="280" y="48"/>
                  </a:lnTo>
                  <a:lnTo>
                    <a:pt x="280" y="48"/>
                  </a:lnTo>
                  <a:lnTo>
                    <a:pt x="168" y="32"/>
                  </a:lnTo>
                  <a:lnTo>
                    <a:pt x="176" y="32"/>
                  </a:lnTo>
                  <a:lnTo>
                    <a:pt x="176" y="32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24" y="88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40" y="96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64" y="120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176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280" y="112"/>
                  </a:lnTo>
                  <a:lnTo>
                    <a:pt x="272" y="120"/>
                  </a:lnTo>
                  <a:lnTo>
                    <a:pt x="272" y="120"/>
                  </a:lnTo>
                  <a:lnTo>
                    <a:pt x="304" y="96"/>
                  </a:lnTo>
                  <a:lnTo>
                    <a:pt x="304" y="96"/>
                  </a:lnTo>
                  <a:lnTo>
                    <a:pt x="304" y="96"/>
                  </a:lnTo>
                  <a:lnTo>
                    <a:pt x="320" y="72"/>
                  </a:lnTo>
                  <a:lnTo>
                    <a:pt x="320" y="72"/>
                  </a:lnTo>
                  <a:lnTo>
                    <a:pt x="344" y="88"/>
                  </a:lnTo>
                  <a:lnTo>
                    <a:pt x="344" y="88"/>
                  </a:lnTo>
                  <a:lnTo>
                    <a:pt x="328" y="112"/>
                  </a:lnTo>
                  <a:lnTo>
                    <a:pt x="328" y="112"/>
                  </a:lnTo>
                  <a:lnTo>
                    <a:pt x="320" y="120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176" y="160"/>
                  </a:lnTo>
                  <a:lnTo>
                    <a:pt x="176" y="160"/>
                  </a:lnTo>
                  <a:lnTo>
                    <a:pt x="168" y="160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48" y="144"/>
                  </a:lnTo>
                  <a:lnTo>
                    <a:pt x="16" y="120"/>
                  </a:lnTo>
                  <a:lnTo>
                    <a:pt x="16" y="120"/>
                  </a:lnTo>
                  <a:lnTo>
                    <a:pt x="16" y="112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72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288" y="16"/>
                  </a:lnTo>
                  <a:lnTo>
                    <a:pt x="288" y="16"/>
                  </a:lnTo>
                  <a:lnTo>
                    <a:pt x="288" y="24"/>
                  </a:lnTo>
                  <a:lnTo>
                    <a:pt x="320" y="48"/>
                  </a:lnTo>
                  <a:lnTo>
                    <a:pt x="320" y="48"/>
                  </a:lnTo>
                  <a:lnTo>
                    <a:pt x="328" y="48"/>
                  </a:lnTo>
                  <a:lnTo>
                    <a:pt x="344" y="72"/>
                  </a:lnTo>
                  <a:lnTo>
                    <a:pt x="320" y="8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14" name="Freeform 778"/>
            <p:cNvSpPr>
              <a:spLocks/>
            </p:cNvSpPr>
            <p:nvPr/>
          </p:nvSpPr>
          <p:spPr bwMode="auto">
            <a:xfrm>
              <a:off x="5318" y="3558"/>
              <a:ext cx="8" cy="6"/>
            </a:xfrm>
            <a:custGeom>
              <a:avLst/>
              <a:gdLst>
                <a:gd name="T0" fmla="*/ 0 w 24"/>
                <a:gd name="T1" fmla="*/ 0 h 16"/>
                <a:gd name="T2" fmla="*/ 0 w 24"/>
                <a:gd name="T3" fmla="*/ 0 h 16"/>
                <a:gd name="T4" fmla="*/ 0 w 24"/>
                <a:gd name="T5" fmla="*/ 16 h 16"/>
                <a:gd name="T6" fmla="*/ 24 w 24"/>
                <a:gd name="T7" fmla="*/ 0 h 16"/>
                <a:gd name="T8" fmla="*/ 24 w 24"/>
                <a:gd name="T9" fmla="*/ 16 h 16"/>
                <a:gd name="T10" fmla="*/ 24 w 24"/>
                <a:gd name="T11" fmla="*/ 16 h 16"/>
                <a:gd name="T12" fmla="*/ 0 w 2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15" name="Freeform 779"/>
            <p:cNvSpPr>
              <a:spLocks/>
            </p:cNvSpPr>
            <p:nvPr/>
          </p:nvSpPr>
          <p:spPr bwMode="auto">
            <a:xfrm>
              <a:off x="5201" y="3519"/>
              <a:ext cx="120" cy="57"/>
            </a:xfrm>
            <a:custGeom>
              <a:avLst/>
              <a:gdLst>
                <a:gd name="T0" fmla="*/ 344 w 344"/>
                <a:gd name="T1" fmla="*/ 80 h 160"/>
                <a:gd name="T2" fmla="*/ 328 w 344"/>
                <a:gd name="T3" fmla="*/ 48 h 160"/>
                <a:gd name="T4" fmla="*/ 296 w 344"/>
                <a:gd name="T5" fmla="*/ 24 h 160"/>
                <a:gd name="T6" fmla="*/ 176 w 344"/>
                <a:gd name="T7" fmla="*/ 0 h 160"/>
                <a:gd name="T8" fmla="*/ 48 w 344"/>
                <a:gd name="T9" fmla="*/ 24 h 160"/>
                <a:gd name="T10" fmla="*/ 16 w 344"/>
                <a:gd name="T11" fmla="*/ 48 h 160"/>
                <a:gd name="T12" fmla="*/ 0 w 344"/>
                <a:gd name="T13" fmla="*/ 80 h 160"/>
                <a:gd name="T14" fmla="*/ 16 w 344"/>
                <a:gd name="T15" fmla="*/ 112 h 160"/>
                <a:gd name="T16" fmla="*/ 48 w 344"/>
                <a:gd name="T17" fmla="*/ 136 h 160"/>
                <a:gd name="T18" fmla="*/ 176 w 344"/>
                <a:gd name="T19" fmla="*/ 160 h 160"/>
                <a:gd name="T20" fmla="*/ 296 w 344"/>
                <a:gd name="T21" fmla="*/ 136 h 160"/>
                <a:gd name="T22" fmla="*/ 328 w 344"/>
                <a:gd name="T23" fmla="*/ 112 h 160"/>
                <a:gd name="T24" fmla="*/ 344 w 344"/>
                <a:gd name="T25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160">
                  <a:moveTo>
                    <a:pt x="344" y="80"/>
                  </a:moveTo>
                  <a:lnTo>
                    <a:pt x="328" y="48"/>
                  </a:lnTo>
                  <a:lnTo>
                    <a:pt x="296" y="24"/>
                  </a:lnTo>
                  <a:lnTo>
                    <a:pt x="176" y="0"/>
                  </a:lnTo>
                  <a:lnTo>
                    <a:pt x="48" y="24"/>
                  </a:lnTo>
                  <a:lnTo>
                    <a:pt x="16" y="48"/>
                  </a:lnTo>
                  <a:lnTo>
                    <a:pt x="0" y="80"/>
                  </a:lnTo>
                  <a:lnTo>
                    <a:pt x="16" y="112"/>
                  </a:lnTo>
                  <a:lnTo>
                    <a:pt x="48" y="136"/>
                  </a:lnTo>
                  <a:lnTo>
                    <a:pt x="176" y="160"/>
                  </a:lnTo>
                  <a:lnTo>
                    <a:pt x="296" y="136"/>
                  </a:lnTo>
                  <a:lnTo>
                    <a:pt x="328" y="112"/>
                  </a:lnTo>
                  <a:lnTo>
                    <a:pt x="344" y="80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16" name="Freeform 780"/>
            <p:cNvSpPr>
              <a:spLocks/>
            </p:cNvSpPr>
            <p:nvPr/>
          </p:nvSpPr>
          <p:spPr bwMode="auto">
            <a:xfrm>
              <a:off x="5196" y="3513"/>
              <a:ext cx="130" cy="68"/>
            </a:xfrm>
            <a:custGeom>
              <a:avLst/>
              <a:gdLst>
                <a:gd name="T0" fmla="*/ 328 w 376"/>
                <a:gd name="T1" fmla="*/ 72 h 192"/>
                <a:gd name="T2" fmla="*/ 336 w 376"/>
                <a:gd name="T3" fmla="*/ 80 h 192"/>
                <a:gd name="T4" fmla="*/ 312 w 376"/>
                <a:gd name="T5" fmla="*/ 56 h 192"/>
                <a:gd name="T6" fmla="*/ 192 w 376"/>
                <a:gd name="T7" fmla="*/ 32 h 192"/>
                <a:gd name="T8" fmla="*/ 200 w 376"/>
                <a:gd name="T9" fmla="*/ 32 h 192"/>
                <a:gd name="T10" fmla="*/ 72 w 376"/>
                <a:gd name="T11" fmla="*/ 56 h 192"/>
                <a:gd name="T12" fmla="*/ 40 w 376"/>
                <a:gd name="T13" fmla="*/ 80 h 192"/>
                <a:gd name="T14" fmla="*/ 48 w 376"/>
                <a:gd name="T15" fmla="*/ 72 h 192"/>
                <a:gd name="T16" fmla="*/ 32 w 376"/>
                <a:gd name="T17" fmla="*/ 88 h 192"/>
                <a:gd name="T18" fmla="*/ 48 w 376"/>
                <a:gd name="T19" fmla="*/ 120 h 192"/>
                <a:gd name="T20" fmla="*/ 40 w 376"/>
                <a:gd name="T21" fmla="*/ 120 h 192"/>
                <a:gd name="T22" fmla="*/ 72 w 376"/>
                <a:gd name="T23" fmla="*/ 136 h 192"/>
                <a:gd name="T24" fmla="*/ 200 w 376"/>
                <a:gd name="T25" fmla="*/ 160 h 192"/>
                <a:gd name="T26" fmla="*/ 192 w 376"/>
                <a:gd name="T27" fmla="*/ 160 h 192"/>
                <a:gd name="T28" fmla="*/ 304 w 376"/>
                <a:gd name="T29" fmla="*/ 144 h 192"/>
                <a:gd name="T30" fmla="*/ 336 w 376"/>
                <a:gd name="T31" fmla="*/ 120 h 192"/>
                <a:gd name="T32" fmla="*/ 328 w 376"/>
                <a:gd name="T33" fmla="*/ 120 h 192"/>
                <a:gd name="T34" fmla="*/ 344 w 376"/>
                <a:gd name="T35" fmla="*/ 88 h 192"/>
                <a:gd name="T36" fmla="*/ 376 w 376"/>
                <a:gd name="T37" fmla="*/ 104 h 192"/>
                <a:gd name="T38" fmla="*/ 360 w 376"/>
                <a:gd name="T39" fmla="*/ 136 h 192"/>
                <a:gd name="T40" fmla="*/ 320 w 376"/>
                <a:gd name="T41" fmla="*/ 168 h 192"/>
                <a:gd name="T42" fmla="*/ 320 w 376"/>
                <a:gd name="T43" fmla="*/ 168 h 192"/>
                <a:gd name="T44" fmla="*/ 200 w 376"/>
                <a:gd name="T45" fmla="*/ 192 h 192"/>
                <a:gd name="T46" fmla="*/ 64 w 376"/>
                <a:gd name="T47" fmla="*/ 168 h 192"/>
                <a:gd name="T48" fmla="*/ 56 w 376"/>
                <a:gd name="T49" fmla="*/ 168 h 192"/>
                <a:gd name="T50" fmla="*/ 24 w 376"/>
                <a:gd name="T51" fmla="*/ 144 h 192"/>
                <a:gd name="T52" fmla="*/ 0 w 376"/>
                <a:gd name="T53" fmla="*/ 104 h 192"/>
                <a:gd name="T54" fmla="*/ 0 w 376"/>
                <a:gd name="T55" fmla="*/ 88 h 192"/>
                <a:gd name="T56" fmla="*/ 16 w 376"/>
                <a:gd name="T57" fmla="*/ 56 h 192"/>
                <a:gd name="T58" fmla="*/ 56 w 376"/>
                <a:gd name="T59" fmla="*/ 32 h 192"/>
                <a:gd name="T60" fmla="*/ 64 w 376"/>
                <a:gd name="T61" fmla="*/ 24 h 192"/>
                <a:gd name="T62" fmla="*/ 192 w 376"/>
                <a:gd name="T63" fmla="*/ 0 h 192"/>
                <a:gd name="T64" fmla="*/ 320 w 376"/>
                <a:gd name="T65" fmla="*/ 24 h 192"/>
                <a:gd name="T66" fmla="*/ 320 w 376"/>
                <a:gd name="T67" fmla="*/ 32 h 192"/>
                <a:gd name="T68" fmla="*/ 352 w 376"/>
                <a:gd name="T69" fmla="*/ 56 h 192"/>
                <a:gd name="T70" fmla="*/ 376 w 376"/>
                <a:gd name="T71" fmla="*/ 8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6" h="192">
                  <a:moveTo>
                    <a:pt x="344" y="104"/>
                  </a:moveTo>
                  <a:lnTo>
                    <a:pt x="328" y="72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04" y="56"/>
                  </a:lnTo>
                  <a:lnTo>
                    <a:pt x="312" y="56"/>
                  </a:lnTo>
                  <a:lnTo>
                    <a:pt x="312" y="56"/>
                  </a:lnTo>
                  <a:lnTo>
                    <a:pt x="192" y="32"/>
                  </a:lnTo>
                  <a:lnTo>
                    <a:pt x="200" y="32"/>
                  </a:lnTo>
                  <a:lnTo>
                    <a:pt x="200" y="32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40" y="80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32" y="104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8" y="120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72" y="144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200" y="160"/>
                  </a:lnTo>
                  <a:lnTo>
                    <a:pt x="192" y="160"/>
                  </a:lnTo>
                  <a:lnTo>
                    <a:pt x="192" y="160"/>
                  </a:lnTo>
                  <a:lnTo>
                    <a:pt x="312" y="136"/>
                  </a:lnTo>
                  <a:lnTo>
                    <a:pt x="304" y="144"/>
                  </a:lnTo>
                  <a:lnTo>
                    <a:pt x="304" y="144"/>
                  </a:lnTo>
                  <a:lnTo>
                    <a:pt x="336" y="120"/>
                  </a:lnTo>
                  <a:lnTo>
                    <a:pt x="328" y="120"/>
                  </a:lnTo>
                  <a:lnTo>
                    <a:pt x="328" y="120"/>
                  </a:lnTo>
                  <a:lnTo>
                    <a:pt x="344" y="88"/>
                  </a:lnTo>
                  <a:lnTo>
                    <a:pt x="344" y="88"/>
                  </a:lnTo>
                  <a:lnTo>
                    <a:pt x="376" y="104"/>
                  </a:lnTo>
                  <a:lnTo>
                    <a:pt x="376" y="104"/>
                  </a:lnTo>
                  <a:lnTo>
                    <a:pt x="360" y="136"/>
                  </a:lnTo>
                  <a:lnTo>
                    <a:pt x="360" y="136"/>
                  </a:lnTo>
                  <a:lnTo>
                    <a:pt x="352" y="144"/>
                  </a:lnTo>
                  <a:lnTo>
                    <a:pt x="320" y="168"/>
                  </a:lnTo>
                  <a:lnTo>
                    <a:pt x="320" y="168"/>
                  </a:lnTo>
                  <a:lnTo>
                    <a:pt x="320" y="168"/>
                  </a:lnTo>
                  <a:lnTo>
                    <a:pt x="200" y="192"/>
                  </a:lnTo>
                  <a:lnTo>
                    <a:pt x="200" y="192"/>
                  </a:lnTo>
                  <a:lnTo>
                    <a:pt x="192" y="192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56" y="168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16" y="13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88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64" y="24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352" y="56"/>
                  </a:lnTo>
                  <a:lnTo>
                    <a:pt x="352" y="56"/>
                  </a:lnTo>
                  <a:lnTo>
                    <a:pt x="360" y="56"/>
                  </a:lnTo>
                  <a:lnTo>
                    <a:pt x="376" y="88"/>
                  </a:lnTo>
                  <a:lnTo>
                    <a:pt x="344" y="104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17" name="Freeform 781"/>
            <p:cNvSpPr>
              <a:spLocks/>
            </p:cNvSpPr>
            <p:nvPr/>
          </p:nvSpPr>
          <p:spPr bwMode="auto">
            <a:xfrm>
              <a:off x="5315" y="3544"/>
              <a:ext cx="11" cy="6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18" name="Freeform 782"/>
            <p:cNvSpPr>
              <a:spLocks/>
            </p:cNvSpPr>
            <p:nvPr/>
          </p:nvSpPr>
          <p:spPr bwMode="auto">
            <a:xfrm>
              <a:off x="4862" y="3212"/>
              <a:ext cx="100" cy="50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19" name="Freeform 783"/>
            <p:cNvSpPr>
              <a:spLocks/>
            </p:cNvSpPr>
            <p:nvPr/>
          </p:nvSpPr>
          <p:spPr bwMode="auto">
            <a:xfrm>
              <a:off x="4857" y="3206"/>
              <a:ext cx="111" cy="62"/>
            </a:xfrm>
            <a:custGeom>
              <a:avLst/>
              <a:gdLst>
                <a:gd name="T0" fmla="*/ 280 w 320"/>
                <a:gd name="T1" fmla="*/ 64 h 175"/>
                <a:gd name="T2" fmla="*/ 288 w 320"/>
                <a:gd name="T3" fmla="*/ 72 h 175"/>
                <a:gd name="T4" fmla="*/ 264 w 320"/>
                <a:gd name="T5" fmla="*/ 56 h 175"/>
                <a:gd name="T6" fmla="*/ 160 w 320"/>
                <a:gd name="T7" fmla="*/ 32 h 175"/>
                <a:gd name="T8" fmla="*/ 168 w 320"/>
                <a:gd name="T9" fmla="*/ 32 h 175"/>
                <a:gd name="T10" fmla="*/ 64 w 320"/>
                <a:gd name="T11" fmla="*/ 56 h 175"/>
                <a:gd name="T12" fmla="*/ 32 w 320"/>
                <a:gd name="T13" fmla="*/ 72 h 175"/>
                <a:gd name="T14" fmla="*/ 40 w 320"/>
                <a:gd name="T15" fmla="*/ 64 h 175"/>
                <a:gd name="T16" fmla="*/ 32 w 320"/>
                <a:gd name="T17" fmla="*/ 88 h 175"/>
                <a:gd name="T18" fmla="*/ 40 w 320"/>
                <a:gd name="T19" fmla="*/ 120 h 175"/>
                <a:gd name="T20" fmla="*/ 32 w 320"/>
                <a:gd name="T21" fmla="*/ 104 h 175"/>
                <a:gd name="T22" fmla="*/ 64 w 320"/>
                <a:gd name="T23" fmla="*/ 120 h 175"/>
                <a:gd name="T24" fmla="*/ 168 w 320"/>
                <a:gd name="T25" fmla="*/ 144 h 175"/>
                <a:gd name="T26" fmla="*/ 160 w 320"/>
                <a:gd name="T27" fmla="*/ 144 h 175"/>
                <a:gd name="T28" fmla="*/ 256 w 320"/>
                <a:gd name="T29" fmla="*/ 120 h 175"/>
                <a:gd name="T30" fmla="*/ 288 w 320"/>
                <a:gd name="T31" fmla="*/ 104 h 175"/>
                <a:gd name="T32" fmla="*/ 280 w 320"/>
                <a:gd name="T33" fmla="*/ 120 h 175"/>
                <a:gd name="T34" fmla="*/ 288 w 320"/>
                <a:gd name="T35" fmla="*/ 88 h 175"/>
                <a:gd name="T36" fmla="*/ 320 w 320"/>
                <a:gd name="T37" fmla="*/ 96 h 175"/>
                <a:gd name="T38" fmla="*/ 312 w 320"/>
                <a:gd name="T39" fmla="*/ 128 h 175"/>
                <a:gd name="T40" fmla="*/ 272 w 320"/>
                <a:gd name="T41" fmla="*/ 152 h 175"/>
                <a:gd name="T42" fmla="*/ 272 w 320"/>
                <a:gd name="T43" fmla="*/ 152 h 175"/>
                <a:gd name="T44" fmla="*/ 168 w 320"/>
                <a:gd name="T45" fmla="*/ 175 h 175"/>
                <a:gd name="T46" fmla="*/ 56 w 320"/>
                <a:gd name="T47" fmla="*/ 152 h 175"/>
                <a:gd name="T48" fmla="*/ 48 w 320"/>
                <a:gd name="T49" fmla="*/ 152 h 175"/>
                <a:gd name="T50" fmla="*/ 16 w 320"/>
                <a:gd name="T51" fmla="*/ 136 h 175"/>
                <a:gd name="T52" fmla="*/ 0 w 320"/>
                <a:gd name="T53" fmla="*/ 96 h 175"/>
                <a:gd name="T54" fmla="*/ 0 w 320"/>
                <a:gd name="T55" fmla="*/ 88 h 175"/>
                <a:gd name="T56" fmla="*/ 8 w 320"/>
                <a:gd name="T57" fmla="*/ 56 h 175"/>
                <a:gd name="T58" fmla="*/ 48 w 320"/>
                <a:gd name="T59" fmla="*/ 24 h 175"/>
                <a:gd name="T60" fmla="*/ 56 w 320"/>
                <a:gd name="T61" fmla="*/ 24 h 175"/>
                <a:gd name="T62" fmla="*/ 160 w 320"/>
                <a:gd name="T63" fmla="*/ 0 h 175"/>
                <a:gd name="T64" fmla="*/ 272 w 320"/>
                <a:gd name="T65" fmla="*/ 24 h 175"/>
                <a:gd name="T66" fmla="*/ 272 w 320"/>
                <a:gd name="T67" fmla="*/ 24 h 175"/>
                <a:gd name="T68" fmla="*/ 304 w 320"/>
                <a:gd name="T69" fmla="*/ 40 h 175"/>
                <a:gd name="T70" fmla="*/ 320 w 320"/>
                <a:gd name="T71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5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5"/>
                  </a:lnTo>
                  <a:lnTo>
                    <a:pt x="168" y="175"/>
                  </a:lnTo>
                  <a:lnTo>
                    <a:pt x="160" y="175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20" name="Freeform 784"/>
            <p:cNvSpPr>
              <a:spLocks/>
            </p:cNvSpPr>
            <p:nvPr/>
          </p:nvSpPr>
          <p:spPr bwMode="auto">
            <a:xfrm>
              <a:off x="4957" y="3237"/>
              <a:ext cx="11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21" name="Freeform 785"/>
            <p:cNvSpPr>
              <a:spLocks/>
            </p:cNvSpPr>
            <p:nvPr/>
          </p:nvSpPr>
          <p:spPr bwMode="auto">
            <a:xfrm>
              <a:off x="4854" y="3198"/>
              <a:ext cx="99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22" name="Freeform 786"/>
            <p:cNvSpPr>
              <a:spLocks/>
            </p:cNvSpPr>
            <p:nvPr/>
          </p:nvSpPr>
          <p:spPr bwMode="auto">
            <a:xfrm>
              <a:off x="4848" y="3192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23" name="Freeform 787"/>
            <p:cNvSpPr>
              <a:spLocks/>
            </p:cNvSpPr>
            <p:nvPr/>
          </p:nvSpPr>
          <p:spPr bwMode="auto">
            <a:xfrm>
              <a:off x="4948" y="3223"/>
              <a:ext cx="11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24" name="Freeform 788"/>
            <p:cNvSpPr>
              <a:spLocks/>
            </p:cNvSpPr>
            <p:nvPr/>
          </p:nvSpPr>
          <p:spPr bwMode="auto">
            <a:xfrm>
              <a:off x="4681" y="3240"/>
              <a:ext cx="100" cy="51"/>
            </a:xfrm>
            <a:custGeom>
              <a:avLst/>
              <a:gdLst>
                <a:gd name="T0" fmla="*/ 288 w 288"/>
                <a:gd name="T1" fmla="*/ 72 h 143"/>
                <a:gd name="T2" fmla="*/ 280 w 288"/>
                <a:gd name="T3" fmla="*/ 40 h 143"/>
                <a:gd name="T4" fmla="*/ 248 w 288"/>
                <a:gd name="T5" fmla="*/ 24 h 143"/>
                <a:gd name="T6" fmla="*/ 144 w 288"/>
                <a:gd name="T7" fmla="*/ 0 h 143"/>
                <a:gd name="T8" fmla="*/ 40 w 288"/>
                <a:gd name="T9" fmla="*/ 24 h 143"/>
                <a:gd name="T10" fmla="*/ 8 w 288"/>
                <a:gd name="T11" fmla="*/ 40 h 143"/>
                <a:gd name="T12" fmla="*/ 0 w 288"/>
                <a:gd name="T13" fmla="*/ 72 h 143"/>
                <a:gd name="T14" fmla="*/ 8 w 288"/>
                <a:gd name="T15" fmla="*/ 103 h 143"/>
                <a:gd name="T16" fmla="*/ 40 w 288"/>
                <a:gd name="T17" fmla="*/ 119 h 143"/>
                <a:gd name="T18" fmla="*/ 144 w 288"/>
                <a:gd name="T19" fmla="*/ 143 h 143"/>
                <a:gd name="T20" fmla="*/ 248 w 288"/>
                <a:gd name="T21" fmla="*/ 119 h 143"/>
                <a:gd name="T22" fmla="*/ 280 w 288"/>
                <a:gd name="T23" fmla="*/ 103 h 143"/>
                <a:gd name="T24" fmla="*/ 288 w 288"/>
                <a:gd name="T25" fmla="*/ 7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3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3"/>
                  </a:lnTo>
                  <a:lnTo>
                    <a:pt x="40" y="119"/>
                  </a:lnTo>
                  <a:lnTo>
                    <a:pt x="144" y="143"/>
                  </a:lnTo>
                  <a:lnTo>
                    <a:pt x="248" y="119"/>
                  </a:lnTo>
                  <a:lnTo>
                    <a:pt x="280" y="103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25" name="Freeform 789"/>
            <p:cNvSpPr>
              <a:spLocks/>
            </p:cNvSpPr>
            <p:nvPr/>
          </p:nvSpPr>
          <p:spPr bwMode="auto">
            <a:xfrm>
              <a:off x="4676" y="3235"/>
              <a:ext cx="111" cy="61"/>
            </a:xfrm>
            <a:custGeom>
              <a:avLst/>
              <a:gdLst>
                <a:gd name="T0" fmla="*/ 280 w 320"/>
                <a:gd name="T1" fmla="*/ 64 h 175"/>
                <a:gd name="T2" fmla="*/ 288 w 320"/>
                <a:gd name="T3" fmla="*/ 72 h 175"/>
                <a:gd name="T4" fmla="*/ 264 w 320"/>
                <a:gd name="T5" fmla="*/ 56 h 175"/>
                <a:gd name="T6" fmla="*/ 160 w 320"/>
                <a:gd name="T7" fmla="*/ 32 h 175"/>
                <a:gd name="T8" fmla="*/ 168 w 320"/>
                <a:gd name="T9" fmla="*/ 32 h 175"/>
                <a:gd name="T10" fmla="*/ 64 w 320"/>
                <a:gd name="T11" fmla="*/ 56 h 175"/>
                <a:gd name="T12" fmla="*/ 32 w 320"/>
                <a:gd name="T13" fmla="*/ 72 h 175"/>
                <a:gd name="T14" fmla="*/ 40 w 320"/>
                <a:gd name="T15" fmla="*/ 64 h 175"/>
                <a:gd name="T16" fmla="*/ 32 w 320"/>
                <a:gd name="T17" fmla="*/ 88 h 175"/>
                <a:gd name="T18" fmla="*/ 40 w 320"/>
                <a:gd name="T19" fmla="*/ 119 h 175"/>
                <a:gd name="T20" fmla="*/ 32 w 320"/>
                <a:gd name="T21" fmla="*/ 103 h 175"/>
                <a:gd name="T22" fmla="*/ 64 w 320"/>
                <a:gd name="T23" fmla="*/ 119 h 175"/>
                <a:gd name="T24" fmla="*/ 168 w 320"/>
                <a:gd name="T25" fmla="*/ 143 h 175"/>
                <a:gd name="T26" fmla="*/ 160 w 320"/>
                <a:gd name="T27" fmla="*/ 143 h 175"/>
                <a:gd name="T28" fmla="*/ 256 w 320"/>
                <a:gd name="T29" fmla="*/ 119 h 175"/>
                <a:gd name="T30" fmla="*/ 288 w 320"/>
                <a:gd name="T31" fmla="*/ 103 h 175"/>
                <a:gd name="T32" fmla="*/ 280 w 320"/>
                <a:gd name="T33" fmla="*/ 119 h 175"/>
                <a:gd name="T34" fmla="*/ 288 w 320"/>
                <a:gd name="T35" fmla="*/ 88 h 175"/>
                <a:gd name="T36" fmla="*/ 320 w 320"/>
                <a:gd name="T37" fmla="*/ 95 h 175"/>
                <a:gd name="T38" fmla="*/ 312 w 320"/>
                <a:gd name="T39" fmla="*/ 127 h 175"/>
                <a:gd name="T40" fmla="*/ 272 w 320"/>
                <a:gd name="T41" fmla="*/ 151 h 175"/>
                <a:gd name="T42" fmla="*/ 272 w 320"/>
                <a:gd name="T43" fmla="*/ 151 h 175"/>
                <a:gd name="T44" fmla="*/ 168 w 320"/>
                <a:gd name="T45" fmla="*/ 175 h 175"/>
                <a:gd name="T46" fmla="*/ 56 w 320"/>
                <a:gd name="T47" fmla="*/ 151 h 175"/>
                <a:gd name="T48" fmla="*/ 48 w 320"/>
                <a:gd name="T49" fmla="*/ 151 h 175"/>
                <a:gd name="T50" fmla="*/ 16 w 320"/>
                <a:gd name="T51" fmla="*/ 135 h 175"/>
                <a:gd name="T52" fmla="*/ 0 w 320"/>
                <a:gd name="T53" fmla="*/ 95 h 175"/>
                <a:gd name="T54" fmla="*/ 0 w 320"/>
                <a:gd name="T55" fmla="*/ 88 h 175"/>
                <a:gd name="T56" fmla="*/ 8 w 320"/>
                <a:gd name="T57" fmla="*/ 56 h 175"/>
                <a:gd name="T58" fmla="*/ 48 w 320"/>
                <a:gd name="T59" fmla="*/ 24 h 175"/>
                <a:gd name="T60" fmla="*/ 56 w 320"/>
                <a:gd name="T61" fmla="*/ 24 h 175"/>
                <a:gd name="T62" fmla="*/ 160 w 320"/>
                <a:gd name="T63" fmla="*/ 0 h 175"/>
                <a:gd name="T64" fmla="*/ 272 w 320"/>
                <a:gd name="T65" fmla="*/ 24 h 175"/>
                <a:gd name="T66" fmla="*/ 272 w 320"/>
                <a:gd name="T67" fmla="*/ 24 h 175"/>
                <a:gd name="T68" fmla="*/ 304 w 320"/>
                <a:gd name="T69" fmla="*/ 40 h 175"/>
                <a:gd name="T70" fmla="*/ 320 w 320"/>
                <a:gd name="T71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5">
                  <a:moveTo>
                    <a:pt x="288" y="95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5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19"/>
                  </a:lnTo>
                  <a:lnTo>
                    <a:pt x="32" y="103"/>
                  </a:lnTo>
                  <a:lnTo>
                    <a:pt x="32" y="103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168" y="143"/>
                  </a:lnTo>
                  <a:lnTo>
                    <a:pt x="160" y="143"/>
                  </a:lnTo>
                  <a:lnTo>
                    <a:pt x="160" y="143"/>
                  </a:lnTo>
                  <a:lnTo>
                    <a:pt x="264" y="119"/>
                  </a:lnTo>
                  <a:lnTo>
                    <a:pt x="256" y="119"/>
                  </a:lnTo>
                  <a:lnTo>
                    <a:pt x="256" y="119"/>
                  </a:lnTo>
                  <a:lnTo>
                    <a:pt x="288" y="103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5"/>
                  </a:lnTo>
                  <a:lnTo>
                    <a:pt x="320" y="95"/>
                  </a:lnTo>
                  <a:lnTo>
                    <a:pt x="312" y="127"/>
                  </a:lnTo>
                  <a:lnTo>
                    <a:pt x="312" y="127"/>
                  </a:lnTo>
                  <a:lnTo>
                    <a:pt x="304" y="135"/>
                  </a:lnTo>
                  <a:lnTo>
                    <a:pt x="272" y="151"/>
                  </a:lnTo>
                  <a:lnTo>
                    <a:pt x="272" y="151"/>
                  </a:lnTo>
                  <a:lnTo>
                    <a:pt x="272" y="151"/>
                  </a:lnTo>
                  <a:lnTo>
                    <a:pt x="168" y="175"/>
                  </a:lnTo>
                  <a:lnTo>
                    <a:pt x="168" y="175"/>
                  </a:lnTo>
                  <a:lnTo>
                    <a:pt x="160" y="175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48" y="151"/>
                  </a:lnTo>
                  <a:lnTo>
                    <a:pt x="16" y="135"/>
                  </a:lnTo>
                  <a:lnTo>
                    <a:pt x="16" y="135"/>
                  </a:lnTo>
                  <a:lnTo>
                    <a:pt x="8" y="127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5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26" name="Freeform 790"/>
            <p:cNvSpPr>
              <a:spLocks/>
            </p:cNvSpPr>
            <p:nvPr/>
          </p:nvSpPr>
          <p:spPr bwMode="auto">
            <a:xfrm>
              <a:off x="4776" y="3266"/>
              <a:ext cx="11" cy="2"/>
            </a:xfrm>
            <a:custGeom>
              <a:avLst/>
              <a:gdLst>
                <a:gd name="T0" fmla="*/ 0 w 32"/>
                <a:gd name="T1" fmla="*/ 0 h 7"/>
                <a:gd name="T2" fmla="*/ 0 w 32"/>
                <a:gd name="T3" fmla="*/ 0 h 7"/>
                <a:gd name="T4" fmla="*/ 0 w 32"/>
                <a:gd name="T5" fmla="*/ 7 h 7"/>
                <a:gd name="T6" fmla="*/ 32 w 32"/>
                <a:gd name="T7" fmla="*/ 0 h 7"/>
                <a:gd name="T8" fmla="*/ 32 w 32"/>
                <a:gd name="T9" fmla="*/ 7 h 7"/>
                <a:gd name="T10" fmla="*/ 32 w 32"/>
                <a:gd name="T11" fmla="*/ 7 h 7"/>
                <a:gd name="T12" fmla="*/ 0 w 3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7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2" y="0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27" name="Freeform 791"/>
            <p:cNvSpPr>
              <a:spLocks/>
            </p:cNvSpPr>
            <p:nvPr/>
          </p:nvSpPr>
          <p:spPr bwMode="auto">
            <a:xfrm>
              <a:off x="4673" y="3226"/>
              <a:ext cx="100" cy="50"/>
            </a:xfrm>
            <a:custGeom>
              <a:avLst/>
              <a:gdLst>
                <a:gd name="T0" fmla="*/ 288 w 288"/>
                <a:gd name="T1" fmla="*/ 72 h 143"/>
                <a:gd name="T2" fmla="*/ 280 w 288"/>
                <a:gd name="T3" fmla="*/ 40 h 143"/>
                <a:gd name="T4" fmla="*/ 248 w 288"/>
                <a:gd name="T5" fmla="*/ 24 h 143"/>
                <a:gd name="T6" fmla="*/ 144 w 288"/>
                <a:gd name="T7" fmla="*/ 0 h 143"/>
                <a:gd name="T8" fmla="*/ 40 w 288"/>
                <a:gd name="T9" fmla="*/ 24 h 143"/>
                <a:gd name="T10" fmla="*/ 8 w 288"/>
                <a:gd name="T11" fmla="*/ 40 h 143"/>
                <a:gd name="T12" fmla="*/ 0 w 288"/>
                <a:gd name="T13" fmla="*/ 72 h 143"/>
                <a:gd name="T14" fmla="*/ 8 w 288"/>
                <a:gd name="T15" fmla="*/ 104 h 143"/>
                <a:gd name="T16" fmla="*/ 40 w 288"/>
                <a:gd name="T17" fmla="*/ 119 h 143"/>
                <a:gd name="T18" fmla="*/ 144 w 288"/>
                <a:gd name="T19" fmla="*/ 143 h 143"/>
                <a:gd name="T20" fmla="*/ 248 w 288"/>
                <a:gd name="T21" fmla="*/ 119 h 143"/>
                <a:gd name="T22" fmla="*/ 280 w 288"/>
                <a:gd name="T23" fmla="*/ 104 h 143"/>
                <a:gd name="T24" fmla="*/ 288 w 288"/>
                <a:gd name="T25" fmla="*/ 7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3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19"/>
                  </a:lnTo>
                  <a:lnTo>
                    <a:pt x="144" y="143"/>
                  </a:lnTo>
                  <a:lnTo>
                    <a:pt x="248" y="119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28" name="Freeform 792"/>
            <p:cNvSpPr>
              <a:spLocks/>
            </p:cNvSpPr>
            <p:nvPr/>
          </p:nvSpPr>
          <p:spPr bwMode="auto">
            <a:xfrm>
              <a:off x="4667" y="3220"/>
              <a:ext cx="112" cy="62"/>
            </a:xfrm>
            <a:custGeom>
              <a:avLst/>
              <a:gdLst>
                <a:gd name="T0" fmla="*/ 280 w 320"/>
                <a:gd name="T1" fmla="*/ 64 h 175"/>
                <a:gd name="T2" fmla="*/ 288 w 320"/>
                <a:gd name="T3" fmla="*/ 72 h 175"/>
                <a:gd name="T4" fmla="*/ 264 w 320"/>
                <a:gd name="T5" fmla="*/ 56 h 175"/>
                <a:gd name="T6" fmla="*/ 160 w 320"/>
                <a:gd name="T7" fmla="*/ 32 h 175"/>
                <a:gd name="T8" fmla="*/ 168 w 320"/>
                <a:gd name="T9" fmla="*/ 32 h 175"/>
                <a:gd name="T10" fmla="*/ 64 w 320"/>
                <a:gd name="T11" fmla="*/ 56 h 175"/>
                <a:gd name="T12" fmla="*/ 32 w 320"/>
                <a:gd name="T13" fmla="*/ 72 h 175"/>
                <a:gd name="T14" fmla="*/ 40 w 320"/>
                <a:gd name="T15" fmla="*/ 64 h 175"/>
                <a:gd name="T16" fmla="*/ 32 w 320"/>
                <a:gd name="T17" fmla="*/ 88 h 175"/>
                <a:gd name="T18" fmla="*/ 40 w 320"/>
                <a:gd name="T19" fmla="*/ 120 h 175"/>
                <a:gd name="T20" fmla="*/ 32 w 320"/>
                <a:gd name="T21" fmla="*/ 104 h 175"/>
                <a:gd name="T22" fmla="*/ 64 w 320"/>
                <a:gd name="T23" fmla="*/ 120 h 175"/>
                <a:gd name="T24" fmla="*/ 168 w 320"/>
                <a:gd name="T25" fmla="*/ 143 h 175"/>
                <a:gd name="T26" fmla="*/ 160 w 320"/>
                <a:gd name="T27" fmla="*/ 143 h 175"/>
                <a:gd name="T28" fmla="*/ 256 w 320"/>
                <a:gd name="T29" fmla="*/ 120 h 175"/>
                <a:gd name="T30" fmla="*/ 288 w 320"/>
                <a:gd name="T31" fmla="*/ 104 h 175"/>
                <a:gd name="T32" fmla="*/ 280 w 320"/>
                <a:gd name="T33" fmla="*/ 120 h 175"/>
                <a:gd name="T34" fmla="*/ 288 w 320"/>
                <a:gd name="T35" fmla="*/ 88 h 175"/>
                <a:gd name="T36" fmla="*/ 320 w 320"/>
                <a:gd name="T37" fmla="*/ 96 h 175"/>
                <a:gd name="T38" fmla="*/ 312 w 320"/>
                <a:gd name="T39" fmla="*/ 128 h 175"/>
                <a:gd name="T40" fmla="*/ 272 w 320"/>
                <a:gd name="T41" fmla="*/ 151 h 175"/>
                <a:gd name="T42" fmla="*/ 272 w 320"/>
                <a:gd name="T43" fmla="*/ 151 h 175"/>
                <a:gd name="T44" fmla="*/ 168 w 320"/>
                <a:gd name="T45" fmla="*/ 175 h 175"/>
                <a:gd name="T46" fmla="*/ 56 w 320"/>
                <a:gd name="T47" fmla="*/ 151 h 175"/>
                <a:gd name="T48" fmla="*/ 48 w 320"/>
                <a:gd name="T49" fmla="*/ 151 h 175"/>
                <a:gd name="T50" fmla="*/ 16 w 320"/>
                <a:gd name="T51" fmla="*/ 135 h 175"/>
                <a:gd name="T52" fmla="*/ 0 w 320"/>
                <a:gd name="T53" fmla="*/ 96 h 175"/>
                <a:gd name="T54" fmla="*/ 0 w 320"/>
                <a:gd name="T55" fmla="*/ 88 h 175"/>
                <a:gd name="T56" fmla="*/ 8 w 320"/>
                <a:gd name="T57" fmla="*/ 56 h 175"/>
                <a:gd name="T58" fmla="*/ 48 w 320"/>
                <a:gd name="T59" fmla="*/ 24 h 175"/>
                <a:gd name="T60" fmla="*/ 56 w 320"/>
                <a:gd name="T61" fmla="*/ 24 h 175"/>
                <a:gd name="T62" fmla="*/ 160 w 320"/>
                <a:gd name="T63" fmla="*/ 0 h 175"/>
                <a:gd name="T64" fmla="*/ 272 w 320"/>
                <a:gd name="T65" fmla="*/ 24 h 175"/>
                <a:gd name="T66" fmla="*/ 272 w 320"/>
                <a:gd name="T67" fmla="*/ 24 h 175"/>
                <a:gd name="T68" fmla="*/ 304 w 320"/>
                <a:gd name="T69" fmla="*/ 40 h 175"/>
                <a:gd name="T70" fmla="*/ 320 w 320"/>
                <a:gd name="T71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5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3"/>
                  </a:lnTo>
                  <a:lnTo>
                    <a:pt x="160" y="143"/>
                  </a:lnTo>
                  <a:lnTo>
                    <a:pt x="160" y="143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5"/>
                  </a:lnTo>
                  <a:lnTo>
                    <a:pt x="272" y="151"/>
                  </a:lnTo>
                  <a:lnTo>
                    <a:pt x="272" y="151"/>
                  </a:lnTo>
                  <a:lnTo>
                    <a:pt x="272" y="151"/>
                  </a:lnTo>
                  <a:lnTo>
                    <a:pt x="168" y="175"/>
                  </a:lnTo>
                  <a:lnTo>
                    <a:pt x="168" y="175"/>
                  </a:lnTo>
                  <a:lnTo>
                    <a:pt x="160" y="175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48" y="151"/>
                  </a:lnTo>
                  <a:lnTo>
                    <a:pt x="16" y="135"/>
                  </a:lnTo>
                  <a:lnTo>
                    <a:pt x="16" y="135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29" name="Freeform 793"/>
            <p:cNvSpPr>
              <a:spLocks/>
            </p:cNvSpPr>
            <p:nvPr/>
          </p:nvSpPr>
          <p:spPr bwMode="auto">
            <a:xfrm>
              <a:off x="4768" y="3252"/>
              <a:ext cx="11" cy="2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30" name="Freeform 794"/>
            <p:cNvSpPr>
              <a:spLocks/>
            </p:cNvSpPr>
            <p:nvPr/>
          </p:nvSpPr>
          <p:spPr bwMode="auto">
            <a:xfrm>
              <a:off x="5045" y="3773"/>
              <a:ext cx="100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31" name="Freeform 795"/>
            <p:cNvSpPr>
              <a:spLocks/>
            </p:cNvSpPr>
            <p:nvPr/>
          </p:nvSpPr>
          <p:spPr bwMode="auto">
            <a:xfrm>
              <a:off x="5040" y="3767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32" name="Freeform 796"/>
            <p:cNvSpPr>
              <a:spLocks/>
            </p:cNvSpPr>
            <p:nvPr/>
          </p:nvSpPr>
          <p:spPr bwMode="auto">
            <a:xfrm>
              <a:off x="5140" y="3798"/>
              <a:ext cx="11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33" name="Freeform 797"/>
            <p:cNvSpPr>
              <a:spLocks/>
            </p:cNvSpPr>
            <p:nvPr/>
          </p:nvSpPr>
          <p:spPr bwMode="auto">
            <a:xfrm>
              <a:off x="5037" y="3748"/>
              <a:ext cx="108" cy="62"/>
            </a:xfrm>
            <a:custGeom>
              <a:avLst/>
              <a:gdLst>
                <a:gd name="T0" fmla="*/ 312 w 312"/>
                <a:gd name="T1" fmla="*/ 88 h 176"/>
                <a:gd name="T2" fmla="*/ 296 w 312"/>
                <a:gd name="T3" fmla="*/ 56 h 176"/>
                <a:gd name="T4" fmla="*/ 264 w 312"/>
                <a:gd name="T5" fmla="*/ 24 h 176"/>
                <a:gd name="T6" fmla="*/ 152 w 312"/>
                <a:gd name="T7" fmla="*/ 0 h 176"/>
                <a:gd name="T8" fmla="*/ 48 w 312"/>
                <a:gd name="T9" fmla="*/ 24 h 176"/>
                <a:gd name="T10" fmla="*/ 16 w 312"/>
                <a:gd name="T11" fmla="*/ 56 h 176"/>
                <a:gd name="T12" fmla="*/ 0 w 312"/>
                <a:gd name="T13" fmla="*/ 88 h 176"/>
                <a:gd name="T14" fmla="*/ 16 w 312"/>
                <a:gd name="T15" fmla="*/ 120 h 176"/>
                <a:gd name="T16" fmla="*/ 48 w 312"/>
                <a:gd name="T17" fmla="*/ 152 h 176"/>
                <a:gd name="T18" fmla="*/ 152 w 312"/>
                <a:gd name="T19" fmla="*/ 176 h 176"/>
                <a:gd name="T20" fmla="*/ 264 w 312"/>
                <a:gd name="T21" fmla="*/ 152 h 176"/>
                <a:gd name="T22" fmla="*/ 296 w 312"/>
                <a:gd name="T23" fmla="*/ 120 h 176"/>
                <a:gd name="T24" fmla="*/ 312 w 312"/>
                <a:gd name="T25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2" h="176">
                  <a:moveTo>
                    <a:pt x="312" y="88"/>
                  </a:moveTo>
                  <a:lnTo>
                    <a:pt x="296" y="56"/>
                  </a:lnTo>
                  <a:lnTo>
                    <a:pt x="264" y="24"/>
                  </a:lnTo>
                  <a:lnTo>
                    <a:pt x="152" y="0"/>
                  </a:lnTo>
                  <a:lnTo>
                    <a:pt x="48" y="24"/>
                  </a:lnTo>
                  <a:lnTo>
                    <a:pt x="16" y="56"/>
                  </a:lnTo>
                  <a:lnTo>
                    <a:pt x="0" y="88"/>
                  </a:lnTo>
                  <a:lnTo>
                    <a:pt x="16" y="120"/>
                  </a:lnTo>
                  <a:lnTo>
                    <a:pt x="48" y="152"/>
                  </a:lnTo>
                  <a:lnTo>
                    <a:pt x="152" y="176"/>
                  </a:lnTo>
                  <a:lnTo>
                    <a:pt x="264" y="152"/>
                  </a:lnTo>
                  <a:lnTo>
                    <a:pt x="296" y="120"/>
                  </a:lnTo>
                  <a:lnTo>
                    <a:pt x="312" y="88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34" name="Freeform 798"/>
            <p:cNvSpPr>
              <a:spLocks/>
            </p:cNvSpPr>
            <p:nvPr/>
          </p:nvSpPr>
          <p:spPr bwMode="auto">
            <a:xfrm>
              <a:off x="5032" y="3742"/>
              <a:ext cx="119" cy="73"/>
            </a:xfrm>
            <a:custGeom>
              <a:avLst/>
              <a:gdLst>
                <a:gd name="T0" fmla="*/ 296 w 344"/>
                <a:gd name="T1" fmla="*/ 80 h 208"/>
                <a:gd name="T2" fmla="*/ 304 w 344"/>
                <a:gd name="T3" fmla="*/ 88 h 208"/>
                <a:gd name="T4" fmla="*/ 280 w 344"/>
                <a:gd name="T5" fmla="*/ 56 h 208"/>
                <a:gd name="T6" fmla="*/ 168 w 344"/>
                <a:gd name="T7" fmla="*/ 32 h 208"/>
                <a:gd name="T8" fmla="*/ 176 w 344"/>
                <a:gd name="T9" fmla="*/ 32 h 208"/>
                <a:gd name="T10" fmla="*/ 80 w 344"/>
                <a:gd name="T11" fmla="*/ 56 h 208"/>
                <a:gd name="T12" fmla="*/ 48 w 344"/>
                <a:gd name="T13" fmla="*/ 88 h 208"/>
                <a:gd name="T14" fmla="*/ 48 w 344"/>
                <a:gd name="T15" fmla="*/ 80 h 208"/>
                <a:gd name="T16" fmla="*/ 32 w 344"/>
                <a:gd name="T17" fmla="*/ 96 h 208"/>
                <a:gd name="T18" fmla="*/ 48 w 344"/>
                <a:gd name="T19" fmla="*/ 128 h 208"/>
                <a:gd name="T20" fmla="*/ 48 w 344"/>
                <a:gd name="T21" fmla="*/ 128 h 208"/>
                <a:gd name="T22" fmla="*/ 72 w 344"/>
                <a:gd name="T23" fmla="*/ 152 h 208"/>
                <a:gd name="T24" fmla="*/ 176 w 344"/>
                <a:gd name="T25" fmla="*/ 176 h 208"/>
                <a:gd name="T26" fmla="*/ 168 w 344"/>
                <a:gd name="T27" fmla="*/ 176 h 208"/>
                <a:gd name="T28" fmla="*/ 272 w 344"/>
                <a:gd name="T29" fmla="*/ 160 h 208"/>
                <a:gd name="T30" fmla="*/ 304 w 344"/>
                <a:gd name="T31" fmla="*/ 128 h 208"/>
                <a:gd name="T32" fmla="*/ 296 w 344"/>
                <a:gd name="T33" fmla="*/ 128 h 208"/>
                <a:gd name="T34" fmla="*/ 312 w 344"/>
                <a:gd name="T35" fmla="*/ 96 h 208"/>
                <a:gd name="T36" fmla="*/ 344 w 344"/>
                <a:gd name="T37" fmla="*/ 112 h 208"/>
                <a:gd name="T38" fmla="*/ 328 w 344"/>
                <a:gd name="T39" fmla="*/ 144 h 208"/>
                <a:gd name="T40" fmla="*/ 296 w 344"/>
                <a:gd name="T41" fmla="*/ 184 h 208"/>
                <a:gd name="T42" fmla="*/ 288 w 344"/>
                <a:gd name="T43" fmla="*/ 184 h 208"/>
                <a:gd name="T44" fmla="*/ 176 w 344"/>
                <a:gd name="T45" fmla="*/ 208 h 208"/>
                <a:gd name="T46" fmla="*/ 64 w 344"/>
                <a:gd name="T47" fmla="*/ 184 h 208"/>
                <a:gd name="T48" fmla="*/ 56 w 344"/>
                <a:gd name="T49" fmla="*/ 184 h 208"/>
                <a:gd name="T50" fmla="*/ 24 w 344"/>
                <a:gd name="T51" fmla="*/ 152 h 208"/>
                <a:gd name="T52" fmla="*/ 0 w 344"/>
                <a:gd name="T53" fmla="*/ 112 h 208"/>
                <a:gd name="T54" fmla="*/ 0 w 344"/>
                <a:gd name="T55" fmla="*/ 96 h 208"/>
                <a:gd name="T56" fmla="*/ 16 w 344"/>
                <a:gd name="T57" fmla="*/ 64 h 208"/>
                <a:gd name="T58" fmla="*/ 56 w 344"/>
                <a:gd name="T59" fmla="*/ 32 h 208"/>
                <a:gd name="T60" fmla="*/ 64 w 344"/>
                <a:gd name="T61" fmla="*/ 24 h 208"/>
                <a:gd name="T62" fmla="*/ 168 w 344"/>
                <a:gd name="T63" fmla="*/ 0 h 208"/>
                <a:gd name="T64" fmla="*/ 288 w 344"/>
                <a:gd name="T65" fmla="*/ 24 h 208"/>
                <a:gd name="T66" fmla="*/ 296 w 344"/>
                <a:gd name="T67" fmla="*/ 32 h 208"/>
                <a:gd name="T68" fmla="*/ 328 w 344"/>
                <a:gd name="T69" fmla="*/ 64 h 208"/>
                <a:gd name="T70" fmla="*/ 344 w 344"/>
                <a:gd name="T71" fmla="*/ 9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208">
                  <a:moveTo>
                    <a:pt x="312" y="112"/>
                  </a:moveTo>
                  <a:lnTo>
                    <a:pt x="296" y="80"/>
                  </a:lnTo>
                  <a:lnTo>
                    <a:pt x="304" y="88"/>
                  </a:lnTo>
                  <a:lnTo>
                    <a:pt x="304" y="88"/>
                  </a:lnTo>
                  <a:lnTo>
                    <a:pt x="272" y="56"/>
                  </a:lnTo>
                  <a:lnTo>
                    <a:pt x="280" y="56"/>
                  </a:lnTo>
                  <a:lnTo>
                    <a:pt x="280" y="56"/>
                  </a:lnTo>
                  <a:lnTo>
                    <a:pt x="168" y="32"/>
                  </a:lnTo>
                  <a:lnTo>
                    <a:pt x="176" y="32"/>
                  </a:lnTo>
                  <a:lnTo>
                    <a:pt x="176" y="32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48" y="8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32" y="112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80" y="160"/>
                  </a:lnTo>
                  <a:lnTo>
                    <a:pt x="72" y="152"/>
                  </a:lnTo>
                  <a:lnTo>
                    <a:pt x="72" y="152"/>
                  </a:lnTo>
                  <a:lnTo>
                    <a:pt x="176" y="176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280" y="152"/>
                  </a:lnTo>
                  <a:lnTo>
                    <a:pt x="272" y="160"/>
                  </a:lnTo>
                  <a:lnTo>
                    <a:pt x="272" y="160"/>
                  </a:lnTo>
                  <a:lnTo>
                    <a:pt x="304" y="128"/>
                  </a:lnTo>
                  <a:lnTo>
                    <a:pt x="296" y="128"/>
                  </a:lnTo>
                  <a:lnTo>
                    <a:pt x="296" y="128"/>
                  </a:lnTo>
                  <a:lnTo>
                    <a:pt x="312" y="96"/>
                  </a:lnTo>
                  <a:lnTo>
                    <a:pt x="312" y="96"/>
                  </a:lnTo>
                  <a:lnTo>
                    <a:pt x="344" y="112"/>
                  </a:lnTo>
                  <a:lnTo>
                    <a:pt x="344" y="112"/>
                  </a:lnTo>
                  <a:lnTo>
                    <a:pt x="328" y="144"/>
                  </a:lnTo>
                  <a:lnTo>
                    <a:pt x="328" y="144"/>
                  </a:lnTo>
                  <a:lnTo>
                    <a:pt x="328" y="152"/>
                  </a:lnTo>
                  <a:lnTo>
                    <a:pt x="296" y="184"/>
                  </a:lnTo>
                  <a:lnTo>
                    <a:pt x="296" y="184"/>
                  </a:lnTo>
                  <a:lnTo>
                    <a:pt x="288" y="184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68" y="208"/>
                  </a:lnTo>
                  <a:lnTo>
                    <a:pt x="64" y="184"/>
                  </a:lnTo>
                  <a:lnTo>
                    <a:pt x="64" y="184"/>
                  </a:lnTo>
                  <a:lnTo>
                    <a:pt x="56" y="184"/>
                  </a:lnTo>
                  <a:lnTo>
                    <a:pt x="24" y="152"/>
                  </a:lnTo>
                  <a:lnTo>
                    <a:pt x="24" y="152"/>
                  </a:lnTo>
                  <a:lnTo>
                    <a:pt x="16" y="14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96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64" y="24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288" y="24"/>
                  </a:lnTo>
                  <a:lnTo>
                    <a:pt x="288" y="24"/>
                  </a:lnTo>
                  <a:lnTo>
                    <a:pt x="296" y="3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44" y="96"/>
                  </a:lnTo>
                  <a:lnTo>
                    <a:pt x="312" y="112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35" name="Freeform 799"/>
            <p:cNvSpPr>
              <a:spLocks/>
            </p:cNvSpPr>
            <p:nvPr/>
          </p:nvSpPr>
          <p:spPr bwMode="auto">
            <a:xfrm>
              <a:off x="5140" y="3776"/>
              <a:ext cx="11" cy="5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36" name="Freeform 800"/>
            <p:cNvSpPr>
              <a:spLocks/>
            </p:cNvSpPr>
            <p:nvPr/>
          </p:nvSpPr>
          <p:spPr bwMode="auto">
            <a:xfrm>
              <a:off x="4354" y="3519"/>
              <a:ext cx="100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37" name="Freeform 801"/>
            <p:cNvSpPr>
              <a:spLocks/>
            </p:cNvSpPr>
            <p:nvPr/>
          </p:nvSpPr>
          <p:spPr bwMode="auto">
            <a:xfrm>
              <a:off x="4348" y="3513"/>
              <a:ext cx="111" cy="63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38" name="Freeform 802"/>
            <p:cNvSpPr>
              <a:spLocks/>
            </p:cNvSpPr>
            <p:nvPr/>
          </p:nvSpPr>
          <p:spPr bwMode="auto">
            <a:xfrm>
              <a:off x="4448" y="3544"/>
              <a:ext cx="11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39" name="Freeform 803"/>
            <p:cNvSpPr>
              <a:spLocks/>
            </p:cNvSpPr>
            <p:nvPr/>
          </p:nvSpPr>
          <p:spPr bwMode="auto">
            <a:xfrm>
              <a:off x="4345" y="3505"/>
              <a:ext cx="101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40" name="Freeform 804"/>
            <p:cNvSpPr>
              <a:spLocks/>
            </p:cNvSpPr>
            <p:nvPr/>
          </p:nvSpPr>
          <p:spPr bwMode="auto">
            <a:xfrm>
              <a:off x="4340" y="3499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41" name="Freeform 805"/>
            <p:cNvSpPr>
              <a:spLocks/>
            </p:cNvSpPr>
            <p:nvPr/>
          </p:nvSpPr>
          <p:spPr bwMode="auto">
            <a:xfrm>
              <a:off x="4440" y="3530"/>
              <a:ext cx="11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42" name="Freeform 806"/>
            <p:cNvSpPr>
              <a:spLocks/>
            </p:cNvSpPr>
            <p:nvPr/>
          </p:nvSpPr>
          <p:spPr bwMode="auto">
            <a:xfrm>
              <a:off x="4081" y="3550"/>
              <a:ext cx="67" cy="43"/>
            </a:xfrm>
            <a:custGeom>
              <a:avLst/>
              <a:gdLst>
                <a:gd name="T0" fmla="*/ 96 w 192"/>
                <a:gd name="T1" fmla="*/ 32 h 120"/>
                <a:gd name="T2" fmla="*/ 104 w 192"/>
                <a:gd name="T3" fmla="*/ 48 h 120"/>
                <a:gd name="T4" fmla="*/ 104 w 192"/>
                <a:gd name="T5" fmla="*/ 56 h 120"/>
                <a:gd name="T6" fmla="*/ 192 w 192"/>
                <a:gd name="T7" fmla="*/ 0 h 120"/>
                <a:gd name="T8" fmla="*/ 96 w 192"/>
                <a:gd name="T9" fmla="*/ 96 h 120"/>
                <a:gd name="T10" fmla="*/ 88 w 192"/>
                <a:gd name="T11" fmla="*/ 64 h 120"/>
                <a:gd name="T12" fmla="*/ 0 w 192"/>
                <a:gd name="T13" fmla="*/ 120 h 120"/>
                <a:gd name="T14" fmla="*/ 96 w 192"/>
                <a:gd name="T15" fmla="*/ 3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20">
                  <a:moveTo>
                    <a:pt x="96" y="32"/>
                  </a:moveTo>
                  <a:lnTo>
                    <a:pt x="104" y="48"/>
                  </a:lnTo>
                  <a:lnTo>
                    <a:pt x="104" y="56"/>
                  </a:lnTo>
                  <a:lnTo>
                    <a:pt x="192" y="0"/>
                  </a:lnTo>
                  <a:lnTo>
                    <a:pt x="96" y="96"/>
                  </a:lnTo>
                  <a:lnTo>
                    <a:pt x="88" y="64"/>
                  </a:lnTo>
                  <a:lnTo>
                    <a:pt x="0" y="120"/>
                  </a:lnTo>
                  <a:lnTo>
                    <a:pt x="96" y="3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43" name="Freeform 807"/>
            <p:cNvSpPr>
              <a:spLocks/>
            </p:cNvSpPr>
            <p:nvPr/>
          </p:nvSpPr>
          <p:spPr bwMode="auto">
            <a:xfrm>
              <a:off x="3979" y="3596"/>
              <a:ext cx="100" cy="50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8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8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8 h 144"/>
                <a:gd name="T18" fmla="*/ 144 w 288"/>
                <a:gd name="T19" fmla="*/ 144 h 144"/>
                <a:gd name="T20" fmla="*/ 248 w 288"/>
                <a:gd name="T21" fmla="*/ 128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8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8"/>
                  </a:lnTo>
                  <a:lnTo>
                    <a:pt x="144" y="144"/>
                  </a:lnTo>
                  <a:lnTo>
                    <a:pt x="248" y="128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44" name="Freeform 808"/>
            <p:cNvSpPr>
              <a:spLocks/>
            </p:cNvSpPr>
            <p:nvPr/>
          </p:nvSpPr>
          <p:spPr bwMode="auto">
            <a:xfrm>
              <a:off x="3973" y="3589"/>
              <a:ext cx="111" cy="63"/>
            </a:xfrm>
            <a:custGeom>
              <a:avLst/>
              <a:gdLst>
                <a:gd name="T0" fmla="*/ 280 w 320"/>
                <a:gd name="T1" fmla="*/ 72 h 176"/>
                <a:gd name="T2" fmla="*/ 288 w 320"/>
                <a:gd name="T3" fmla="*/ 80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80 h 176"/>
                <a:gd name="T14" fmla="*/ 40 w 320"/>
                <a:gd name="T15" fmla="*/ 72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12 h 176"/>
                <a:gd name="T22" fmla="*/ 64 w 320"/>
                <a:gd name="T23" fmla="*/ 128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36 h 176"/>
                <a:gd name="T30" fmla="*/ 288 w 320"/>
                <a:gd name="T31" fmla="*/ 112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60 h 176"/>
                <a:gd name="T42" fmla="*/ 272 w 320"/>
                <a:gd name="T43" fmla="*/ 160 h 176"/>
                <a:gd name="T44" fmla="*/ 168 w 320"/>
                <a:gd name="T45" fmla="*/ 176 h 176"/>
                <a:gd name="T46" fmla="*/ 56 w 320"/>
                <a:gd name="T47" fmla="*/ 160 h 176"/>
                <a:gd name="T48" fmla="*/ 48 w 320"/>
                <a:gd name="T49" fmla="*/ 160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64 h 176"/>
                <a:gd name="T58" fmla="*/ 48 w 320"/>
                <a:gd name="T59" fmla="*/ 32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32 h 176"/>
                <a:gd name="T68" fmla="*/ 304 w 320"/>
                <a:gd name="T69" fmla="*/ 56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72"/>
                  </a:lnTo>
                  <a:lnTo>
                    <a:pt x="288" y="80"/>
                  </a:lnTo>
                  <a:lnTo>
                    <a:pt x="288" y="80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64" y="136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8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88" y="112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60"/>
                  </a:lnTo>
                  <a:lnTo>
                    <a:pt x="272" y="160"/>
                  </a:lnTo>
                  <a:lnTo>
                    <a:pt x="272" y="16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48" y="160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6" y="56"/>
                  </a:lnTo>
                  <a:lnTo>
                    <a:pt x="48" y="32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32"/>
                  </a:lnTo>
                  <a:lnTo>
                    <a:pt x="304" y="56"/>
                  </a:lnTo>
                  <a:lnTo>
                    <a:pt x="304" y="56"/>
                  </a:lnTo>
                  <a:lnTo>
                    <a:pt x="312" y="64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45" name="Freeform 809"/>
            <p:cNvSpPr>
              <a:spLocks/>
            </p:cNvSpPr>
            <p:nvPr/>
          </p:nvSpPr>
          <p:spPr bwMode="auto">
            <a:xfrm>
              <a:off x="3970" y="3581"/>
              <a:ext cx="100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8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8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8 h 144"/>
                <a:gd name="T18" fmla="*/ 144 w 288"/>
                <a:gd name="T19" fmla="*/ 144 h 144"/>
                <a:gd name="T20" fmla="*/ 248 w 288"/>
                <a:gd name="T21" fmla="*/ 128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8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8"/>
                  </a:lnTo>
                  <a:lnTo>
                    <a:pt x="144" y="144"/>
                  </a:lnTo>
                  <a:lnTo>
                    <a:pt x="248" y="128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46" name="Freeform 810"/>
            <p:cNvSpPr>
              <a:spLocks/>
            </p:cNvSpPr>
            <p:nvPr/>
          </p:nvSpPr>
          <p:spPr bwMode="auto">
            <a:xfrm>
              <a:off x="3965" y="3576"/>
              <a:ext cx="111" cy="62"/>
            </a:xfrm>
            <a:custGeom>
              <a:avLst/>
              <a:gdLst>
                <a:gd name="T0" fmla="*/ 280 w 320"/>
                <a:gd name="T1" fmla="*/ 72 h 176"/>
                <a:gd name="T2" fmla="*/ 288 w 320"/>
                <a:gd name="T3" fmla="*/ 80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80 h 176"/>
                <a:gd name="T14" fmla="*/ 40 w 320"/>
                <a:gd name="T15" fmla="*/ 72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12 h 176"/>
                <a:gd name="T22" fmla="*/ 64 w 320"/>
                <a:gd name="T23" fmla="*/ 128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36 h 176"/>
                <a:gd name="T30" fmla="*/ 288 w 320"/>
                <a:gd name="T31" fmla="*/ 112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60 h 176"/>
                <a:gd name="T42" fmla="*/ 272 w 320"/>
                <a:gd name="T43" fmla="*/ 160 h 176"/>
                <a:gd name="T44" fmla="*/ 168 w 320"/>
                <a:gd name="T45" fmla="*/ 176 h 176"/>
                <a:gd name="T46" fmla="*/ 56 w 320"/>
                <a:gd name="T47" fmla="*/ 160 h 176"/>
                <a:gd name="T48" fmla="*/ 48 w 320"/>
                <a:gd name="T49" fmla="*/ 160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64 h 176"/>
                <a:gd name="T58" fmla="*/ 48 w 320"/>
                <a:gd name="T59" fmla="*/ 32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32 h 176"/>
                <a:gd name="T68" fmla="*/ 304 w 320"/>
                <a:gd name="T69" fmla="*/ 56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72"/>
                  </a:lnTo>
                  <a:lnTo>
                    <a:pt x="288" y="80"/>
                  </a:lnTo>
                  <a:lnTo>
                    <a:pt x="288" y="80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64" y="136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8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88" y="112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60"/>
                  </a:lnTo>
                  <a:lnTo>
                    <a:pt x="272" y="160"/>
                  </a:lnTo>
                  <a:lnTo>
                    <a:pt x="272" y="16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48" y="160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6" y="56"/>
                  </a:lnTo>
                  <a:lnTo>
                    <a:pt x="48" y="32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32"/>
                  </a:lnTo>
                  <a:lnTo>
                    <a:pt x="304" y="56"/>
                  </a:lnTo>
                  <a:lnTo>
                    <a:pt x="304" y="56"/>
                  </a:lnTo>
                  <a:lnTo>
                    <a:pt x="312" y="64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47" name="Freeform 811"/>
            <p:cNvSpPr>
              <a:spLocks/>
            </p:cNvSpPr>
            <p:nvPr/>
          </p:nvSpPr>
          <p:spPr bwMode="auto">
            <a:xfrm>
              <a:off x="5220" y="3683"/>
              <a:ext cx="126" cy="56"/>
            </a:xfrm>
            <a:custGeom>
              <a:avLst/>
              <a:gdLst>
                <a:gd name="T0" fmla="*/ 360 w 360"/>
                <a:gd name="T1" fmla="*/ 79 h 159"/>
                <a:gd name="T2" fmla="*/ 344 w 360"/>
                <a:gd name="T3" fmla="*/ 48 h 159"/>
                <a:gd name="T4" fmla="*/ 304 w 360"/>
                <a:gd name="T5" fmla="*/ 24 h 159"/>
                <a:gd name="T6" fmla="*/ 184 w 360"/>
                <a:gd name="T7" fmla="*/ 0 h 159"/>
                <a:gd name="T8" fmla="*/ 56 w 360"/>
                <a:gd name="T9" fmla="*/ 24 h 159"/>
                <a:gd name="T10" fmla="*/ 16 w 360"/>
                <a:gd name="T11" fmla="*/ 48 h 159"/>
                <a:gd name="T12" fmla="*/ 0 w 360"/>
                <a:gd name="T13" fmla="*/ 79 h 159"/>
                <a:gd name="T14" fmla="*/ 16 w 360"/>
                <a:gd name="T15" fmla="*/ 111 h 159"/>
                <a:gd name="T16" fmla="*/ 56 w 360"/>
                <a:gd name="T17" fmla="*/ 135 h 159"/>
                <a:gd name="T18" fmla="*/ 184 w 360"/>
                <a:gd name="T19" fmla="*/ 159 h 159"/>
                <a:gd name="T20" fmla="*/ 304 w 360"/>
                <a:gd name="T21" fmla="*/ 135 h 159"/>
                <a:gd name="T22" fmla="*/ 344 w 360"/>
                <a:gd name="T23" fmla="*/ 111 h 159"/>
                <a:gd name="T24" fmla="*/ 360 w 360"/>
                <a:gd name="T25" fmla="*/ 7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0" h="159">
                  <a:moveTo>
                    <a:pt x="360" y="79"/>
                  </a:moveTo>
                  <a:lnTo>
                    <a:pt x="344" y="48"/>
                  </a:lnTo>
                  <a:lnTo>
                    <a:pt x="304" y="24"/>
                  </a:lnTo>
                  <a:lnTo>
                    <a:pt x="184" y="0"/>
                  </a:lnTo>
                  <a:lnTo>
                    <a:pt x="56" y="24"/>
                  </a:lnTo>
                  <a:lnTo>
                    <a:pt x="16" y="48"/>
                  </a:lnTo>
                  <a:lnTo>
                    <a:pt x="0" y="79"/>
                  </a:lnTo>
                  <a:lnTo>
                    <a:pt x="16" y="111"/>
                  </a:lnTo>
                  <a:lnTo>
                    <a:pt x="56" y="135"/>
                  </a:lnTo>
                  <a:lnTo>
                    <a:pt x="184" y="159"/>
                  </a:lnTo>
                  <a:lnTo>
                    <a:pt x="304" y="135"/>
                  </a:lnTo>
                  <a:lnTo>
                    <a:pt x="344" y="111"/>
                  </a:lnTo>
                  <a:lnTo>
                    <a:pt x="360" y="79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48" name="Freeform 812"/>
            <p:cNvSpPr>
              <a:spLocks/>
            </p:cNvSpPr>
            <p:nvPr/>
          </p:nvSpPr>
          <p:spPr bwMode="auto">
            <a:xfrm>
              <a:off x="5214" y="3677"/>
              <a:ext cx="137" cy="68"/>
            </a:xfrm>
            <a:custGeom>
              <a:avLst/>
              <a:gdLst>
                <a:gd name="T0" fmla="*/ 344 w 392"/>
                <a:gd name="T1" fmla="*/ 72 h 191"/>
                <a:gd name="T2" fmla="*/ 352 w 392"/>
                <a:gd name="T3" fmla="*/ 79 h 191"/>
                <a:gd name="T4" fmla="*/ 320 w 392"/>
                <a:gd name="T5" fmla="*/ 56 h 191"/>
                <a:gd name="T6" fmla="*/ 200 w 392"/>
                <a:gd name="T7" fmla="*/ 32 h 191"/>
                <a:gd name="T8" fmla="*/ 208 w 392"/>
                <a:gd name="T9" fmla="*/ 32 h 191"/>
                <a:gd name="T10" fmla="*/ 80 w 392"/>
                <a:gd name="T11" fmla="*/ 56 h 191"/>
                <a:gd name="T12" fmla="*/ 40 w 392"/>
                <a:gd name="T13" fmla="*/ 79 h 191"/>
                <a:gd name="T14" fmla="*/ 48 w 392"/>
                <a:gd name="T15" fmla="*/ 72 h 191"/>
                <a:gd name="T16" fmla="*/ 32 w 392"/>
                <a:gd name="T17" fmla="*/ 87 h 191"/>
                <a:gd name="T18" fmla="*/ 48 w 392"/>
                <a:gd name="T19" fmla="*/ 119 h 191"/>
                <a:gd name="T20" fmla="*/ 40 w 392"/>
                <a:gd name="T21" fmla="*/ 119 h 191"/>
                <a:gd name="T22" fmla="*/ 80 w 392"/>
                <a:gd name="T23" fmla="*/ 135 h 191"/>
                <a:gd name="T24" fmla="*/ 208 w 392"/>
                <a:gd name="T25" fmla="*/ 159 h 191"/>
                <a:gd name="T26" fmla="*/ 200 w 392"/>
                <a:gd name="T27" fmla="*/ 159 h 191"/>
                <a:gd name="T28" fmla="*/ 312 w 392"/>
                <a:gd name="T29" fmla="*/ 143 h 191"/>
                <a:gd name="T30" fmla="*/ 352 w 392"/>
                <a:gd name="T31" fmla="*/ 119 h 191"/>
                <a:gd name="T32" fmla="*/ 344 w 392"/>
                <a:gd name="T33" fmla="*/ 119 h 191"/>
                <a:gd name="T34" fmla="*/ 360 w 392"/>
                <a:gd name="T35" fmla="*/ 87 h 191"/>
                <a:gd name="T36" fmla="*/ 392 w 392"/>
                <a:gd name="T37" fmla="*/ 103 h 191"/>
                <a:gd name="T38" fmla="*/ 376 w 392"/>
                <a:gd name="T39" fmla="*/ 135 h 191"/>
                <a:gd name="T40" fmla="*/ 328 w 392"/>
                <a:gd name="T41" fmla="*/ 167 h 191"/>
                <a:gd name="T42" fmla="*/ 328 w 392"/>
                <a:gd name="T43" fmla="*/ 167 h 191"/>
                <a:gd name="T44" fmla="*/ 208 w 392"/>
                <a:gd name="T45" fmla="*/ 191 h 191"/>
                <a:gd name="T46" fmla="*/ 72 w 392"/>
                <a:gd name="T47" fmla="*/ 167 h 191"/>
                <a:gd name="T48" fmla="*/ 64 w 392"/>
                <a:gd name="T49" fmla="*/ 167 h 191"/>
                <a:gd name="T50" fmla="*/ 24 w 392"/>
                <a:gd name="T51" fmla="*/ 143 h 191"/>
                <a:gd name="T52" fmla="*/ 0 w 392"/>
                <a:gd name="T53" fmla="*/ 103 h 191"/>
                <a:gd name="T54" fmla="*/ 0 w 392"/>
                <a:gd name="T55" fmla="*/ 87 h 191"/>
                <a:gd name="T56" fmla="*/ 16 w 392"/>
                <a:gd name="T57" fmla="*/ 56 h 191"/>
                <a:gd name="T58" fmla="*/ 64 w 392"/>
                <a:gd name="T59" fmla="*/ 32 h 191"/>
                <a:gd name="T60" fmla="*/ 72 w 392"/>
                <a:gd name="T61" fmla="*/ 24 h 191"/>
                <a:gd name="T62" fmla="*/ 200 w 392"/>
                <a:gd name="T63" fmla="*/ 0 h 191"/>
                <a:gd name="T64" fmla="*/ 328 w 392"/>
                <a:gd name="T65" fmla="*/ 24 h 191"/>
                <a:gd name="T66" fmla="*/ 328 w 392"/>
                <a:gd name="T67" fmla="*/ 32 h 191"/>
                <a:gd name="T68" fmla="*/ 368 w 392"/>
                <a:gd name="T69" fmla="*/ 56 h 191"/>
                <a:gd name="T70" fmla="*/ 392 w 392"/>
                <a:gd name="T71" fmla="*/ 8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2" h="191">
                  <a:moveTo>
                    <a:pt x="360" y="103"/>
                  </a:moveTo>
                  <a:lnTo>
                    <a:pt x="344" y="72"/>
                  </a:lnTo>
                  <a:lnTo>
                    <a:pt x="352" y="79"/>
                  </a:lnTo>
                  <a:lnTo>
                    <a:pt x="352" y="79"/>
                  </a:lnTo>
                  <a:lnTo>
                    <a:pt x="312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200" y="32"/>
                  </a:lnTo>
                  <a:lnTo>
                    <a:pt x="208" y="32"/>
                  </a:lnTo>
                  <a:lnTo>
                    <a:pt x="208" y="32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40" y="79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32" y="103"/>
                  </a:lnTo>
                  <a:lnTo>
                    <a:pt x="32" y="87"/>
                  </a:lnTo>
                  <a:lnTo>
                    <a:pt x="32" y="87"/>
                  </a:lnTo>
                  <a:lnTo>
                    <a:pt x="48" y="119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80" y="143"/>
                  </a:lnTo>
                  <a:lnTo>
                    <a:pt x="80" y="135"/>
                  </a:lnTo>
                  <a:lnTo>
                    <a:pt x="80" y="135"/>
                  </a:lnTo>
                  <a:lnTo>
                    <a:pt x="208" y="159"/>
                  </a:lnTo>
                  <a:lnTo>
                    <a:pt x="200" y="159"/>
                  </a:lnTo>
                  <a:lnTo>
                    <a:pt x="200" y="159"/>
                  </a:lnTo>
                  <a:lnTo>
                    <a:pt x="320" y="135"/>
                  </a:lnTo>
                  <a:lnTo>
                    <a:pt x="312" y="143"/>
                  </a:lnTo>
                  <a:lnTo>
                    <a:pt x="312" y="143"/>
                  </a:lnTo>
                  <a:lnTo>
                    <a:pt x="352" y="119"/>
                  </a:lnTo>
                  <a:lnTo>
                    <a:pt x="344" y="119"/>
                  </a:lnTo>
                  <a:lnTo>
                    <a:pt x="344" y="119"/>
                  </a:lnTo>
                  <a:lnTo>
                    <a:pt x="360" y="87"/>
                  </a:lnTo>
                  <a:lnTo>
                    <a:pt x="360" y="87"/>
                  </a:lnTo>
                  <a:lnTo>
                    <a:pt x="392" y="103"/>
                  </a:lnTo>
                  <a:lnTo>
                    <a:pt x="392" y="103"/>
                  </a:lnTo>
                  <a:lnTo>
                    <a:pt x="376" y="135"/>
                  </a:lnTo>
                  <a:lnTo>
                    <a:pt x="376" y="135"/>
                  </a:lnTo>
                  <a:lnTo>
                    <a:pt x="368" y="143"/>
                  </a:lnTo>
                  <a:lnTo>
                    <a:pt x="328" y="167"/>
                  </a:lnTo>
                  <a:lnTo>
                    <a:pt x="328" y="167"/>
                  </a:lnTo>
                  <a:lnTo>
                    <a:pt x="328" y="167"/>
                  </a:lnTo>
                  <a:lnTo>
                    <a:pt x="208" y="191"/>
                  </a:lnTo>
                  <a:lnTo>
                    <a:pt x="208" y="191"/>
                  </a:lnTo>
                  <a:lnTo>
                    <a:pt x="200" y="191"/>
                  </a:lnTo>
                  <a:lnTo>
                    <a:pt x="72" y="167"/>
                  </a:lnTo>
                  <a:lnTo>
                    <a:pt x="72" y="167"/>
                  </a:lnTo>
                  <a:lnTo>
                    <a:pt x="64" y="167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16" y="135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87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72" y="24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8" y="0"/>
                  </a:lnTo>
                  <a:lnTo>
                    <a:pt x="328" y="24"/>
                  </a:lnTo>
                  <a:lnTo>
                    <a:pt x="328" y="24"/>
                  </a:lnTo>
                  <a:lnTo>
                    <a:pt x="328" y="32"/>
                  </a:lnTo>
                  <a:lnTo>
                    <a:pt x="368" y="56"/>
                  </a:lnTo>
                  <a:lnTo>
                    <a:pt x="368" y="56"/>
                  </a:lnTo>
                  <a:lnTo>
                    <a:pt x="376" y="56"/>
                  </a:lnTo>
                  <a:lnTo>
                    <a:pt x="392" y="87"/>
                  </a:lnTo>
                  <a:lnTo>
                    <a:pt x="360" y="103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49" name="Freeform 813"/>
            <p:cNvSpPr>
              <a:spLocks/>
            </p:cNvSpPr>
            <p:nvPr/>
          </p:nvSpPr>
          <p:spPr bwMode="auto">
            <a:xfrm>
              <a:off x="5340" y="3707"/>
              <a:ext cx="11" cy="7"/>
            </a:xfrm>
            <a:custGeom>
              <a:avLst/>
              <a:gdLst>
                <a:gd name="T0" fmla="*/ 0 w 32"/>
                <a:gd name="T1" fmla="*/ 0 h 16"/>
                <a:gd name="T2" fmla="*/ 0 w 32"/>
                <a:gd name="T3" fmla="*/ 0 h 16"/>
                <a:gd name="T4" fmla="*/ 0 w 32"/>
                <a:gd name="T5" fmla="*/ 16 h 16"/>
                <a:gd name="T6" fmla="*/ 32 w 32"/>
                <a:gd name="T7" fmla="*/ 0 h 16"/>
                <a:gd name="T8" fmla="*/ 32 w 32"/>
                <a:gd name="T9" fmla="*/ 16 h 16"/>
                <a:gd name="T10" fmla="*/ 32 w 32"/>
                <a:gd name="T11" fmla="*/ 16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50" name="Freeform 814"/>
            <p:cNvSpPr>
              <a:spLocks/>
            </p:cNvSpPr>
            <p:nvPr/>
          </p:nvSpPr>
          <p:spPr bwMode="auto">
            <a:xfrm>
              <a:off x="5212" y="3658"/>
              <a:ext cx="134" cy="67"/>
            </a:xfrm>
            <a:custGeom>
              <a:avLst/>
              <a:gdLst>
                <a:gd name="T0" fmla="*/ 384 w 384"/>
                <a:gd name="T1" fmla="*/ 96 h 191"/>
                <a:gd name="T2" fmla="*/ 368 w 384"/>
                <a:gd name="T3" fmla="*/ 56 h 191"/>
                <a:gd name="T4" fmla="*/ 328 w 384"/>
                <a:gd name="T5" fmla="*/ 32 h 191"/>
                <a:gd name="T6" fmla="*/ 192 w 384"/>
                <a:gd name="T7" fmla="*/ 0 h 191"/>
                <a:gd name="T8" fmla="*/ 56 w 384"/>
                <a:gd name="T9" fmla="*/ 32 h 191"/>
                <a:gd name="T10" fmla="*/ 16 w 384"/>
                <a:gd name="T11" fmla="*/ 56 h 191"/>
                <a:gd name="T12" fmla="*/ 0 w 384"/>
                <a:gd name="T13" fmla="*/ 96 h 191"/>
                <a:gd name="T14" fmla="*/ 16 w 384"/>
                <a:gd name="T15" fmla="*/ 135 h 191"/>
                <a:gd name="T16" fmla="*/ 56 w 384"/>
                <a:gd name="T17" fmla="*/ 159 h 191"/>
                <a:gd name="T18" fmla="*/ 192 w 384"/>
                <a:gd name="T19" fmla="*/ 191 h 191"/>
                <a:gd name="T20" fmla="*/ 328 w 384"/>
                <a:gd name="T21" fmla="*/ 159 h 191"/>
                <a:gd name="T22" fmla="*/ 368 w 384"/>
                <a:gd name="T23" fmla="*/ 135 h 191"/>
                <a:gd name="T24" fmla="*/ 384 w 384"/>
                <a:gd name="T25" fmla="*/ 9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4" h="191">
                  <a:moveTo>
                    <a:pt x="384" y="96"/>
                  </a:moveTo>
                  <a:lnTo>
                    <a:pt x="368" y="56"/>
                  </a:lnTo>
                  <a:lnTo>
                    <a:pt x="328" y="32"/>
                  </a:lnTo>
                  <a:lnTo>
                    <a:pt x="192" y="0"/>
                  </a:lnTo>
                  <a:lnTo>
                    <a:pt x="56" y="32"/>
                  </a:lnTo>
                  <a:lnTo>
                    <a:pt x="16" y="56"/>
                  </a:lnTo>
                  <a:lnTo>
                    <a:pt x="0" y="96"/>
                  </a:lnTo>
                  <a:lnTo>
                    <a:pt x="16" y="135"/>
                  </a:lnTo>
                  <a:lnTo>
                    <a:pt x="56" y="159"/>
                  </a:lnTo>
                  <a:lnTo>
                    <a:pt x="192" y="191"/>
                  </a:lnTo>
                  <a:lnTo>
                    <a:pt x="328" y="159"/>
                  </a:lnTo>
                  <a:lnTo>
                    <a:pt x="368" y="135"/>
                  </a:lnTo>
                  <a:lnTo>
                    <a:pt x="384" y="9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51" name="Freeform 815"/>
            <p:cNvSpPr>
              <a:spLocks/>
            </p:cNvSpPr>
            <p:nvPr/>
          </p:nvSpPr>
          <p:spPr bwMode="auto">
            <a:xfrm>
              <a:off x="5340" y="3692"/>
              <a:ext cx="11" cy="2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52" name="Freeform 816"/>
            <p:cNvSpPr>
              <a:spLocks/>
            </p:cNvSpPr>
            <p:nvPr/>
          </p:nvSpPr>
          <p:spPr bwMode="auto">
            <a:xfrm>
              <a:off x="4695" y="3412"/>
              <a:ext cx="75" cy="25"/>
            </a:xfrm>
            <a:custGeom>
              <a:avLst/>
              <a:gdLst>
                <a:gd name="T0" fmla="*/ 96 w 216"/>
                <a:gd name="T1" fmla="*/ 0 h 72"/>
                <a:gd name="T2" fmla="*/ 96 w 216"/>
                <a:gd name="T3" fmla="*/ 24 h 72"/>
                <a:gd name="T4" fmla="*/ 96 w 216"/>
                <a:gd name="T5" fmla="*/ 32 h 72"/>
                <a:gd name="T6" fmla="*/ 0 w 216"/>
                <a:gd name="T7" fmla="*/ 0 h 72"/>
                <a:gd name="T8" fmla="*/ 120 w 216"/>
                <a:gd name="T9" fmla="*/ 72 h 72"/>
                <a:gd name="T10" fmla="*/ 120 w 216"/>
                <a:gd name="T11" fmla="*/ 32 h 72"/>
                <a:gd name="T12" fmla="*/ 216 w 216"/>
                <a:gd name="T13" fmla="*/ 72 h 72"/>
                <a:gd name="T14" fmla="*/ 96 w 216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72">
                  <a:moveTo>
                    <a:pt x="96" y="0"/>
                  </a:moveTo>
                  <a:lnTo>
                    <a:pt x="96" y="24"/>
                  </a:lnTo>
                  <a:lnTo>
                    <a:pt x="96" y="32"/>
                  </a:lnTo>
                  <a:lnTo>
                    <a:pt x="0" y="0"/>
                  </a:lnTo>
                  <a:lnTo>
                    <a:pt x="120" y="72"/>
                  </a:lnTo>
                  <a:lnTo>
                    <a:pt x="120" y="32"/>
                  </a:lnTo>
                  <a:lnTo>
                    <a:pt x="216" y="7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53" name="Freeform 817"/>
            <p:cNvSpPr>
              <a:spLocks/>
            </p:cNvSpPr>
            <p:nvPr/>
          </p:nvSpPr>
          <p:spPr bwMode="auto">
            <a:xfrm>
              <a:off x="4901" y="3395"/>
              <a:ext cx="39" cy="17"/>
            </a:xfrm>
            <a:custGeom>
              <a:avLst/>
              <a:gdLst>
                <a:gd name="T0" fmla="*/ 88 w 112"/>
                <a:gd name="T1" fmla="*/ 48 h 48"/>
                <a:gd name="T2" fmla="*/ 72 w 112"/>
                <a:gd name="T3" fmla="*/ 24 h 48"/>
                <a:gd name="T4" fmla="*/ 56 w 112"/>
                <a:gd name="T5" fmla="*/ 16 h 48"/>
                <a:gd name="T6" fmla="*/ 112 w 112"/>
                <a:gd name="T7" fmla="*/ 16 h 48"/>
                <a:gd name="T8" fmla="*/ 32 w 112"/>
                <a:gd name="T9" fmla="*/ 0 h 48"/>
                <a:gd name="T10" fmla="*/ 56 w 112"/>
                <a:gd name="T11" fmla="*/ 24 h 48"/>
                <a:gd name="T12" fmla="*/ 0 w 112"/>
                <a:gd name="T13" fmla="*/ 24 h 48"/>
                <a:gd name="T14" fmla="*/ 88 w 112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8">
                  <a:moveTo>
                    <a:pt x="88" y="48"/>
                  </a:moveTo>
                  <a:lnTo>
                    <a:pt x="72" y="24"/>
                  </a:lnTo>
                  <a:lnTo>
                    <a:pt x="56" y="16"/>
                  </a:lnTo>
                  <a:lnTo>
                    <a:pt x="112" y="16"/>
                  </a:lnTo>
                  <a:lnTo>
                    <a:pt x="32" y="0"/>
                  </a:lnTo>
                  <a:lnTo>
                    <a:pt x="56" y="24"/>
                  </a:lnTo>
                  <a:lnTo>
                    <a:pt x="0" y="24"/>
                  </a:lnTo>
                  <a:lnTo>
                    <a:pt x="88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54" name="Freeform 818"/>
            <p:cNvSpPr>
              <a:spLocks/>
            </p:cNvSpPr>
            <p:nvPr/>
          </p:nvSpPr>
          <p:spPr bwMode="auto">
            <a:xfrm>
              <a:off x="4901" y="3395"/>
              <a:ext cx="39" cy="20"/>
            </a:xfrm>
            <a:custGeom>
              <a:avLst/>
              <a:gdLst>
                <a:gd name="T0" fmla="*/ 88 w 112"/>
                <a:gd name="T1" fmla="*/ 56 h 56"/>
                <a:gd name="T2" fmla="*/ 72 w 112"/>
                <a:gd name="T3" fmla="*/ 32 h 56"/>
                <a:gd name="T4" fmla="*/ 72 w 112"/>
                <a:gd name="T5" fmla="*/ 24 h 56"/>
                <a:gd name="T6" fmla="*/ 72 w 112"/>
                <a:gd name="T7" fmla="*/ 32 h 56"/>
                <a:gd name="T8" fmla="*/ 56 w 112"/>
                <a:gd name="T9" fmla="*/ 24 h 56"/>
                <a:gd name="T10" fmla="*/ 56 w 112"/>
                <a:gd name="T11" fmla="*/ 16 h 56"/>
                <a:gd name="T12" fmla="*/ 56 w 112"/>
                <a:gd name="T13" fmla="*/ 16 h 56"/>
                <a:gd name="T14" fmla="*/ 112 w 112"/>
                <a:gd name="T15" fmla="*/ 16 h 56"/>
                <a:gd name="T16" fmla="*/ 112 w 112"/>
                <a:gd name="T17" fmla="*/ 24 h 56"/>
                <a:gd name="T18" fmla="*/ 112 w 112"/>
                <a:gd name="T19" fmla="*/ 24 h 56"/>
                <a:gd name="T20" fmla="*/ 32 w 112"/>
                <a:gd name="T21" fmla="*/ 8 h 56"/>
                <a:gd name="T22" fmla="*/ 32 w 112"/>
                <a:gd name="T23" fmla="*/ 8 h 56"/>
                <a:gd name="T24" fmla="*/ 40 w 112"/>
                <a:gd name="T25" fmla="*/ 0 h 56"/>
                <a:gd name="T26" fmla="*/ 64 w 112"/>
                <a:gd name="T27" fmla="*/ 24 h 56"/>
                <a:gd name="T28" fmla="*/ 72 w 112"/>
                <a:gd name="T29" fmla="*/ 32 h 56"/>
                <a:gd name="T30" fmla="*/ 56 w 112"/>
                <a:gd name="T31" fmla="*/ 32 h 56"/>
                <a:gd name="T32" fmla="*/ 0 w 112"/>
                <a:gd name="T33" fmla="*/ 32 h 56"/>
                <a:gd name="T34" fmla="*/ 0 w 112"/>
                <a:gd name="T35" fmla="*/ 24 h 56"/>
                <a:gd name="T36" fmla="*/ 0 w 112"/>
                <a:gd name="T37" fmla="*/ 32 h 56"/>
                <a:gd name="T38" fmla="*/ 0 w 112"/>
                <a:gd name="T39" fmla="*/ 24 h 56"/>
                <a:gd name="T40" fmla="*/ 56 w 112"/>
                <a:gd name="T41" fmla="*/ 24 h 56"/>
                <a:gd name="T42" fmla="*/ 56 w 112"/>
                <a:gd name="T43" fmla="*/ 32 h 56"/>
                <a:gd name="T44" fmla="*/ 56 w 112"/>
                <a:gd name="T45" fmla="*/ 32 h 56"/>
                <a:gd name="T46" fmla="*/ 32 w 112"/>
                <a:gd name="T47" fmla="*/ 8 h 56"/>
                <a:gd name="T48" fmla="*/ 24 w 112"/>
                <a:gd name="T49" fmla="*/ 0 h 56"/>
                <a:gd name="T50" fmla="*/ 32 w 112"/>
                <a:gd name="T51" fmla="*/ 0 h 56"/>
                <a:gd name="T52" fmla="*/ 112 w 112"/>
                <a:gd name="T53" fmla="*/ 16 h 56"/>
                <a:gd name="T54" fmla="*/ 112 w 112"/>
                <a:gd name="T55" fmla="*/ 16 h 56"/>
                <a:gd name="T56" fmla="*/ 112 w 112"/>
                <a:gd name="T57" fmla="*/ 24 h 56"/>
                <a:gd name="T58" fmla="*/ 56 w 112"/>
                <a:gd name="T59" fmla="*/ 24 h 56"/>
                <a:gd name="T60" fmla="*/ 56 w 112"/>
                <a:gd name="T61" fmla="*/ 24 h 56"/>
                <a:gd name="T62" fmla="*/ 56 w 112"/>
                <a:gd name="T63" fmla="*/ 16 h 56"/>
                <a:gd name="T64" fmla="*/ 72 w 112"/>
                <a:gd name="T65" fmla="*/ 24 h 56"/>
                <a:gd name="T66" fmla="*/ 88 w 112"/>
                <a:gd name="T67" fmla="*/ 32 h 56"/>
                <a:gd name="T68" fmla="*/ 80 w 112"/>
                <a:gd name="T69" fmla="*/ 24 h 56"/>
                <a:gd name="T70" fmla="*/ 96 w 112"/>
                <a:gd name="T71" fmla="*/ 48 h 56"/>
                <a:gd name="T72" fmla="*/ 88 w 112"/>
                <a:gd name="T7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2" h="56">
                  <a:moveTo>
                    <a:pt x="88" y="56"/>
                  </a:moveTo>
                  <a:lnTo>
                    <a:pt x="72" y="32"/>
                  </a:lnTo>
                  <a:lnTo>
                    <a:pt x="72" y="24"/>
                  </a:lnTo>
                  <a:lnTo>
                    <a:pt x="72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112" y="16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64" y="24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56" y="24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12" y="24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72" y="24"/>
                  </a:lnTo>
                  <a:lnTo>
                    <a:pt x="88" y="32"/>
                  </a:lnTo>
                  <a:lnTo>
                    <a:pt x="80" y="24"/>
                  </a:lnTo>
                  <a:lnTo>
                    <a:pt x="96" y="48"/>
                  </a:lnTo>
                  <a:lnTo>
                    <a:pt x="88" y="56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55" name="Freeform 819"/>
            <p:cNvSpPr>
              <a:spLocks/>
            </p:cNvSpPr>
            <p:nvPr/>
          </p:nvSpPr>
          <p:spPr bwMode="auto">
            <a:xfrm>
              <a:off x="4228" y="3589"/>
              <a:ext cx="26" cy="46"/>
            </a:xfrm>
            <a:custGeom>
              <a:avLst/>
              <a:gdLst>
                <a:gd name="T0" fmla="*/ 56 w 72"/>
                <a:gd name="T1" fmla="*/ 32 h 128"/>
                <a:gd name="T2" fmla="*/ 40 w 72"/>
                <a:gd name="T3" fmla="*/ 48 h 128"/>
                <a:gd name="T4" fmla="*/ 32 w 72"/>
                <a:gd name="T5" fmla="*/ 64 h 128"/>
                <a:gd name="T6" fmla="*/ 0 w 72"/>
                <a:gd name="T7" fmla="*/ 0 h 128"/>
                <a:gd name="T8" fmla="*/ 24 w 72"/>
                <a:gd name="T9" fmla="*/ 96 h 128"/>
                <a:gd name="T10" fmla="*/ 48 w 72"/>
                <a:gd name="T11" fmla="*/ 64 h 128"/>
                <a:gd name="T12" fmla="*/ 72 w 72"/>
                <a:gd name="T13" fmla="*/ 128 h 128"/>
                <a:gd name="T14" fmla="*/ 56 w 72"/>
                <a:gd name="T15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28">
                  <a:moveTo>
                    <a:pt x="56" y="32"/>
                  </a:moveTo>
                  <a:lnTo>
                    <a:pt x="40" y="48"/>
                  </a:lnTo>
                  <a:lnTo>
                    <a:pt x="32" y="64"/>
                  </a:lnTo>
                  <a:lnTo>
                    <a:pt x="0" y="0"/>
                  </a:lnTo>
                  <a:lnTo>
                    <a:pt x="24" y="96"/>
                  </a:lnTo>
                  <a:lnTo>
                    <a:pt x="48" y="64"/>
                  </a:lnTo>
                  <a:lnTo>
                    <a:pt x="72" y="128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56" name="Freeform 820"/>
            <p:cNvSpPr>
              <a:spLocks/>
            </p:cNvSpPr>
            <p:nvPr/>
          </p:nvSpPr>
          <p:spPr bwMode="auto">
            <a:xfrm>
              <a:off x="4248" y="3598"/>
              <a:ext cx="8" cy="37"/>
            </a:xfrm>
            <a:custGeom>
              <a:avLst/>
              <a:gdLst>
                <a:gd name="T0" fmla="*/ 16 w 24"/>
                <a:gd name="T1" fmla="*/ 104 h 104"/>
                <a:gd name="T2" fmla="*/ 0 w 24"/>
                <a:gd name="T3" fmla="*/ 8 h 104"/>
                <a:gd name="T4" fmla="*/ 0 w 24"/>
                <a:gd name="T5" fmla="*/ 8 h 104"/>
                <a:gd name="T6" fmla="*/ 8 w 24"/>
                <a:gd name="T7" fmla="*/ 0 h 104"/>
                <a:gd name="T8" fmla="*/ 8 w 24"/>
                <a:gd name="T9" fmla="*/ 8 h 104"/>
                <a:gd name="T10" fmla="*/ 24 w 24"/>
                <a:gd name="T11" fmla="*/ 104 h 104"/>
                <a:gd name="T12" fmla="*/ 16 w 24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4">
                  <a:moveTo>
                    <a:pt x="16" y="104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8"/>
                  </a:lnTo>
                  <a:lnTo>
                    <a:pt x="24" y="104"/>
                  </a:lnTo>
                  <a:lnTo>
                    <a:pt x="16" y="10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57" name="Freeform 821"/>
            <p:cNvSpPr>
              <a:spLocks/>
            </p:cNvSpPr>
            <p:nvPr/>
          </p:nvSpPr>
          <p:spPr bwMode="auto">
            <a:xfrm>
              <a:off x="4857" y="3274"/>
              <a:ext cx="25" cy="118"/>
            </a:xfrm>
            <a:custGeom>
              <a:avLst/>
              <a:gdLst>
                <a:gd name="T0" fmla="*/ 0 w 72"/>
                <a:gd name="T1" fmla="*/ 184 h 336"/>
                <a:gd name="T2" fmla="*/ 24 w 72"/>
                <a:gd name="T3" fmla="*/ 184 h 336"/>
                <a:gd name="T4" fmla="*/ 32 w 72"/>
                <a:gd name="T5" fmla="*/ 184 h 336"/>
                <a:gd name="T6" fmla="*/ 0 w 72"/>
                <a:gd name="T7" fmla="*/ 336 h 336"/>
                <a:gd name="T8" fmla="*/ 72 w 72"/>
                <a:gd name="T9" fmla="*/ 152 h 336"/>
                <a:gd name="T10" fmla="*/ 32 w 72"/>
                <a:gd name="T11" fmla="*/ 152 h 336"/>
                <a:gd name="T12" fmla="*/ 64 w 72"/>
                <a:gd name="T13" fmla="*/ 0 h 336"/>
                <a:gd name="T14" fmla="*/ 0 w 72"/>
                <a:gd name="T15" fmla="*/ 18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36">
                  <a:moveTo>
                    <a:pt x="0" y="184"/>
                  </a:moveTo>
                  <a:lnTo>
                    <a:pt x="24" y="184"/>
                  </a:lnTo>
                  <a:lnTo>
                    <a:pt x="32" y="184"/>
                  </a:lnTo>
                  <a:lnTo>
                    <a:pt x="0" y="336"/>
                  </a:lnTo>
                  <a:lnTo>
                    <a:pt x="72" y="152"/>
                  </a:lnTo>
                  <a:lnTo>
                    <a:pt x="32" y="152"/>
                  </a:lnTo>
                  <a:lnTo>
                    <a:pt x="64" y="0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58" name="Freeform 822"/>
            <p:cNvSpPr>
              <a:spLocks/>
            </p:cNvSpPr>
            <p:nvPr/>
          </p:nvSpPr>
          <p:spPr bwMode="auto">
            <a:xfrm>
              <a:off x="4765" y="3299"/>
              <a:ext cx="67" cy="93"/>
            </a:xfrm>
            <a:custGeom>
              <a:avLst/>
              <a:gdLst>
                <a:gd name="T0" fmla="*/ 104 w 192"/>
                <a:gd name="T1" fmla="*/ 96 h 264"/>
                <a:gd name="T2" fmla="*/ 88 w 192"/>
                <a:gd name="T3" fmla="*/ 112 h 264"/>
                <a:gd name="T4" fmla="*/ 88 w 192"/>
                <a:gd name="T5" fmla="*/ 120 h 264"/>
                <a:gd name="T6" fmla="*/ 0 w 192"/>
                <a:gd name="T7" fmla="*/ 0 h 264"/>
                <a:gd name="T8" fmla="*/ 80 w 192"/>
                <a:gd name="T9" fmla="*/ 168 h 264"/>
                <a:gd name="T10" fmla="*/ 104 w 192"/>
                <a:gd name="T11" fmla="*/ 136 h 264"/>
                <a:gd name="T12" fmla="*/ 192 w 192"/>
                <a:gd name="T13" fmla="*/ 264 h 264"/>
                <a:gd name="T14" fmla="*/ 104 w 192"/>
                <a:gd name="T15" fmla="*/ 9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64">
                  <a:moveTo>
                    <a:pt x="104" y="96"/>
                  </a:moveTo>
                  <a:lnTo>
                    <a:pt x="88" y="112"/>
                  </a:lnTo>
                  <a:lnTo>
                    <a:pt x="88" y="120"/>
                  </a:lnTo>
                  <a:lnTo>
                    <a:pt x="0" y="0"/>
                  </a:lnTo>
                  <a:lnTo>
                    <a:pt x="80" y="168"/>
                  </a:lnTo>
                  <a:lnTo>
                    <a:pt x="104" y="136"/>
                  </a:lnTo>
                  <a:lnTo>
                    <a:pt x="192" y="264"/>
                  </a:lnTo>
                  <a:lnTo>
                    <a:pt x="104" y="9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59" name="Freeform 823"/>
            <p:cNvSpPr>
              <a:spLocks/>
            </p:cNvSpPr>
            <p:nvPr/>
          </p:nvSpPr>
          <p:spPr bwMode="auto">
            <a:xfrm>
              <a:off x="4801" y="3330"/>
              <a:ext cx="33" cy="62"/>
            </a:xfrm>
            <a:custGeom>
              <a:avLst/>
              <a:gdLst>
                <a:gd name="T0" fmla="*/ 88 w 96"/>
                <a:gd name="T1" fmla="*/ 176 h 176"/>
                <a:gd name="T2" fmla="*/ 0 w 96"/>
                <a:gd name="T3" fmla="*/ 8 h 176"/>
                <a:gd name="T4" fmla="*/ 0 w 96"/>
                <a:gd name="T5" fmla="*/ 8 h 176"/>
                <a:gd name="T6" fmla="*/ 8 w 96"/>
                <a:gd name="T7" fmla="*/ 0 h 176"/>
                <a:gd name="T8" fmla="*/ 8 w 96"/>
                <a:gd name="T9" fmla="*/ 8 h 176"/>
                <a:gd name="T10" fmla="*/ 96 w 96"/>
                <a:gd name="T11" fmla="*/ 176 h 176"/>
                <a:gd name="T12" fmla="*/ 88 w 96"/>
                <a:gd name="T1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76">
                  <a:moveTo>
                    <a:pt x="88" y="176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8"/>
                  </a:lnTo>
                  <a:lnTo>
                    <a:pt x="96" y="176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60" name="Freeform 824"/>
            <p:cNvSpPr>
              <a:spLocks/>
            </p:cNvSpPr>
            <p:nvPr/>
          </p:nvSpPr>
          <p:spPr bwMode="auto">
            <a:xfrm>
              <a:off x="4801" y="3330"/>
              <a:ext cx="33" cy="62"/>
            </a:xfrm>
            <a:custGeom>
              <a:avLst/>
              <a:gdLst>
                <a:gd name="T0" fmla="*/ 88 w 96"/>
                <a:gd name="T1" fmla="*/ 176 h 176"/>
                <a:gd name="T2" fmla="*/ 0 w 96"/>
                <a:gd name="T3" fmla="*/ 8 h 176"/>
                <a:gd name="T4" fmla="*/ 0 w 96"/>
                <a:gd name="T5" fmla="*/ 8 h 176"/>
                <a:gd name="T6" fmla="*/ 8 w 96"/>
                <a:gd name="T7" fmla="*/ 0 h 176"/>
                <a:gd name="T8" fmla="*/ 8 w 96"/>
                <a:gd name="T9" fmla="*/ 8 h 176"/>
                <a:gd name="T10" fmla="*/ 96 w 96"/>
                <a:gd name="T11" fmla="*/ 176 h 176"/>
                <a:gd name="T12" fmla="*/ 88 w 96"/>
                <a:gd name="T1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76">
                  <a:moveTo>
                    <a:pt x="88" y="176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8"/>
                  </a:lnTo>
                  <a:lnTo>
                    <a:pt x="96" y="176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61" name="Freeform 825"/>
            <p:cNvSpPr>
              <a:spLocks/>
            </p:cNvSpPr>
            <p:nvPr/>
          </p:nvSpPr>
          <p:spPr bwMode="auto">
            <a:xfrm>
              <a:off x="5154" y="3731"/>
              <a:ext cx="58" cy="39"/>
            </a:xfrm>
            <a:custGeom>
              <a:avLst/>
              <a:gdLst>
                <a:gd name="T0" fmla="*/ 48 w 168"/>
                <a:gd name="T1" fmla="*/ 48 h 112"/>
                <a:gd name="T2" fmla="*/ 72 w 168"/>
                <a:gd name="T3" fmla="*/ 56 h 112"/>
                <a:gd name="T4" fmla="*/ 80 w 168"/>
                <a:gd name="T5" fmla="*/ 64 h 112"/>
                <a:gd name="T6" fmla="*/ 0 w 168"/>
                <a:gd name="T7" fmla="*/ 112 h 112"/>
                <a:gd name="T8" fmla="*/ 120 w 168"/>
                <a:gd name="T9" fmla="*/ 72 h 112"/>
                <a:gd name="T10" fmla="*/ 88 w 168"/>
                <a:gd name="T11" fmla="*/ 48 h 112"/>
                <a:gd name="T12" fmla="*/ 168 w 168"/>
                <a:gd name="T13" fmla="*/ 0 h 112"/>
                <a:gd name="T14" fmla="*/ 48 w 168"/>
                <a:gd name="T15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112">
                  <a:moveTo>
                    <a:pt x="48" y="48"/>
                  </a:moveTo>
                  <a:lnTo>
                    <a:pt x="72" y="56"/>
                  </a:lnTo>
                  <a:lnTo>
                    <a:pt x="80" y="64"/>
                  </a:lnTo>
                  <a:lnTo>
                    <a:pt x="0" y="112"/>
                  </a:lnTo>
                  <a:lnTo>
                    <a:pt x="120" y="72"/>
                  </a:lnTo>
                  <a:lnTo>
                    <a:pt x="88" y="48"/>
                  </a:lnTo>
                  <a:lnTo>
                    <a:pt x="168" y="0"/>
                  </a:lnTo>
                  <a:lnTo>
                    <a:pt x="48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62" name="Freeform 826"/>
            <p:cNvSpPr>
              <a:spLocks/>
            </p:cNvSpPr>
            <p:nvPr/>
          </p:nvSpPr>
          <p:spPr bwMode="auto">
            <a:xfrm>
              <a:off x="5170" y="3731"/>
              <a:ext cx="42" cy="20"/>
            </a:xfrm>
            <a:custGeom>
              <a:avLst/>
              <a:gdLst>
                <a:gd name="T0" fmla="*/ 120 w 120"/>
                <a:gd name="T1" fmla="*/ 8 h 56"/>
                <a:gd name="T2" fmla="*/ 0 w 120"/>
                <a:gd name="T3" fmla="*/ 56 h 56"/>
                <a:gd name="T4" fmla="*/ 0 w 120"/>
                <a:gd name="T5" fmla="*/ 56 h 56"/>
                <a:gd name="T6" fmla="*/ 0 w 120"/>
                <a:gd name="T7" fmla="*/ 56 h 56"/>
                <a:gd name="T8" fmla="*/ 0 w 120"/>
                <a:gd name="T9" fmla="*/ 48 h 56"/>
                <a:gd name="T10" fmla="*/ 120 w 120"/>
                <a:gd name="T11" fmla="*/ 0 h 56"/>
                <a:gd name="T12" fmla="*/ 120 w 120"/>
                <a:gd name="T13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56">
                  <a:moveTo>
                    <a:pt x="120" y="8"/>
                  </a:moveTo>
                  <a:lnTo>
                    <a:pt x="0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120" y="0"/>
                  </a:lnTo>
                  <a:lnTo>
                    <a:pt x="120" y="8"/>
                  </a:lnTo>
                  <a:close/>
                </a:path>
              </a:pathLst>
            </a:custGeom>
            <a:solidFill>
              <a:schemeClr val="tx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63" name="Freeform 827"/>
            <p:cNvSpPr>
              <a:spLocks/>
            </p:cNvSpPr>
            <p:nvPr/>
          </p:nvSpPr>
          <p:spPr bwMode="auto">
            <a:xfrm>
              <a:off x="5254" y="3593"/>
              <a:ext cx="25" cy="53"/>
            </a:xfrm>
            <a:custGeom>
              <a:avLst/>
              <a:gdLst>
                <a:gd name="T0" fmla="*/ 0 w 72"/>
                <a:gd name="T1" fmla="*/ 80 h 152"/>
                <a:gd name="T2" fmla="*/ 24 w 72"/>
                <a:gd name="T3" fmla="*/ 80 h 152"/>
                <a:gd name="T4" fmla="*/ 40 w 72"/>
                <a:gd name="T5" fmla="*/ 80 h 152"/>
                <a:gd name="T6" fmla="*/ 0 w 72"/>
                <a:gd name="T7" fmla="*/ 152 h 152"/>
                <a:gd name="T8" fmla="*/ 72 w 72"/>
                <a:gd name="T9" fmla="*/ 72 h 152"/>
                <a:gd name="T10" fmla="*/ 40 w 72"/>
                <a:gd name="T11" fmla="*/ 72 h 152"/>
                <a:gd name="T12" fmla="*/ 72 w 72"/>
                <a:gd name="T13" fmla="*/ 0 h 152"/>
                <a:gd name="T14" fmla="*/ 0 w 72"/>
                <a:gd name="T15" fmla="*/ 8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52">
                  <a:moveTo>
                    <a:pt x="0" y="80"/>
                  </a:moveTo>
                  <a:lnTo>
                    <a:pt x="24" y="80"/>
                  </a:lnTo>
                  <a:lnTo>
                    <a:pt x="40" y="80"/>
                  </a:lnTo>
                  <a:lnTo>
                    <a:pt x="0" y="152"/>
                  </a:lnTo>
                  <a:lnTo>
                    <a:pt x="72" y="72"/>
                  </a:lnTo>
                  <a:lnTo>
                    <a:pt x="40" y="72"/>
                  </a:lnTo>
                  <a:lnTo>
                    <a:pt x="72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64" name="Freeform 828"/>
            <p:cNvSpPr>
              <a:spLocks/>
            </p:cNvSpPr>
            <p:nvPr/>
          </p:nvSpPr>
          <p:spPr bwMode="auto">
            <a:xfrm>
              <a:off x="4534" y="3652"/>
              <a:ext cx="11" cy="0"/>
            </a:xfrm>
            <a:custGeom>
              <a:avLst/>
              <a:gdLst>
                <a:gd name="T0" fmla="*/ 0 w 32"/>
                <a:gd name="T1" fmla="*/ 0 w 32"/>
                <a:gd name="T2" fmla="*/ 0 w 32"/>
                <a:gd name="T3" fmla="*/ 32 w 32"/>
                <a:gd name="T4" fmla="*/ 32 w 32"/>
                <a:gd name="T5" fmla="*/ 32 w 32"/>
                <a:gd name="T6" fmla="*/ 0 w 3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3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65" name="Freeform 829"/>
            <p:cNvSpPr>
              <a:spLocks/>
            </p:cNvSpPr>
            <p:nvPr/>
          </p:nvSpPr>
          <p:spPr bwMode="auto">
            <a:xfrm>
              <a:off x="4354" y="3722"/>
              <a:ext cx="100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66" name="Freeform 830"/>
            <p:cNvSpPr>
              <a:spLocks/>
            </p:cNvSpPr>
            <p:nvPr/>
          </p:nvSpPr>
          <p:spPr bwMode="auto">
            <a:xfrm>
              <a:off x="4348" y="3717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67" name="Freeform 831"/>
            <p:cNvSpPr>
              <a:spLocks/>
            </p:cNvSpPr>
            <p:nvPr/>
          </p:nvSpPr>
          <p:spPr bwMode="auto">
            <a:xfrm>
              <a:off x="4345" y="3707"/>
              <a:ext cx="101" cy="52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68" name="Freeform 832"/>
            <p:cNvSpPr>
              <a:spLocks/>
            </p:cNvSpPr>
            <p:nvPr/>
          </p:nvSpPr>
          <p:spPr bwMode="auto">
            <a:xfrm>
              <a:off x="4340" y="3702"/>
              <a:ext cx="111" cy="62"/>
            </a:xfrm>
            <a:custGeom>
              <a:avLst/>
              <a:gdLst>
                <a:gd name="T0" fmla="*/ 280 w 320"/>
                <a:gd name="T1" fmla="*/ 63 h 175"/>
                <a:gd name="T2" fmla="*/ 288 w 320"/>
                <a:gd name="T3" fmla="*/ 71 h 175"/>
                <a:gd name="T4" fmla="*/ 264 w 320"/>
                <a:gd name="T5" fmla="*/ 55 h 175"/>
                <a:gd name="T6" fmla="*/ 160 w 320"/>
                <a:gd name="T7" fmla="*/ 31 h 175"/>
                <a:gd name="T8" fmla="*/ 168 w 320"/>
                <a:gd name="T9" fmla="*/ 31 h 175"/>
                <a:gd name="T10" fmla="*/ 64 w 320"/>
                <a:gd name="T11" fmla="*/ 55 h 175"/>
                <a:gd name="T12" fmla="*/ 32 w 320"/>
                <a:gd name="T13" fmla="*/ 71 h 175"/>
                <a:gd name="T14" fmla="*/ 40 w 320"/>
                <a:gd name="T15" fmla="*/ 63 h 175"/>
                <a:gd name="T16" fmla="*/ 32 w 320"/>
                <a:gd name="T17" fmla="*/ 87 h 175"/>
                <a:gd name="T18" fmla="*/ 40 w 320"/>
                <a:gd name="T19" fmla="*/ 119 h 175"/>
                <a:gd name="T20" fmla="*/ 32 w 320"/>
                <a:gd name="T21" fmla="*/ 103 h 175"/>
                <a:gd name="T22" fmla="*/ 64 w 320"/>
                <a:gd name="T23" fmla="*/ 119 h 175"/>
                <a:gd name="T24" fmla="*/ 168 w 320"/>
                <a:gd name="T25" fmla="*/ 143 h 175"/>
                <a:gd name="T26" fmla="*/ 160 w 320"/>
                <a:gd name="T27" fmla="*/ 143 h 175"/>
                <a:gd name="T28" fmla="*/ 256 w 320"/>
                <a:gd name="T29" fmla="*/ 119 h 175"/>
                <a:gd name="T30" fmla="*/ 288 w 320"/>
                <a:gd name="T31" fmla="*/ 103 h 175"/>
                <a:gd name="T32" fmla="*/ 280 w 320"/>
                <a:gd name="T33" fmla="*/ 119 h 175"/>
                <a:gd name="T34" fmla="*/ 288 w 320"/>
                <a:gd name="T35" fmla="*/ 87 h 175"/>
                <a:gd name="T36" fmla="*/ 320 w 320"/>
                <a:gd name="T37" fmla="*/ 95 h 175"/>
                <a:gd name="T38" fmla="*/ 312 w 320"/>
                <a:gd name="T39" fmla="*/ 127 h 175"/>
                <a:gd name="T40" fmla="*/ 272 w 320"/>
                <a:gd name="T41" fmla="*/ 151 h 175"/>
                <a:gd name="T42" fmla="*/ 272 w 320"/>
                <a:gd name="T43" fmla="*/ 151 h 175"/>
                <a:gd name="T44" fmla="*/ 168 w 320"/>
                <a:gd name="T45" fmla="*/ 175 h 175"/>
                <a:gd name="T46" fmla="*/ 56 w 320"/>
                <a:gd name="T47" fmla="*/ 151 h 175"/>
                <a:gd name="T48" fmla="*/ 48 w 320"/>
                <a:gd name="T49" fmla="*/ 151 h 175"/>
                <a:gd name="T50" fmla="*/ 16 w 320"/>
                <a:gd name="T51" fmla="*/ 135 h 175"/>
                <a:gd name="T52" fmla="*/ 0 w 320"/>
                <a:gd name="T53" fmla="*/ 95 h 175"/>
                <a:gd name="T54" fmla="*/ 0 w 320"/>
                <a:gd name="T55" fmla="*/ 87 h 175"/>
                <a:gd name="T56" fmla="*/ 8 w 320"/>
                <a:gd name="T57" fmla="*/ 55 h 175"/>
                <a:gd name="T58" fmla="*/ 48 w 320"/>
                <a:gd name="T59" fmla="*/ 23 h 175"/>
                <a:gd name="T60" fmla="*/ 56 w 320"/>
                <a:gd name="T61" fmla="*/ 23 h 175"/>
                <a:gd name="T62" fmla="*/ 160 w 320"/>
                <a:gd name="T63" fmla="*/ 0 h 175"/>
                <a:gd name="T64" fmla="*/ 272 w 320"/>
                <a:gd name="T65" fmla="*/ 23 h 175"/>
                <a:gd name="T66" fmla="*/ 272 w 320"/>
                <a:gd name="T67" fmla="*/ 23 h 175"/>
                <a:gd name="T68" fmla="*/ 304 w 320"/>
                <a:gd name="T69" fmla="*/ 39 h 175"/>
                <a:gd name="T70" fmla="*/ 320 w 320"/>
                <a:gd name="T71" fmla="*/ 8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5">
                  <a:moveTo>
                    <a:pt x="288" y="95"/>
                  </a:moveTo>
                  <a:lnTo>
                    <a:pt x="280" y="63"/>
                  </a:lnTo>
                  <a:lnTo>
                    <a:pt x="288" y="71"/>
                  </a:lnTo>
                  <a:lnTo>
                    <a:pt x="288" y="71"/>
                  </a:lnTo>
                  <a:lnTo>
                    <a:pt x="256" y="55"/>
                  </a:lnTo>
                  <a:lnTo>
                    <a:pt x="264" y="55"/>
                  </a:lnTo>
                  <a:lnTo>
                    <a:pt x="264" y="55"/>
                  </a:lnTo>
                  <a:lnTo>
                    <a:pt x="160" y="31"/>
                  </a:lnTo>
                  <a:lnTo>
                    <a:pt x="168" y="31"/>
                  </a:lnTo>
                  <a:lnTo>
                    <a:pt x="168" y="31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32" y="71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32" y="95"/>
                  </a:lnTo>
                  <a:lnTo>
                    <a:pt x="32" y="87"/>
                  </a:lnTo>
                  <a:lnTo>
                    <a:pt x="32" y="87"/>
                  </a:lnTo>
                  <a:lnTo>
                    <a:pt x="40" y="119"/>
                  </a:lnTo>
                  <a:lnTo>
                    <a:pt x="32" y="103"/>
                  </a:lnTo>
                  <a:lnTo>
                    <a:pt x="32" y="103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168" y="143"/>
                  </a:lnTo>
                  <a:lnTo>
                    <a:pt x="160" y="143"/>
                  </a:lnTo>
                  <a:lnTo>
                    <a:pt x="160" y="143"/>
                  </a:lnTo>
                  <a:lnTo>
                    <a:pt x="264" y="119"/>
                  </a:lnTo>
                  <a:lnTo>
                    <a:pt x="256" y="119"/>
                  </a:lnTo>
                  <a:lnTo>
                    <a:pt x="256" y="119"/>
                  </a:lnTo>
                  <a:lnTo>
                    <a:pt x="288" y="103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8" y="87"/>
                  </a:lnTo>
                  <a:lnTo>
                    <a:pt x="288" y="87"/>
                  </a:lnTo>
                  <a:lnTo>
                    <a:pt x="320" y="95"/>
                  </a:lnTo>
                  <a:lnTo>
                    <a:pt x="320" y="95"/>
                  </a:lnTo>
                  <a:lnTo>
                    <a:pt x="312" y="127"/>
                  </a:lnTo>
                  <a:lnTo>
                    <a:pt x="312" y="127"/>
                  </a:lnTo>
                  <a:lnTo>
                    <a:pt x="304" y="135"/>
                  </a:lnTo>
                  <a:lnTo>
                    <a:pt x="272" y="151"/>
                  </a:lnTo>
                  <a:lnTo>
                    <a:pt x="272" y="151"/>
                  </a:lnTo>
                  <a:lnTo>
                    <a:pt x="272" y="151"/>
                  </a:lnTo>
                  <a:lnTo>
                    <a:pt x="168" y="175"/>
                  </a:lnTo>
                  <a:lnTo>
                    <a:pt x="168" y="175"/>
                  </a:lnTo>
                  <a:lnTo>
                    <a:pt x="160" y="175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48" y="151"/>
                  </a:lnTo>
                  <a:lnTo>
                    <a:pt x="16" y="135"/>
                  </a:lnTo>
                  <a:lnTo>
                    <a:pt x="16" y="135"/>
                  </a:lnTo>
                  <a:lnTo>
                    <a:pt x="8" y="127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8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16" y="39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56" y="23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3"/>
                  </a:lnTo>
                  <a:lnTo>
                    <a:pt x="272" y="23"/>
                  </a:lnTo>
                  <a:lnTo>
                    <a:pt x="272" y="23"/>
                  </a:lnTo>
                  <a:lnTo>
                    <a:pt x="304" y="39"/>
                  </a:lnTo>
                  <a:lnTo>
                    <a:pt x="304" y="39"/>
                  </a:lnTo>
                  <a:lnTo>
                    <a:pt x="312" y="55"/>
                  </a:lnTo>
                  <a:lnTo>
                    <a:pt x="320" y="87"/>
                  </a:lnTo>
                  <a:lnTo>
                    <a:pt x="288" y="95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69" name="Freeform 833"/>
            <p:cNvSpPr>
              <a:spLocks/>
            </p:cNvSpPr>
            <p:nvPr/>
          </p:nvSpPr>
          <p:spPr bwMode="auto">
            <a:xfrm>
              <a:off x="4943" y="3350"/>
              <a:ext cx="99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70" name="Freeform 834"/>
            <p:cNvSpPr>
              <a:spLocks/>
            </p:cNvSpPr>
            <p:nvPr/>
          </p:nvSpPr>
          <p:spPr bwMode="auto">
            <a:xfrm>
              <a:off x="4937" y="3344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71" name="Freeform 835"/>
            <p:cNvSpPr>
              <a:spLocks/>
            </p:cNvSpPr>
            <p:nvPr/>
          </p:nvSpPr>
          <p:spPr bwMode="auto">
            <a:xfrm>
              <a:off x="5037" y="3375"/>
              <a:ext cx="11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72" name="Freeform 836"/>
            <p:cNvSpPr>
              <a:spLocks/>
            </p:cNvSpPr>
            <p:nvPr/>
          </p:nvSpPr>
          <p:spPr bwMode="auto">
            <a:xfrm>
              <a:off x="4934" y="3336"/>
              <a:ext cx="100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73" name="Freeform 837"/>
            <p:cNvSpPr>
              <a:spLocks/>
            </p:cNvSpPr>
            <p:nvPr/>
          </p:nvSpPr>
          <p:spPr bwMode="auto">
            <a:xfrm>
              <a:off x="4929" y="3330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74" name="Freeform 838"/>
            <p:cNvSpPr>
              <a:spLocks/>
            </p:cNvSpPr>
            <p:nvPr/>
          </p:nvSpPr>
          <p:spPr bwMode="auto">
            <a:xfrm>
              <a:off x="5029" y="3362"/>
              <a:ext cx="11" cy="2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75" name="Freeform 839"/>
            <p:cNvSpPr>
              <a:spLocks/>
            </p:cNvSpPr>
            <p:nvPr/>
          </p:nvSpPr>
          <p:spPr bwMode="auto">
            <a:xfrm>
              <a:off x="4609" y="3353"/>
              <a:ext cx="100" cy="51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76" name="Freeform 840"/>
            <p:cNvSpPr>
              <a:spLocks/>
            </p:cNvSpPr>
            <p:nvPr/>
          </p:nvSpPr>
          <p:spPr bwMode="auto">
            <a:xfrm>
              <a:off x="4604" y="3347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77" name="Freeform 841"/>
            <p:cNvSpPr>
              <a:spLocks/>
            </p:cNvSpPr>
            <p:nvPr/>
          </p:nvSpPr>
          <p:spPr bwMode="auto">
            <a:xfrm>
              <a:off x="4704" y="3378"/>
              <a:ext cx="11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78" name="Freeform 842"/>
            <p:cNvSpPr>
              <a:spLocks/>
            </p:cNvSpPr>
            <p:nvPr/>
          </p:nvSpPr>
          <p:spPr bwMode="auto">
            <a:xfrm>
              <a:off x="4601" y="3338"/>
              <a:ext cx="100" cy="52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79" name="Freeform 843"/>
            <p:cNvSpPr>
              <a:spLocks/>
            </p:cNvSpPr>
            <p:nvPr/>
          </p:nvSpPr>
          <p:spPr bwMode="auto">
            <a:xfrm>
              <a:off x="4596" y="3333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80" name="Freeform 844"/>
            <p:cNvSpPr>
              <a:spLocks/>
            </p:cNvSpPr>
            <p:nvPr/>
          </p:nvSpPr>
          <p:spPr bwMode="auto">
            <a:xfrm>
              <a:off x="4695" y="3364"/>
              <a:ext cx="12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81" name="Freeform 845"/>
            <p:cNvSpPr>
              <a:spLocks/>
            </p:cNvSpPr>
            <p:nvPr/>
          </p:nvSpPr>
          <p:spPr bwMode="auto">
            <a:xfrm>
              <a:off x="4795" y="3421"/>
              <a:ext cx="100" cy="50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82" name="Freeform 846"/>
            <p:cNvSpPr>
              <a:spLocks/>
            </p:cNvSpPr>
            <p:nvPr/>
          </p:nvSpPr>
          <p:spPr bwMode="auto">
            <a:xfrm>
              <a:off x="4790" y="3415"/>
              <a:ext cx="111" cy="62"/>
            </a:xfrm>
            <a:custGeom>
              <a:avLst/>
              <a:gdLst>
                <a:gd name="T0" fmla="*/ 280 w 320"/>
                <a:gd name="T1" fmla="*/ 64 h 176"/>
                <a:gd name="T2" fmla="*/ 288 w 320"/>
                <a:gd name="T3" fmla="*/ 72 h 176"/>
                <a:gd name="T4" fmla="*/ 264 w 320"/>
                <a:gd name="T5" fmla="*/ 56 h 176"/>
                <a:gd name="T6" fmla="*/ 160 w 320"/>
                <a:gd name="T7" fmla="*/ 32 h 176"/>
                <a:gd name="T8" fmla="*/ 168 w 320"/>
                <a:gd name="T9" fmla="*/ 32 h 176"/>
                <a:gd name="T10" fmla="*/ 64 w 320"/>
                <a:gd name="T11" fmla="*/ 56 h 176"/>
                <a:gd name="T12" fmla="*/ 32 w 320"/>
                <a:gd name="T13" fmla="*/ 72 h 176"/>
                <a:gd name="T14" fmla="*/ 40 w 320"/>
                <a:gd name="T15" fmla="*/ 64 h 176"/>
                <a:gd name="T16" fmla="*/ 32 w 320"/>
                <a:gd name="T17" fmla="*/ 88 h 176"/>
                <a:gd name="T18" fmla="*/ 40 w 320"/>
                <a:gd name="T19" fmla="*/ 120 h 176"/>
                <a:gd name="T20" fmla="*/ 32 w 320"/>
                <a:gd name="T21" fmla="*/ 104 h 176"/>
                <a:gd name="T22" fmla="*/ 64 w 320"/>
                <a:gd name="T23" fmla="*/ 120 h 176"/>
                <a:gd name="T24" fmla="*/ 168 w 320"/>
                <a:gd name="T25" fmla="*/ 144 h 176"/>
                <a:gd name="T26" fmla="*/ 160 w 320"/>
                <a:gd name="T27" fmla="*/ 144 h 176"/>
                <a:gd name="T28" fmla="*/ 256 w 320"/>
                <a:gd name="T29" fmla="*/ 120 h 176"/>
                <a:gd name="T30" fmla="*/ 288 w 320"/>
                <a:gd name="T31" fmla="*/ 104 h 176"/>
                <a:gd name="T32" fmla="*/ 280 w 320"/>
                <a:gd name="T33" fmla="*/ 120 h 176"/>
                <a:gd name="T34" fmla="*/ 288 w 320"/>
                <a:gd name="T35" fmla="*/ 88 h 176"/>
                <a:gd name="T36" fmla="*/ 320 w 320"/>
                <a:gd name="T37" fmla="*/ 96 h 176"/>
                <a:gd name="T38" fmla="*/ 312 w 320"/>
                <a:gd name="T39" fmla="*/ 128 h 176"/>
                <a:gd name="T40" fmla="*/ 272 w 320"/>
                <a:gd name="T41" fmla="*/ 152 h 176"/>
                <a:gd name="T42" fmla="*/ 272 w 320"/>
                <a:gd name="T43" fmla="*/ 152 h 176"/>
                <a:gd name="T44" fmla="*/ 168 w 320"/>
                <a:gd name="T45" fmla="*/ 176 h 176"/>
                <a:gd name="T46" fmla="*/ 56 w 320"/>
                <a:gd name="T47" fmla="*/ 152 h 176"/>
                <a:gd name="T48" fmla="*/ 48 w 320"/>
                <a:gd name="T49" fmla="*/ 152 h 176"/>
                <a:gd name="T50" fmla="*/ 16 w 320"/>
                <a:gd name="T51" fmla="*/ 136 h 176"/>
                <a:gd name="T52" fmla="*/ 0 w 320"/>
                <a:gd name="T53" fmla="*/ 96 h 176"/>
                <a:gd name="T54" fmla="*/ 0 w 320"/>
                <a:gd name="T55" fmla="*/ 88 h 176"/>
                <a:gd name="T56" fmla="*/ 8 w 320"/>
                <a:gd name="T57" fmla="*/ 56 h 176"/>
                <a:gd name="T58" fmla="*/ 48 w 320"/>
                <a:gd name="T59" fmla="*/ 24 h 176"/>
                <a:gd name="T60" fmla="*/ 56 w 320"/>
                <a:gd name="T61" fmla="*/ 24 h 176"/>
                <a:gd name="T62" fmla="*/ 160 w 320"/>
                <a:gd name="T63" fmla="*/ 0 h 176"/>
                <a:gd name="T64" fmla="*/ 272 w 320"/>
                <a:gd name="T65" fmla="*/ 24 h 176"/>
                <a:gd name="T66" fmla="*/ 272 w 320"/>
                <a:gd name="T67" fmla="*/ 24 h 176"/>
                <a:gd name="T68" fmla="*/ 304 w 320"/>
                <a:gd name="T69" fmla="*/ 40 h 176"/>
                <a:gd name="T70" fmla="*/ 320 w 320"/>
                <a:gd name="T7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176">
                  <a:moveTo>
                    <a:pt x="288" y="96"/>
                  </a:moveTo>
                  <a:lnTo>
                    <a:pt x="280" y="6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56" y="56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160" y="32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40" y="120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168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56" y="120"/>
                  </a:lnTo>
                  <a:lnTo>
                    <a:pt x="288" y="104"/>
                  </a:lnTo>
                  <a:lnTo>
                    <a:pt x="280" y="120"/>
                  </a:lnTo>
                  <a:lnTo>
                    <a:pt x="280" y="120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320" y="96"/>
                  </a:lnTo>
                  <a:lnTo>
                    <a:pt x="320" y="96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0" y="17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8" y="12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6" y="24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304" y="40"/>
                  </a:lnTo>
                  <a:lnTo>
                    <a:pt x="304" y="40"/>
                  </a:lnTo>
                  <a:lnTo>
                    <a:pt x="312" y="56"/>
                  </a:lnTo>
                  <a:lnTo>
                    <a:pt x="320" y="88"/>
                  </a:lnTo>
                  <a:lnTo>
                    <a:pt x="288" y="96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83" name="Freeform 847"/>
            <p:cNvSpPr>
              <a:spLocks/>
            </p:cNvSpPr>
            <p:nvPr/>
          </p:nvSpPr>
          <p:spPr bwMode="auto">
            <a:xfrm>
              <a:off x="4890" y="3446"/>
              <a:ext cx="11" cy="3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84" name="Freeform 848"/>
            <p:cNvSpPr>
              <a:spLocks/>
            </p:cNvSpPr>
            <p:nvPr/>
          </p:nvSpPr>
          <p:spPr bwMode="auto">
            <a:xfrm>
              <a:off x="4787" y="3406"/>
              <a:ext cx="100" cy="52"/>
            </a:xfrm>
            <a:custGeom>
              <a:avLst/>
              <a:gdLst>
                <a:gd name="T0" fmla="*/ 288 w 288"/>
                <a:gd name="T1" fmla="*/ 72 h 144"/>
                <a:gd name="T2" fmla="*/ 280 w 288"/>
                <a:gd name="T3" fmla="*/ 40 h 144"/>
                <a:gd name="T4" fmla="*/ 248 w 288"/>
                <a:gd name="T5" fmla="*/ 24 h 144"/>
                <a:gd name="T6" fmla="*/ 144 w 288"/>
                <a:gd name="T7" fmla="*/ 0 h 144"/>
                <a:gd name="T8" fmla="*/ 40 w 288"/>
                <a:gd name="T9" fmla="*/ 24 h 144"/>
                <a:gd name="T10" fmla="*/ 8 w 288"/>
                <a:gd name="T11" fmla="*/ 40 h 144"/>
                <a:gd name="T12" fmla="*/ 0 w 288"/>
                <a:gd name="T13" fmla="*/ 72 h 144"/>
                <a:gd name="T14" fmla="*/ 8 w 288"/>
                <a:gd name="T15" fmla="*/ 104 h 144"/>
                <a:gd name="T16" fmla="*/ 40 w 288"/>
                <a:gd name="T17" fmla="*/ 120 h 144"/>
                <a:gd name="T18" fmla="*/ 144 w 288"/>
                <a:gd name="T19" fmla="*/ 144 h 144"/>
                <a:gd name="T20" fmla="*/ 248 w 288"/>
                <a:gd name="T21" fmla="*/ 120 h 144"/>
                <a:gd name="T22" fmla="*/ 280 w 288"/>
                <a:gd name="T23" fmla="*/ 104 h 144"/>
                <a:gd name="T24" fmla="*/ 288 w 288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44">
                  <a:moveTo>
                    <a:pt x="288" y="72"/>
                  </a:moveTo>
                  <a:lnTo>
                    <a:pt x="280" y="40"/>
                  </a:lnTo>
                  <a:lnTo>
                    <a:pt x="248" y="24"/>
                  </a:lnTo>
                  <a:lnTo>
                    <a:pt x="144" y="0"/>
                  </a:lnTo>
                  <a:lnTo>
                    <a:pt x="40" y="24"/>
                  </a:lnTo>
                  <a:lnTo>
                    <a:pt x="8" y="40"/>
                  </a:lnTo>
                  <a:lnTo>
                    <a:pt x="0" y="72"/>
                  </a:lnTo>
                  <a:lnTo>
                    <a:pt x="8" y="104"/>
                  </a:lnTo>
                  <a:lnTo>
                    <a:pt x="40" y="120"/>
                  </a:lnTo>
                  <a:lnTo>
                    <a:pt x="144" y="144"/>
                  </a:lnTo>
                  <a:lnTo>
                    <a:pt x="248" y="120"/>
                  </a:lnTo>
                  <a:lnTo>
                    <a:pt x="280" y="104"/>
                  </a:lnTo>
                  <a:lnTo>
                    <a:pt x="288" y="7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85" name="Freeform 849"/>
            <p:cNvSpPr>
              <a:spLocks/>
            </p:cNvSpPr>
            <p:nvPr/>
          </p:nvSpPr>
          <p:spPr bwMode="auto">
            <a:xfrm>
              <a:off x="4882" y="3432"/>
              <a:ext cx="10" cy="2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0 h 8"/>
                <a:gd name="T4" fmla="*/ 0 w 32"/>
                <a:gd name="T5" fmla="*/ 8 h 8"/>
                <a:gd name="T6" fmla="*/ 32 w 32"/>
                <a:gd name="T7" fmla="*/ 0 h 8"/>
                <a:gd name="T8" fmla="*/ 32 w 32"/>
                <a:gd name="T9" fmla="*/ 8 h 8"/>
                <a:gd name="T10" fmla="*/ 32 w 32"/>
                <a:gd name="T11" fmla="*/ 8 h 8"/>
                <a:gd name="T12" fmla="*/ 0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1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986" name="Freeform 850"/>
            <p:cNvSpPr>
              <a:spLocks/>
            </p:cNvSpPr>
            <p:nvPr/>
          </p:nvSpPr>
          <p:spPr bwMode="auto">
            <a:xfrm>
              <a:off x="4118" y="3581"/>
              <a:ext cx="55" cy="144"/>
            </a:xfrm>
            <a:custGeom>
              <a:avLst/>
              <a:gdLst>
                <a:gd name="T0" fmla="*/ 40 w 160"/>
                <a:gd name="T1" fmla="*/ 216 h 407"/>
                <a:gd name="T2" fmla="*/ 64 w 160"/>
                <a:gd name="T3" fmla="*/ 224 h 407"/>
                <a:gd name="T4" fmla="*/ 80 w 160"/>
                <a:gd name="T5" fmla="*/ 224 h 407"/>
                <a:gd name="T6" fmla="*/ 0 w 160"/>
                <a:gd name="T7" fmla="*/ 407 h 407"/>
                <a:gd name="T8" fmla="*/ 120 w 160"/>
                <a:gd name="T9" fmla="*/ 192 h 407"/>
                <a:gd name="T10" fmla="*/ 80 w 160"/>
                <a:gd name="T11" fmla="*/ 192 h 407"/>
                <a:gd name="T12" fmla="*/ 160 w 160"/>
                <a:gd name="T13" fmla="*/ 0 h 407"/>
                <a:gd name="T14" fmla="*/ 40 w 160"/>
                <a:gd name="T15" fmla="*/ 21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407">
                  <a:moveTo>
                    <a:pt x="40" y="216"/>
                  </a:moveTo>
                  <a:lnTo>
                    <a:pt x="64" y="224"/>
                  </a:lnTo>
                  <a:lnTo>
                    <a:pt x="80" y="224"/>
                  </a:lnTo>
                  <a:lnTo>
                    <a:pt x="0" y="407"/>
                  </a:lnTo>
                  <a:lnTo>
                    <a:pt x="120" y="192"/>
                  </a:lnTo>
                  <a:lnTo>
                    <a:pt x="80" y="192"/>
                  </a:lnTo>
                  <a:lnTo>
                    <a:pt x="160" y="0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87" name="Freeform 851"/>
            <p:cNvSpPr>
              <a:spLocks/>
            </p:cNvSpPr>
            <p:nvPr/>
          </p:nvSpPr>
          <p:spPr bwMode="auto">
            <a:xfrm>
              <a:off x="4132" y="3581"/>
              <a:ext cx="44" cy="79"/>
            </a:xfrm>
            <a:custGeom>
              <a:avLst/>
              <a:gdLst>
                <a:gd name="T0" fmla="*/ 128 w 128"/>
                <a:gd name="T1" fmla="*/ 0 h 224"/>
                <a:gd name="T2" fmla="*/ 8 w 128"/>
                <a:gd name="T3" fmla="*/ 216 h 224"/>
                <a:gd name="T4" fmla="*/ 0 w 128"/>
                <a:gd name="T5" fmla="*/ 224 h 224"/>
                <a:gd name="T6" fmla="*/ 0 w 128"/>
                <a:gd name="T7" fmla="*/ 224 h 224"/>
                <a:gd name="T8" fmla="*/ 0 w 128"/>
                <a:gd name="T9" fmla="*/ 216 h 224"/>
                <a:gd name="T10" fmla="*/ 120 w 128"/>
                <a:gd name="T11" fmla="*/ 0 h 224"/>
                <a:gd name="T12" fmla="*/ 128 w 128"/>
                <a:gd name="T1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224">
                  <a:moveTo>
                    <a:pt x="128" y="0"/>
                  </a:moveTo>
                  <a:lnTo>
                    <a:pt x="8" y="216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0" y="216"/>
                  </a:lnTo>
                  <a:lnTo>
                    <a:pt x="120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88" name="Freeform 852"/>
            <p:cNvSpPr>
              <a:spLocks/>
            </p:cNvSpPr>
            <p:nvPr/>
          </p:nvSpPr>
          <p:spPr bwMode="auto">
            <a:xfrm>
              <a:off x="4132" y="3581"/>
              <a:ext cx="44" cy="79"/>
            </a:xfrm>
            <a:custGeom>
              <a:avLst/>
              <a:gdLst>
                <a:gd name="T0" fmla="*/ 128 w 128"/>
                <a:gd name="T1" fmla="*/ 0 h 224"/>
                <a:gd name="T2" fmla="*/ 8 w 128"/>
                <a:gd name="T3" fmla="*/ 216 h 224"/>
                <a:gd name="T4" fmla="*/ 0 w 128"/>
                <a:gd name="T5" fmla="*/ 224 h 224"/>
                <a:gd name="T6" fmla="*/ 0 w 128"/>
                <a:gd name="T7" fmla="*/ 224 h 224"/>
                <a:gd name="T8" fmla="*/ 0 w 128"/>
                <a:gd name="T9" fmla="*/ 216 h 224"/>
                <a:gd name="T10" fmla="*/ 120 w 128"/>
                <a:gd name="T11" fmla="*/ 0 h 224"/>
                <a:gd name="T12" fmla="*/ 128 w 128"/>
                <a:gd name="T1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224">
                  <a:moveTo>
                    <a:pt x="128" y="0"/>
                  </a:moveTo>
                  <a:lnTo>
                    <a:pt x="8" y="216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0" y="216"/>
                  </a:lnTo>
                  <a:lnTo>
                    <a:pt x="120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89" name="Freeform 853"/>
            <p:cNvSpPr>
              <a:spLocks/>
            </p:cNvSpPr>
            <p:nvPr/>
          </p:nvSpPr>
          <p:spPr bwMode="auto">
            <a:xfrm>
              <a:off x="4273" y="3522"/>
              <a:ext cx="56" cy="25"/>
            </a:xfrm>
            <a:custGeom>
              <a:avLst/>
              <a:gdLst>
                <a:gd name="T0" fmla="*/ 64 w 160"/>
                <a:gd name="T1" fmla="*/ 0 h 72"/>
                <a:gd name="T2" fmla="*/ 72 w 160"/>
                <a:gd name="T3" fmla="*/ 24 h 72"/>
                <a:gd name="T4" fmla="*/ 72 w 160"/>
                <a:gd name="T5" fmla="*/ 40 h 72"/>
                <a:gd name="T6" fmla="*/ 0 w 160"/>
                <a:gd name="T7" fmla="*/ 24 h 72"/>
                <a:gd name="T8" fmla="*/ 96 w 160"/>
                <a:gd name="T9" fmla="*/ 72 h 72"/>
                <a:gd name="T10" fmla="*/ 88 w 160"/>
                <a:gd name="T11" fmla="*/ 32 h 72"/>
                <a:gd name="T12" fmla="*/ 160 w 160"/>
                <a:gd name="T13" fmla="*/ 48 h 72"/>
                <a:gd name="T14" fmla="*/ 64 w 160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72">
                  <a:moveTo>
                    <a:pt x="64" y="0"/>
                  </a:moveTo>
                  <a:lnTo>
                    <a:pt x="72" y="24"/>
                  </a:lnTo>
                  <a:lnTo>
                    <a:pt x="72" y="40"/>
                  </a:lnTo>
                  <a:lnTo>
                    <a:pt x="0" y="24"/>
                  </a:lnTo>
                  <a:lnTo>
                    <a:pt x="96" y="72"/>
                  </a:lnTo>
                  <a:lnTo>
                    <a:pt x="88" y="32"/>
                  </a:lnTo>
                  <a:lnTo>
                    <a:pt x="160" y="4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90" name="Freeform 854"/>
            <p:cNvSpPr>
              <a:spLocks/>
            </p:cNvSpPr>
            <p:nvPr/>
          </p:nvSpPr>
          <p:spPr bwMode="auto">
            <a:xfrm>
              <a:off x="4295" y="3522"/>
              <a:ext cx="34" cy="20"/>
            </a:xfrm>
            <a:custGeom>
              <a:avLst/>
              <a:gdLst>
                <a:gd name="T0" fmla="*/ 96 w 96"/>
                <a:gd name="T1" fmla="*/ 56 h 56"/>
                <a:gd name="T2" fmla="*/ 0 w 96"/>
                <a:gd name="T3" fmla="*/ 8 h 56"/>
                <a:gd name="T4" fmla="*/ 0 w 96"/>
                <a:gd name="T5" fmla="*/ 0 h 56"/>
                <a:gd name="T6" fmla="*/ 0 w 96"/>
                <a:gd name="T7" fmla="*/ 0 h 56"/>
                <a:gd name="T8" fmla="*/ 0 w 96"/>
                <a:gd name="T9" fmla="*/ 0 h 56"/>
                <a:gd name="T10" fmla="*/ 96 w 96"/>
                <a:gd name="T11" fmla="*/ 48 h 56"/>
                <a:gd name="T12" fmla="*/ 96 w 96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6">
                  <a:moveTo>
                    <a:pt x="96" y="5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6" y="48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91" name="Freeform 855"/>
            <p:cNvSpPr>
              <a:spLocks/>
            </p:cNvSpPr>
            <p:nvPr/>
          </p:nvSpPr>
          <p:spPr bwMode="auto">
            <a:xfrm>
              <a:off x="4295" y="3522"/>
              <a:ext cx="34" cy="20"/>
            </a:xfrm>
            <a:custGeom>
              <a:avLst/>
              <a:gdLst>
                <a:gd name="T0" fmla="*/ 96 w 96"/>
                <a:gd name="T1" fmla="*/ 56 h 56"/>
                <a:gd name="T2" fmla="*/ 0 w 96"/>
                <a:gd name="T3" fmla="*/ 8 h 56"/>
                <a:gd name="T4" fmla="*/ 0 w 96"/>
                <a:gd name="T5" fmla="*/ 0 h 56"/>
                <a:gd name="T6" fmla="*/ 0 w 96"/>
                <a:gd name="T7" fmla="*/ 0 h 56"/>
                <a:gd name="T8" fmla="*/ 0 w 96"/>
                <a:gd name="T9" fmla="*/ 0 h 56"/>
                <a:gd name="T10" fmla="*/ 96 w 96"/>
                <a:gd name="T11" fmla="*/ 48 h 56"/>
                <a:gd name="T12" fmla="*/ 96 w 96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6">
                  <a:moveTo>
                    <a:pt x="96" y="5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6" y="48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92" name="Freeform 856"/>
            <p:cNvSpPr>
              <a:spLocks/>
            </p:cNvSpPr>
            <p:nvPr/>
          </p:nvSpPr>
          <p:spPr bwMode="auto">
            <a:xfrm>
              <a:off x="4270" y="3581"/>
              <a:ext cx="98" cy="113"/>
            </a:xfrm>
            <a:custGeom>
              <a:avLst/>
              <a:gdLst>
                <a:gd name="T0" fmla="*/ 152 w 280"/>
                <a:gd name="T1" fmla="*/ 120 h 320"/>
                <a:gd name="T2" fmla="*/ 136 w 280"/>
                <a:gd name="T3" fmla="*/ 136 h 320"/>
                <a:gd name="T4" fmla="*/ 128 w 280"/>
                <a:gd name="T5" fmla="*/ 144 h 320"/>
                <a:gd name="T6" fmla="*/ 0 w 280"/>
                <a:gd name="T7" fmla="*/ 0 h 320"/>
                <a:gd name="T8" fmla="*/ 136 w 280"/>
                <a:gd name="T9" fmla="*/ 200 h 320"/>
                <a:gd name="T10" fmla="*/ 160 w 280"/>
                <a:gd name="T11" fmla="*/ 168 h 320"/>
                <a:gd name="T12" fmla="*/ 280 w 280"/>
                <a:gd name="T13" fmla="*/ 320 h 320"/>
                <a:gd name="T14" fmla="*/ 152 w 280"/>
                <a:gd name="T15" fmla="*/ 1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320">
                  <a:moveTo>
                    <a:pt x="152" y="120"/>
                  </a:moveTo>
                  <a:lnTo>
                    <a:pt x="136" y="136"/>
                  </a:lnTo>
                  <a:lnTo>
                    <a:pt x="128" y="144"/>
                  </a:lnTo>
                  <a:lnTo>
                    <a:pt x="0" y="0"/>
                  </a:lnTo>
                  <a:lnTo>
                    <a:pt x="136" y="200"/>
                  </a:lnTo>
                  <a:lnTo>
                    <a:pt x="160" y="168"/>
                  </a:lnTo>
                  <a:lnTo>
                    <a:pt x="280" y="320"/>
                  </a:lnTo>
                  <a:lnTo>
                    <a:pt x="152" y="12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93" name="Oval 857"/>
            <p:cNvSpPr>
              <a:spLocks noChangeArrowheads="1"/>
            </p:cNvSpPr>
            <p:nvPr/>
          </p:nvSpPr>
          <p:spPr bwMode="auto">
            <a:xfrm>
              <a:off x="3936" y="3439"/>
              <a:ext cx="608" cy="4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994" name="Oval 858"/>
            <p:cNvSpPr>
              <a:spLocks noChangeArrowheads="1"/>
            </p:cNvSpPr>
            <p:nvPr/>
          </p:nvSpPr>
          <p:spPr bwMode="auto">
            <a:xfrm>
              <a:off x="4974" y="3491"/>
              <a:ext cx="498" cy="4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995" name="Oval 859"/>
            <p:cNvSpPr>
              <a:spLocks noChangeArrowheads="1"/>
            </p:cNvSpPr>
            <p:nvPr/>
          </p:nvSpPr>
          <p:spPr bwMode="auto">
            <a:xfrm>
              <a:off x="4499" y="3149"/>
              <a:ext cx="653" cy="3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996" name="Freeform 860"/>
            <p:cNvSpPr>
              <a:spLocks/>
            </p:cNvSpPr>
            <p:nvPr/>
          </p:nvSpPr>
          <p:spPr bwMode="auto">
            <a:xfrm>
              <a:off x="4764" y="3662"/>
              <a:ext cx="441" cy="44"/>
            </a:xfrm>
            <a:custGeom>
              <a:avLst/>
              <a:gdLst>
                <a:gd name="T0" fmla="*/ 416 w 944"/>
                <a:gd name="T1" fmla="*/ 0 h 111"/>
                <a:gd name="T2" fmla="*/ 424 w 944"/>
                <a:gd name="T3" fmla="*/ 40 h 111"/>
                <a:gd name="T4" fmla="*/ 432 w 944"/>
                <a:gd name="T5" fmla="*/ 64 h 111"/>
                <a:gd name="T6" fmla="*/ 0 w 944"/>
                <a:gd name="T7" fmla="*/ 72 h 111"/>
                <a:gd name="T8" fmla="*/ 528 w 944"/>
                <a:gd name="T9" fmla="*/ 111 h 111"/>
                <a:gd name="T10" fmla="*/ 512 w 944"/>
                <a:gd name="T11" fmla="*/ 48 h 111"/>
                <a:gd name="T12" fmla="*/ 944 w 944"/>
                <a:gd name="T13" fmla="*/ 32 h 111"/>
                <a:gd name="T14" fmla="*/ 416 w 944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4" h="111">
                  <a:moveTo>
                    <a:pt x="416" y="0"/>
                  </a:moveTo>
                  <a:lnTo>
                    <a:pt x="424" y="40"/>
                  </a:lnTo>
                  <a:lnTo>
                    <a:pt x="432" y="64"/>
                  </a:lnTo>
                  <a:lnTo>
                    <a:pt x="0" y="72"/>
                  </a:lnTo>
                  <a:lnTo>
                    <a:pt x="528" y="111"/>
                  </a:lnTo>
                  <a:lnTo>
                    <a:pt x="512" y="48"/>
                  </a:lnTo>
                  <a:lnTo>
                    <a:pt x="944" y="32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997" name="Group 861"/>
            <p:cNvGrpSpPr>
              <a:grpSpLocks/>
            </p:cNvGrpSpPr>
            <p:nvPr/>
          </p:nvGrpSpPr>
          <p:grpSpPr bwMode="auto">
            <a:xfrm>
              <a:off x="4464" y="3699"/>
              <a:ext cx="435" cy="333"/>
              <a:chOff x="2411" y="3692"/>
              <a:chExt cx="536" cy="406"/>
            </a:xfrm>
          </p:grpSpPr>
          <p:sp>
            <p:nvSpPr>
              <p:cNvPr id="91998" name="Freeform 862"/>
              <p:cNvSpPr>
                <a:spLocks/>
              </p:cNvSpPr>
              <p:nvPr/>
            </p:nvSpPr>
            <p:spPr bwMode="auto">
              <a:xfrm>
                <a:off x="2608" y="3892"/>
                <a:ext cx="282" cy="40"/>
              </a:xfrm>
              <a:custGeom>
                <a:avLst/>
                <a:gdLst>
                  <a:gd name="T0" fmla="*/ 376 w 400"/>
                  <a:gd name="T1" fmla="*/ 56 h 72"/>
                  <a:gd name="T2" fmla="*/ 0 w 400"/>
                  <a:gd name="T3" fmla="*/ 8 h 72"/>
                  <a:gd name="T4" fmla="*/ 0 w 400"/>
                  <a:gd name="T5" fmla="*/ 0 h 72"/>
                  <a:gd name="T6" fmla="*/ 0 w 400"/>
                  <a:gd name="T7" fmla="*/ 0 h 72"/>
                  <a:gd name="T8" fmla="*/ 16 w 400"/>
                  <a:gd name="T9" fmla="*/ 8 h 72"/>
                  <a:gd name="T10" fmla="*/ 16 w 400"/>
                  <a:gd name="T11" fmla="*/ 16 h 72"/>
                  <a:gd name="T12" fmla="*/ 16 w 400"/>
                  <a:gd name="T13" fmla="*/ 8 h 72"/>
                  <a:gd name="T14" fmla="*/ 384 w 400"/>
                  <a:gd name="T15" fmla="*/ 64 h 72"/>
                  <a:gd name="T16" fmla="*/ 392 w 400"/>
                  <a:gd name="T17" fmla="*/ 64 h 72"/>
                  <a:gd name="T18" fmla="*/ 400 w 400"/>
                  <a:gd name="T19" fmla="*/ 72 h 72"/>
                  <a:gd name="T20" fmla="*/ 384 w 400"/>
                  <a:gd name="T21" fmla="*/ 72 h 72"/>
                  <a:gd name="T22" fmla="*/ 16 w 400"/>
                  <a:gd name="T23" fmla="*/ 16 h 72"/>
                  <a:gd name="T24" fmla="*/ 16 w 400"/>
                  <a:gd name="T25" fmla="*/ 16 h 72"/>
                  <a:gd name="T26" fmla="*/ 16 w 400"/>
                  <a:gd name="T27" fmla="*/ 16 h 72"/>
                  <a:gd name="T28" fmla="*/ 0 w 400"/>
                  <a:gd name="T29" fmla="*/ 8 h 72"/>
                  <a:gd name="T30" fmla="*/ 0 w 400"/>
                  <a:gd name="T31" fmla="*/ 8 h 72"/>
                  <a:gd name="T32" fmla="*/ 0 w 400"/>
                  <a:gd name="T33" fmla="*/ 0 h 72"/>
                  <a:gd name="T34" fmla="*/ 376 w 400"/>
                  <a:gd name="T35" fmla="*/ 48 h 72"/>
                  <a:gd name="T36" fmla="*/ 376 w 400"/>
                  <a:gd name="T3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0" h="72">
                    <a:moveTo>
                      <a:pt x="376" y="56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384" y="64"/>
                    </a:lnTo>
                    <a:lnTo>
                      <a:pt x="392" y="64"/>
                    </a:lnTo>
                    <a:lnTo>
                      <a:pt x="400" y="72"/>
                    </a:lnTo>
                    <a:lnTo>
                      <a:pt x="384" y="72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376" y="48"/>
                    </a:lnTo>
                    <a:lnTo>
                      <a:pt x="376" y="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999" name="Freeform 863"/>
              <p:cNvSpPr>
                <a:spLocks/>
              </p:cNvSpPr>
              <p:nvPr/>
            </p:nvSpPr>
            <p:spPr bwMode="auto">
              <a:xfrm>
                <a:off x="2873" y="3919"/>
                <a:ext cx="12" cy="9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0 h 16"/>
                  <a:gd name="T4" fmla="*/ 0 w 16"/>
                  <a:gd name="T5" fmla="*/ 0 h 16"/>
                  <a:gd name="T6" fmla="*/ 0 w 16"/>
                  <a:gd name="T7" fmla="*/ 0 h 16"/>
                  <a:gd name="T8" fmla="*/ 8 w 16"/>
                  <a:gd name="T9" fmla="*/ 0 h 16"/>
                  <a:gd name="T10" fmla="*/ 16 w 16"/>
                  <a:gd name="T11" fmla="*/ 16 h 16"/>
                  <a:gd name="T12" fmla="*/ 8 w 16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00" name="Freeform 864"/>
              <p:cNvSpPr>
                <a:spLocks/>
              </p:cNvSpPr>
              <p:nvPr/>
            </p:nvSpPr>
            <p:spPr bwMode="auto">
              <a:xfrm>
                <a:off x="2631" y="3901"/>
                <a:ext cx="231" cy="40"/>
              </a:xfrm>
              <a:custGeom>
                <a:avLst/>
                <a:gdLst>
                  <a:gd name="T0" fmla="*/ 8 w 328"/>
                  <a:gd name="T1" fmla="*/ 0 h 72"/>
                  <a:gd name="T2" fmla="*/ 8 w 328"/>
                  <a:gd name="T3" fmla="*/ 8 h 72"/>
                  <a:gd name="T4" fmla="*/ 0 w 328"/>
                  <a:gd name="T5" fmla="*/ 16 h 72"/>
                  <a:gd name="T6" fmla="*/ 0 w 328"/>
                  <a:gd name="T7" fmla="*/ 8 h 72"/>
                  <a:gd name="T8" fmla="*/ 312 w 328"/>
                  <a:gd name="T9" fmla="*/ 64 h 72"/>
                  <a:gd name="T10" fmla="*/ 320 w 328"/>
                  <a:gd name="T11" fmla="*/ 64 h 72"/>
                  <a:gd name="T12" fmla="*/ 312 w 328"/>
                  <a:gd name="T13" fmla="*/ 64 h 72"/>
                  <a:gd name="T14" fmla="*/ 320 w 328"/>
                  <a:gd name="T15" fmla="*/ 40 h 72"/>
                  <a:gd name="T16" fmla="*/ 328 w 328"/>
                  <a:gd name="T17" fmla="*/ 40 h 72"/>
                  <a:gd name="T18" fmla="*/ 320 w 328"/>
                  <a:gd name="T19" fmla="*/ 40 h 72"/>
                  <a:gd name="T20" fmla="*/ 320 w 328"/>
                  <a:gd name="T21" fmla="*/ 32 h 72"/>
                  <a:gd name="T22" fmla="*/ 320 w 328"/>
                  <a:gd name="T23" fmla="*/ 32 h 72"/>
                  <a:gd name="T24" fmla="*/ 320 w 328"/>
                  <a:gd name="T25" fmla="*/ 40 h 72"/>
                  <a:gd name="T26" fmla="*/ 304 w 328"/>
                  <a:gd name="T27" fmla="*/ 48 h 72"/>
                  <a:gd name="T28" fmla="*/ 304 w 328"/>
                  <a:gd name="T29" fmla="*/ 48 h 72"/>
                  <a:gd name="T30" fmla="*/ 304 w 328"/>
                  <a:gd name="T31" fmla="*/ 48 h 72"/>
                  <a:gd name="T32" fmla="*/ 304 w 328"/>
                  <a:gd name="T33" fmla="*/ 40 h 72"/>
                  <a:gd name="T34" fmla="*/ 320 w 328"/>
                  <a:gd name="T35" fmla="*/ 32 h 72"/>
                  <a:gd name="T36" fmla="*/ 328 w 328"/>
                  <a:gd name="T37" fmla="*/ 24 h 72"/>
                  <a:gd name="T38" fmla="*/ 328 w 328"/>
                  <a:gd name="T39" fmla="*/ 32 h 72"/>
                  <a:gd name="T40" fmla="*/ 328 w 328"/>
                  <a:gd name="T41" fmla="*/ 40 h 72"/>
                  <a:gd name="T42" fmla="*/ 328 w 328"/>
                  <a:gd name="T43" fmla="*/ 40 h 72"/>
                  <a:gd name="T44" fmla="*/ 328 w 328"/>
                  <a:gd name="T45" fmla="*/ 40 h 72"/>
                  <a:gd name="T46" fmla="*/ 320 w 328"/>
                  <a:gd name="T47" fmla="*/ 64 h 72"/>
                  <a:gd name="T48" fmla="*/ 320 w 328"/>
                  <a:gd name="T49" fmla="*/ 72 h 72"/>
                  <a:gd name="T50" fmla="*/ 312 w 328"/>
                  <a:gd name="T51" fmla="*/ 72 h 72"/>
                  <a:gd name="T52" fmla="*/ 0 w 328"/>
                  <a:gd name="T53" fmla="*/ 16 h 72"/>
                  <a:gd name="T54" fmla="*/ 0 w 328"/>
                  <a:gd name="T55" fmla="*/ 16 h 72"/>
                  <a:gd name="T56" fmla="*/ 0 w 328"/>
                  <a:gd name="T57" fmla="*/ 8 h 72"/>
                  <a:gd name="T58" fmla="*/ 0 w 328"/>
                  <a:gd name="T59" fmla="*/ 0 h 72"/>
                  <a:gd name="T60" fmla="*/ 8 w 328"/>
                  <a:gd name="T6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8" h="72">
                    <a:moveTo>
                      <a:pt x="8" y="0"/>
                    </a:moveTo>
                    <a:lnTo>
                      <a:pt x="8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12" y="64"/>
                    </a:lnTo>
                    <a:lnTo>
                      <a:pt x="320" y="64"/>
                    </a:lnTo>
                    <a:lnTo>
                      <a:pt x="312" y="64"/>
                    </a:lnTo>
                    <a:lnTo>
                      <a:pt x="320" y="40"/>
                    </a:lnTo>
                    <a:lnTo>
                      <a:pt x="328" y="40"/>
                    </a:lnTo>
                    <a:lnTo>
                      <a:pt x="320" y="40"/>
                    </a:lnTo>
                    <a:lnTo>
                      <a:pt x="320" y="32"/>
                    </a:lnTo>
                    <a:lnTo>
                      <a:pt x="320" y="32"/>
                    </a:lnTo>
                    <a:lnTo>
                      <a:pt x="320" y="40"/>
                    </a:lnTo>
                    <a:lnTo>
                      <a:pt x="304" y="48"/>
                    </a:lnTo>
                    <a:lnTo>
                      <a:pt x="304" y="48"/>
                    </a:lnTo>
                    <a:lnTo>
                      <a:pt x="304" y="48"/>
                    </a:lnTo>
                    <a:lnTo>
                      <a:pt x="304" y="40"/>
                    </a:lnTo>
                    <a:lnTo>
                      <a:pt x="320" y="32"/>
                    </a:lnTo>
                    <a:lnTo>
                      <a:pt x="328" y="24"/>
                    </a:lnTo>
                    <a:lnTo>
                      <a:pt x="328" y="32"/>
                    </a:lnTo>
                    <a:lnTo>
                      <a:pt x="328" y="40"/>
                    </a:lnTo>
                    <a:lnTo>
                      <a:pt x="328" y="40"/>
                    </a:lnTo>
                    <a:lnTo>
                      <a:pt x="328" y="40"/>
                    </a:lnTo>
                    <a:lnTo>
                      <a:pt x="320" y="64"/>
                    </a:lnTo>
                    <a:lnTo>
                      <a:pt x="320" y="72"/>
                    </a:lnTo>
                    <a:lnTo>
                      <a:pt x="312" y="7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01" name="Freeform 865"/>
              <p:cNvSpPr>
                <a:spLocks/>
              </p:cNvSpPr>
              <p:nvPr/>
            </p:nvSpPr>
            <p:spPr bwMode="auto">
              <a:xfrm>
                <a:off x="2631" y="3901"/>
                <a:ext cx="214" cy="27"/>
              </a:xfrm>
              <a:custGeom>
                <a:avLst/>
                <a:gdLst>
                  <a:gd name="T0" fmla="*/ 304 w 304"/>
                  <a:gd name="T1" fmla="*/ 48 h 48"/>
                  <a:gd name="T2" fmla="*/ 0 w 304"/>
                  <a:gd name="T3" fmla="*/ 8 h 48"/>
                  <a:gd name="T4" fmla="*/ 0 w 304"/>
                  <a:gd name="T5" fmla="*/ 0 h 48"/>
                  <a:gd name="T6" fmla="*/ 0 w 304"/>
                  <a:gd name="T7" fmla="*/ 0 h 48"/>
                  <a:gd name="T8" fmla="*/ 0 w 304"/>
                  <a:gd name="T9" fmla="*/ 0 h 48"/>
                  <a:gd name="T10" fmla="*/ 304 w 304"/>
                  <a:gd name="T11" fmla="*/ 40 h 48"/>
                  <a:gd name="T12" fmla="*/ 304 w 304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48">
                    <a:moveTo>
                      <a:pt x="304" y="48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04" y="40"/>
                    </a:lnTo>
                    <a:lnTo>
                      <a:pt x="304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02" name="Freeform 866"/>
              <p:cNvSpPr>
                <a:spLocks/>
              </p:cNvSpPr>
              <p:nvPr/>
            </p:nvSpPr>
            <p:spPr bwMode="auto">
              <a:xfrm>
                <a:off x="2421" y="3932"/>
                <a:ext cx="441" cy="134"/>
              </a:xfrm>
              <a:custGeom>
                <a:avLst/>
                <a:gdLst>
                  <a:gd name="T0" fmla="*/ 0 w 624"/>
                  <a:gd name="T1" fmla="*/ 120 h 240"/>
                  <a:gd name="T2" fmla="*/ 88 w 624"/>
                  <a:gd name="T3" fmla="*/ 72 h 240"/>
                  <a:gd name="T4" fmla="*/ 88 w 624"/>
                  <a:gd name="T5" fmla="*/ 72 h 240"/>
                  <a:gd name="T6" fmla="*/ 88 w 624"/>
                  <a:gd name="T7" fmla="*/ 72 h 240"/>
                  <a:gd name="T8" fmla="*/ 224 w 624"/>
                  <a:gd name="T9" fmla="*/ 0 h 240"/>
                  <a:gd name="T10" fmla="*/ 224 w 624"/>
                  <a:gd name="T11" fmla="*/ 0 h 240"/>
                  <a:gd name="T12" fmla="*/ 224 w 624"/>
                  <a:gd name="T13" fmla="*/ 0 h 240"/>
                  <a:gd name="T14" fmla="*/ 608 w 624"/>
                  <a:gd name="T15" fmla="*/ 64 h 240"/>
                  <a:gd name="T16" fmla="*/ 624 w 624"/>
                  <a:gd name="T17" fmla="*/ 64 h 240"/>
                  <a:gd name="T18" fmla="*/ 616 w 624"/>
                  <a:gd name="T19" fmla="*/ 72 h 240"/>
                  <a:gd name="T20" fmla="*/ 416 w 624"/>
                  <a:gd name="T21" fmla="*/ 240 h 240"/>
                  <a:gd name="T22" fmla="*/ 408 w 624"/>
                  <a:gd name="T23" fmla="*/ 240 h 240"/>
                  <a:gd name="T24" fmla="*/ 408 w 624"/>
                  <a:gd name="T25" fmla="*/ 240 h 240"/>
                  <a:gd name="T26" fmla="*/ 408 w 624"/>
                  <a:gd name="T27" fmla="*/ 232 h 240"/>
                  <a:gd name="T28" fmla="*/ 608 w 624"/>
                  <a:gd name="T29" fmla="*/ 64 h 240"/>
                  <a:gd name="T30" fmla="*/ 616 w 624"/>
                  <a:gd name="T31" fmla="*/ 72 h 240"/>
                  <a:gd name="T32" fmla="*/ 608 w 624"/>
                  <a:gd name="T33" fmla="*/ 72 h 240"/>
                  <a:gd name="T34" fmla="*/ 224 w 624"/>
                  <a:gd name="T35" fmla="*/ 8 h 240"/>
                  <a:gd name="T36" fmla="*/ 224 w 624"/>
                  <a:gd name="T37" fmla="*/ 0 h 240"/>
                  <a:gd name="T38" fmla="*/ 224 w 624"/>
                  <a:gd name="T39" fmla="*/ 8 h 240"/>
                  <a:gd name="T40" fmla="*/ 88 w 624"/>
                  <a:gd name="T41" fmla="*/ 80 h 240"/>
                  <a:gd name="T42" fmla="*/ 88 w 624"/>
                  <a:gd name="T43" fmla="*/ 72 h 240"/>
                  <a:gd name="T44" fmla="*/ 88 w 624"/>
                  <a:gd name="T45" fmla="*/ 80 h 240"/>
                  <a:gd name="T46" fmla="*/ 0 w 624"/>
                  <a:gd name="T47" fmla="*/ 128 h 240"/>
                  <a:gd name="T48" fmla="*/ 0 w 624"/>
                  <a:gd name="T49" fmla="*/ 1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24" h="240">
                    <a:moveTo>
                      <a:pt x="0" y="120"/>
                    </a:moveTo>
                    <a:lnTo>
                      <a:pt x="88" y="72"/>
                    </a:lnTo>
                    <a:lnTo>
                      <a:pt x="88" y="72"/>
                    </a:lnTo>
                    <a:lnTo>
                      <a:pt x="88" y="72"/>
                    </a:lnTo>
                    <a:lnTo>
                      <a:pt x="224" y="0"/>
                    </a:lnTo>
                    <a:lnTo>
                      <a:pt x="224" y="0"/>
                    </a:lnTo>
                    <a:lnTo>
                      <a:pt x="224" y="0"/>
                    </a:lnTo>
                    <a:lnTo>
                      <a:pt x="608" y="64"/>
                    </a:lnTo>
                    <a:lnTo>
                      <a:pt x="624" y="64"/>
                    </a:lnTo>
                    <a:lnTo>
                      <a:pt x="616" y="72"/>
                    </a:lnTo>
                    <a:lnTo>
                      <a:pt x="416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32"/>
                    </a:lnTo>
                    <a:lnTo>
                      <a:pt x="608" y="64"/>
                    </a:lnTo>
                    <a:lnTo>
                      <a:pt x="616" y="72"/>
                    </a:lnTo>
                    <a:lnTo>
                      <a:pt x="608" y="72"/>
                    </a:lnTo>
                    <a:lnTo>
                      <a:pt x="224" y="8"/>
                    </a:lnTo>
                    <a:lnTo>
                      <a:pt x="224" y="0"/>
                    </a:lnTo>
                    <a:lnTo>
                      <a:pt x="224" y="8"/>
                    </a:lnTo>
                    <a:lnTo>
                      <a:pt x="88" y="80"/>
                    </a:lnTo>
                    <a:lnTo>
                      <a:pt x="88" y="72"/>
                    </a:lnTo>
                    <a:lnTo>
                      <a:pt x="88" y="80"/>
                    </a:lnTo>
                    <a:lnTo>
                      <a:pt x="0" y="128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03" name="Freeform 867"/>
              <p:cNvSpPr>
                <a:spLocks/>
              </p:cNvSpPr>
              <p:nvPr/>
            </p:nvSpPr>
            <p:spPr bwMode="auto">
              <a:xfrm>
                <a:off x="2411" y="3999"/>
                <a:ext cx="298" cy="67"/>
              </a:xfrm>
              <a:custGeom>
                <a:avLst/>
                <a:gdLst>
                  <a:gd name="T0" fmla="*/ 424 w 424"/>
                  <a:gd name="T1" fmla="*/ 120 h 120"/>
                  <a:gd name="T2" fmla="*/ 16 w 424"/>
                  <a:gd name="T3" fmla="*/ 8 h 120"/>
                  <a:gd name="T4" fmla="*/ 0 w 424"/>
                  <a:gd name="T5" fmla="*/ 8 h 120"/>
                  <a:gd name="T6" fmla="*/ 16 w 424"/>
                  <a:gd name="T7" fmla="*/ 0 h 120"/>
                  <a:gd name="T8" fmla="*/ 16 w 424"/>
                  <a:gd name="T9" fmla="*/ 0 h 120"/>
                  <a:gd name="T10" fmla="*/ 424 w 424"/>
                  <a:gd name="T11" fmla="*/ 112 h 120"/>
                  <a:gd name="T12" fmla="*/ 424 w 424"/>
                  <a:gd name="T13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">
                    <a:moveTo>
                      <a:pt x="424" y="120"/>
                    </a:moveTo>
                    <a:lnTo>
                      <a:pt x="16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24" y="112"/>
                    </a:lnTo>
                    <a:lnTo>
                      <a:pt x="424" y="12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04" name="Freeform 868"/>
              <p:cNvSpPr>
                <a:spLocks/>
              </p:cNvSpPr>
              <p:nvPr/>
            </p:nvSpPr>
            <p:spPr bwMode="auto">
              <a:xfrm>
                <a:off x="2602" y="3906"/>
                <a:ext cx="283" cy="49"/>
              </a:xfrm>
              <a:custGeom>
                <a:avLst/>
                <a:gdLst>
                  <a:gd name="T0" fmla="*/ 0 w 400"/>
                  <a:gd name="T1" fmla="*/ 24 h 88"/>
                  <a:gd name="T2" fmla="*/ 40 w 400"/>
                  <a:gd name="T3" fmla="*/ 0 h 88"/>
                  <a:gd name="T4" fmla="*/ 40 w 400"/>
                  <a:gd name="T5" fmla="*/ 0 h 88"/>
                  <a:gd name="T6" fmla="*/ 40 w 400"/>
                  <a:gd name="T7" fmla="*/ 0 h 88"/>
                  <a:gd name="T8" fmla="*/ 376 w 400"/>
                  <a:gd name="T9" fmla="*/ 56 h 88"/>
                  <a:gd name="T10" fmla="*/ 400 w 400"/>
                  <a:gd name="T11" fmla="*/ 56 h 88"/>
                  <a:gd name="T12" fmla="*/ 384 w 400"/>
                  <a:gd name="T13" fmla="*/ 64 h 88"/>
                  <a:gd name="T14" fmla="*/ 344 w 400"/>
                  <a:gd name="T15" fmla="*/ 88 h 88"/>
                  <a:gd name="T16" fmla="*/ 336 w 400"/>
                  <a:gd name="T17" fmla="*/ 88 h 88"/>
                  <a:gd name="T18" fmla="*/ 336 w 400"/>
                  <a:gd name="T19" fmla="*/ 88 h 88"/>
                  <a:gd name="T20" fmla="*/ 336 w 400"/>
                  <a:gd name="T21" fmla="*/ 80 h 88"/>
                  <a:gd name="T22" fmla="*/ 376 w 400"/>
                  <a:gd name="T23" fmla="*/ 56 h 88"/>
                  <a:gd name="T24" fmla="*/ 384 w 400"/>
                  <a:gd name="T25" fmla="*/ 64 h 88"/>
                  <a:gd name="T26" fmla="*/ 376 w 400"/>
                  <a:gd name="T27" fmla="*/ 64 h 88"/>
                  <a:gd name="T28" fmla="*/ 40 w 400"/>
                  <a:gd name="T29" fmla="*/ 8 h 88"/>
                  <a:gd name="T30" fmla="*/ 40 w 400"/>
                  <a:gd name="T31" fmla="*/ 0 h 88"/>
                  <a:gd name="T32" fmla="*/ 48 w 400"/>
                  <a:gd name="T33" fmla="*/ 8 h 88"/>
                  <a:gd name="T34" fmla="*/ 8 w 400"/>
                  <a:gd name="T35" fmla="*/ 32 h 88"/>
                  <a:gd name="T36" fmla="*/ 0 w 400"/>
                  <a:gd name="T3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0" h="88">
                    <a:moveTo>
                      <a:pt x="0" y="24"/>
                    </a:move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76" y="56"/>
                    </a:lnTo>
                    <a:lnTo>
                      <a:pt x="400" y="56"/>
                    </a:lnTo>
                    <a:lnTo>
                      <a:pt x="384" y="64"/>
                    </a:lnTo>
                    <a:lnTo>
                      <a:pt x="344" y="88"/>
                    </a:lnTo>
                    <a:lnTo>
                      <a:pt x="336" y="88"/>
                    </a:lnTo>
                    <a:lnTo>
                      <a:pt x="336" y="88"/>
                    </a:lnTo>
                    <a:lnTo>
                      <a:pt x="336" y="80"/>
                    </a:lnTo>
                    <a:lnTo>
                      <a:pt x="376" y="56"/>
                    </a:lnTo>
                    <a:lnTo>
                      <a:pt x="384" y="64"/>
                    </a:lnTo>
                    <a:lnTo>
                      <a:pt x="376" y="64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8" y="3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05" name="Freeform 869"/>
              <p:cNvSpPr>
                <a:spLocks/>
              </p:cNvSpPr>
              <p:nvPr/>
            </p:nvSpPr>
            <p:spPr bwMode="auto">
              <a:xfrm>
                <a:off x="2591" y="3919"/>
                <a:ext cx="248" cy="36"/>
              </a:xfrm>
              <a:custGeom>
                <a:avLst/>
                <a:gdLst>
                  <a:gd name="T0" fmla="*/ 352 w 352"/>
                  <a:gd name="T1" fmla="*/ 64 h 64"/>
                  <a:gd name="T2" fmla="*/ 16 w 352"/>
                  <a:gd name="T3" fmla="*/ 8 h 64"/>
                  <a:gd name="T4" fmla="*/ 0 w 352"/>
                  <a:gd name="T5" fmla="*/ 8 h 64"/>
                  <a:gd name="T6" fmla="*/ 16 w 352"/>
                  <a:gd name="T7" fmla="*/ 0 h 64"/>
                  <a:gd name="T8" fmla="*/ 16 w 352"/>
                  <a:gd name="T9" fmla="*/ 0 h 64"/>
                  <a:gd name="T10" fmla="*/ 352 w 352"/>
                  <a:gd name="T11" fmla="*/ 56 h 64"/>
                  <a:gd name="T12" fmla="*/ 352 w 352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2" h="64">
                    <a:moveTo>
                      <a:pt x="352" y="64"/>
                    </a:moveTo>
                    <a:lnTo>
                      <a:pt x="16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52" y="56"/>
                    </a:lnTo>
                    <a:lnTo>
                      <a:pt x="352" y="6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06" name="Freeform 870"/>
              <p:cNvSpPr>
                <a:spLocks/>
              </p:cNvSpPr>
              <p:nvPr/>
            </p:nvSpPr>
            <p:spPr bwMode="auto">
              <a:xfrm>
                <a:off x="2602" y="3919"/>
                <a:ext cx="243" cy="45"/>
              </a:xfrm>
              <a:custGeom>
                <a:avLst/>
                <a:gdLst>
                  <a:gd name="T0" fmla="*/ 0 w 344"/>
                  <a:gd name="T1" fmla="*/ 0 h 80"/>
                  <a:gd name="T2" fmla="*/ 336 w 344"/>
                  <a:gd name="T3" fmla="*/ 56 h 80"/>
                  <a:gd name="T4" fmla="*/ 344 w 344"/>
                  <a:gd name="T5" fmla="*/ 56 h 80"/>
                  <a:gd name="T6" fmla="*/ 344 w 344"/>
                  <a:gd name="T7" fmla="*/ 56 h 80"/>
                  <a:gd name="T8" fmla="*/ 344 w 344"/>
                  <a:gd name="T9" fmla="*/ 72 h 80"/>
                  <a:gd name="T10" fmla="*/ 344 w 344"/>
                  <a:gd name="T11" fmla="*/ 80 h 80"/>
                  <a:gd name="T12" fmla="*/ 336 w 344"/>
                  <a:gd name="T13" fmla="*/ 80 h 80"/>
                  <a:gd name="T14" fmla="*/ 0 w 344"/>
                  <a:gd name="T15" fmla="*/ 24 h 80"/>
                  <a:gd name="T16" fmla="*/ 0 w 344"/>
                  <a:gd name="T17" fmla="*/ 24 h 80"/>
                  <a:gd name="T18" fmla="*/ 0 w 344"/>
                  <a:gd name="T19" fmla="*/ 16 h 80"/>
                  <a:gd name="T20" fmla="*/ 0 w 344"/>
                  <a:gd name="T21" fmla="*/ 16 h 80"/>
                  <a:gd name="T22" fmla="*/ 336 w 344"/>
                  <a:gd name="T23" fmla="*/ 72 h 80"/>
                  <a:gd name="T24" fmla="*/ 336 w 344"/>
                  <a:gd name="T25" fmla="*/ 80 h 80"/>
                  <a:gd name="T26" fmla="*/ 336 w 344"/>
                  <a:gd name="T27" fmla="*/ 72 h 80"/>
                  <a:gd name="T28" fmla="*/ 336 w 344"/>
                  <a:gd name="T29" fmla="*/ 56 h 80"/>
                  <a:gd name="T30" fmla="*/ 344 w 344"/>
                  <a:gd name="T31" fmla="*/ 56 h 80"/>
                  <a:gd name="T32" fmla="*/ 336 w 344"/>
                  <a:gd name="T33" fmla="*/ 64 h 80"/>
                  <a:gd name="T34" fmla="*/ 0 w 344"/>
                  <a:gd name="T35" fmla="*/ 8 h 80"/>
                  <a:gd name="T36" fmla="*/ 0 w 344"/>
                  <a:gd name="T3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4" h="80">
                    <a:moveTo>
                      <a:pt x="0" y="0"/>
                    </a:moveTo>
                    <a:lnTo>
                      <a:pt x="336" y="56"/>
                    </a:lnTo>
                    <a:lnTo>
                      <a:pt x="344" y="56"/>
                    </a:lnTo>
                    <a:lnTo>
                      <a:pt x="344" y="56"/>
                    </a:lnTo>
                    <a:lnTo>
                      <a:pt x="344" y="72"/>
                    </a:lnTo>
                    <a:lnTo>
                      <a:pt x="344" y="80"/>
                    </a:lnTo>
                    <a:lnTo>
                      <a:pt x="336" y="8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36" y="72"/>
                    </a:lnTo>
                    <a:lnTo>
                      <a:pt x="336" y="80"/>
                    </a:lnTo>
                    <a:lnTo>
                      <a:pt x="336" y="72"/>
                    </a:lnTo>
                    <a:lnTo>
                      <a:pt x="336" y="56"/>
                    </a:lnTo>
                    <a:lnTo>
                      <a:pt x="344" y="56"/>
                    </a:lnTo>
                    <a:lnTo>
                      <a:pt x="336" y="6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07" name="Freeform 871"/>
              <p:cNvSpPr>
                <a:spLocks/>
              </p:cNvSpPr>
              <p:nvPr/>
            </p:nvSpPr>
            <p:spPr bwMode="auto">
              <a:xfrm>
                <a:off x="2602" y="3919"/>
                <a:ext cx="6" cy="9"/>
              </a:xfrm>
              <a:custGeom>
                <a:avLst/>
                <a:gdLst>
                  <a:gd name="T0" fmla="*/ 0 w 8"/>
                  <a:gd name="T1" fmla="*/ 16 h 16"/>
                  <a:gd name="T2" fmla="*/ 0 w 8"/>
                  <a:gd name="T3" fmla="*/ 0 h 16"/>
                  <a:gd name="T4" fmla="*/ 0 w 8"/>
                  <a:gd name="T5" fmla="*/ 0 h 16"/>
                  <a:gd name="T6" fmla="*/ 0 w 8"/>
                  <a:gd name="T7" fmla="*/ 0 h 16"/>
                  <a:gd name="T8" fmla="*/ 8 w 8"/>
                  <a:gd name="T9" fmla="*/ 0 h 16"/>
                  <a:gd name="T10" fmla="*/ 8 w 8"/>
                  <a:gd name="T11" fmla="*/ 16 h 16"/>
                  <a:gd name="T12" fmla="*/ 0 w 8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1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08" name="Freeform 872"/>
              <p:cNvSpPr>
                <a:spLocks/>
              </p:cNvSpPr>
              <p:nvPr/>
            </p:nvSpPr>
            <p:spPr bwMode="auto">
              <a:xfrm>
                <a:off x="2839" y="3937"/>
                <a:ext cx="40" cy="53"/>
              </a:xfrm>
              <a:custGeom>
                <a:avLst/>
                <a:gdLst>
                  <a:gd name="T0" fmla="*/ 0 w 56"/>
                  <a:gd name="T1" fmla="*/ 24 h 96"/>
                  <a:gd name="T2" fmla="*/ 40 w 56"/>
                  <a:gd name="T3" fmla="*/ 0 h 96"/>
                  <a:gd name="T4" fmla="*/ 48 w 56"/>
                  <a:gd name="T5" fmla="*/ 0 h 96"/>
                  <a:gd name="T6" fmla="*/ 48 w 56"/>
                  <a:gd name="T7" fmla="*/ 0 h 96"/>
                  <a:gd name="T8" fmla="*/ 56 w 56"/>
                  <a:gd name="T9" fmla="*/ 8 h 96"/>
                  <a:gd name="T10" fmla="*/ 56 w 56"/>
                  <a:gd name="T11" fmla="*/ 8 h 96"/>
                  <a:gd name="T12" fmla="*/ 56 w 56"/>
                  <a:gd name="T13" fmla="*/ 8 h 96"/>
                  <a:gd name="T14" fmla="*/ 56 w 56"/>
                  <a:gd name="T15" fmla="*/ 48 h 96"/>
                  <a:gd name="T16" fmla="*/ 56 w 56"/>
                  <a:gd name="T17" fmla="*/ 56 h 96"/>
                  <a:gd name="T18" fmla="*/ 56 w 56"/>
                  <a:gd name="T19" fmla="*/ 56 h 96"/>
                  <a:gd name="T20" fmla="*/ 24 w 56"/>
                  <a:gd name="T21" fmla="*/ 88 h 96"/>
                  <a:gd name="T22" fmla="*/ 16 w 56"/>
                  <a:gd name="T23" fmla="*/ 96 h 96"/>
                  <a:gd name="T24" fmla="*/ 16 w 56"/>
                  <a:gd name="T25" fmla="*/ 80 h 96"/>
                  <a:gd name="T26" fmla="*/ 16 w 56"/>
                  <a:gd name="T27" fmla="*/ 80 h 96"/>
                  <a:gd name="T28" fmla="*/ 48 w 56"/>
                  <a:gd name="T29" fmla="*/ 48 h 96"/>
                  <a:gd name="T30" fmla="*/ 56 w 56"/>
                  <a:gd name="T31" fmla="*/ 56 h 96"/>
                  <a:gd name="T32" fmla="*/ 48 w 56"/>
                  <a:gd name="T33" fmla="*/ 48 h 96"/>
                  <a:gd name="T34" fmla="*/ 48 w 56"/>
                  <a:gd name="T35" fmla="*/ 8 h 96"/>
                  <a:gd name="T36" fmla="*/ 56 w 56"/>
                  <a:gd name="T37" fmla="*/ 8 h 96"/>
                  <a:gd name="T38" fmla="*/ 48 w 56"/>
                  <a:gd name="T39" fmla="*/ 16 h 96"/>
                  <a:gd name="T40" fmla="*/ 40 w 56"/>
                  <a:gd name="T41" fmla="*/ 8 h 96"/>
                  <a:gd name="T42" fmla="*/ 48 w 56"/>
                  <a:gd name="T43" fmla="*/ 0 h 96"/>
                  <a:gd name="T44" fmla="*/ 48 w 56"/>
                  <a:gd name="T45" fmla="*/ 8 h 96"/>
                  <a:gd name="T46" fmla="*/ 8 w 56"/>
                  <a:gd name="T47" fmla="*/ 32 h 96"/>
                  <a:gd name="T48" fmla="*/ 0 w 56"/>
                  <a:gd name="T49" fmla="*/ 2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96">
                    <a:moveTo>
                      <a:pt x="0" y="24"/>
                    </a:move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48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24" y="88"/>
                    </a:lnTo>
                    <a:lnTo>
                      <a:pt x="16" y="96"/>
                    </a:lnTo>
                    <a:lnTo>
                      <a:pt x="16" y="80"/>
                    </a:lnTo>
                    <a:lnTo>
                      <a:pt x="16" y="80"/>
                    </a:lnTo>
                    <a:lnTo>
                      <a:pt x="48" y="48"/>
                    </a:lnTo>
                    <a:lnTo>
                      <a:pt x="56" y="56"/>
                    </a:lnTo>
                    <a:lnTo>
                      <a:pt x="48" y="48"/>
                    </a:lnTo>
                    <a:lnTo>
                      <a:pt x="48" y="8"/>
                    </a:lnTo>
                    <a:lnTo>
                      <a:pt x="56" y="8"/>
                    </a:lnTo>
                    <a:lnTo>
                      <a:pt x="48" y="16"/>
                    </a:lnTo>
                    <a:lnTo>
                      <a:pt x="40" y="8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8" y="3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09" name="Rectangle 873"/>
              <p:cNvSpPr>
                <a:spLocks noChangeArrowheads="1"/>
              </p:cNvSpPr>
              <p:nvPr/>
            </p:nvSpPr>
            <p:spPr bwMode="auto">
              <a:xfrm>
                <a:off x="2850" y="3959"/>
                <a:ext cx="7" cy="2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10" name="Rectangle 874"/>
              <p:cNvSpPr>
                <a:spLocks noChangeArrowheads="1"/>
              </p:cNvSpPr>
              <p:nvPr/>
            </p:nvSpPr>
            <p:spPr bwMode="auto">
              <a:xfrm>
                <a:off x="2839" y="3959"/>
                <a:ext cx="11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11" name="Freeform 875"/>
              <p:cNvSpPr>
                <a:spLocks/>
              </p:cNvSpPr>
              <p:nvPr/>
            </p:nvSpPr>
            <p:spPr bwMode="auto">
              <a:xfrm>
                <a:off x="2839" y="3950"/>
                <a:ext cx="6" cy="9"/>
              </a:xfrm>
              <a:custGeom>
                <a:avLst/>
                <a:gdLst>
                  <a:gd name="T0" fmla="*/ 0 w 8"/>
                  <a:gd name="T1" fmla="*/ 16 h 16"/>
                  <a:gd name="T2" fmla="*/ 0 w 8"/>
                  <a:gd name="T3" fmla="*/ 0 h 16"/>
                  <a:gd name="T4" fmla="*/ 0 w 8"/>
                  <a:gd name="T5" fmla="*/ 0 h 16"/>
                  <a:gd name="T6" fmla="*/ 0 w 8"/>
                  <a:gd name="T7" fmla="*/ 0 h 16"/>
                  <a:gd name="T8" fmla="*/ 8 w 8"/>
                  <a:gd name="T9" fmla="*/ 0 h 16"/>
                  <a:gd name="T10" fmla="*/ 8 w 8"/>
                  <a:gd name="T11" fmla="*/ 16 h 16"/>
                  <a:gd name="T12" fmla="*/ 0 w 8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1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12" name="Freeform 876"/>
              <p:cNvSpPr>
                <a:spLocks/>
              </p:cNvSpPr>
              <p:nvPr/>
            </p:nvSpPr>
            <p:spPr bwMode="auto">
              <a:xfrm>
                <a:off x="2619" y="3906"/>
                <a:ext cx="226" cy="26"/>
              </a:xfrm>
              <a:custGeom>
                <a:avLst/>
                <a:gdLst>
                  <a:gd name="T0" fmla="*/ 0 w 320"/>
                  <a:gd name="T1" fmla="*/ 24 h 48"/>
                  <a:gd name="T2" fmla="*/ 0 w 320"/>
                  <a:gd name="T3" fmla="*/ 8 h 48"/>
                  <a:gd name="T4" fmla="*/ 0 w 320"/>
                  <a:gd name="T5" fmla="*/ 8 h 48"/>
                  <a:gd name="T6" fmla="*/ 0 w 320"/>
                  <a:gd name="T7" fmla="*/ 8 h 48"/>
                  <a:gd name="T8" fmla="*/ 8 w 320"/>
                  <a:gd name="T9" fmla="*/ 0 h 48"/>
                  <a:gd name="T10" fmla="*/ 8 w 320"/>
                  <a:gd name="T11" fmla="*/ 0 h 48"/>
                  <a:gd name="T12" fmla="*/ 8 w 320"/>
                  <a:gd name="T13" fmla="*/ 0 h 48"/>
                  <a:gd name="T14" fmla="*/ 320 w 320"/>
                  <a:gd name="T15" fmla="*/ 40 h 48"/>
                  <a:gd name="T16" fmla="*/ 320 w 320"/>
                  <a:gd name="T17" fmla="*/ 48 h 48"/>
                  <a:gd name="T18" fmla="*/ 320 w 320"/>
                  <a:gd name="T19" fmla="*/ 48 h 48"/>
                  <a:gd name="T20" fmla="*/ 320 w 320"/>
                  <a:gd name="T21" fmla="*/ 48 h 48"/>
                  <a:gd name="T22" fmla="*/ 8 w 320"/>
                  <a:gd name="T23" fmla="*/ 8 h 48"/>
                  <a:gd name="T24" fmla="*/ 8 w 320"/>
                  <a:gd name="T25" fmla="*/ 0 h 48"/>
                  <a:gd name="T26" fmla="*/ 16 w 320"/>
                  <a:gd name="T27" fmla="*/ 8 h 48"/>
                  <a:gd name="T28" fmla="*/ 8 w 320"/>
                  <a:gd name="T29" fmla="*/ 16 h 48"/>
                  <a:gd name="T30" fmla="*/ 0 w 320"/>
                  <a:gd name="T31" fmla="*/ 8 h 48"/>
                  <a:gd name="T32" fmla="*/ 8 w 320"/>
                  <a:gd name="T33" fmla="*/ 8 h 48"/>
                  <a:gd name="T34" fmla="*/ 8 w 320"/>
                  <a:gd name="T35" fmla="*/ 24 h 48"/>
                  <a:gd name="T36" fmla="*/ 0 w 320"/>
                  <a:gd name="T3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48">
                    <a:moveTo>
                      <a:pt x="0" y="24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320" y="40"/>
                    </a:lnTo>
                    <a:lnTo>
                      <a:pt x="320" y="48"/>
                    </a:lnTo>
                    <a:lnTo>
                      <a:pt x="320" y="48"/>
                    </a:lnTo>
                    <a:lnTo>
                      <a:pt x="320" y="4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13" name="Rectangle 877"/>
              <p:cNvSpPr>
                <a:spLocks noChangeArrowheads="1"/>
              </p:cNvSpPr>
              <p:nvPr/>
            </p:nvSpPr>
            <p:spPr bwMode="auto">
              <a:xfrm>
                <a:off x="2845" y="3928"/>
                <a:ext cx="12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14" name="Freeform 878"/>
              <p:cNvSpPr>
                <a:spLocks/>
              </p:cNvSpPr>
              <p:nvPr/>
            </p:nvSpPr>
            <p:spPr bwMode="auto">
              <a:xfrm>
                <a:off x="2619" y="3919"/>
                <a:ext cx="238" cy="31"/>
              </a:xfrm>
              <a:custGeom>
                <a:avLst/>
                <a:gdLst>
                  <a:gd name="T0" fmla="*/ 336 w 336"/>
                  <a:gd name="T1" fmla="*/ 16 h 56"/>
                  <a:gd name="T2" fmla="*/ 336 w 336"/>
                  <a:gd name="T3" fmla="*/ 40 h 56"/>
                  <a:gd name="T4" fmla="*/ 336 w 336"/>
                  <a:gd name="T5" fmla="*/ 48 h 56"/>
                  <a:gd name="T6" fmla="*/ 336 w 336"/>
                  <a:gd name="T7" fmla="*/ 48 h 56"/>
                  <a:gd name="T8" fmla="*/ 328 w 336"/>
                  <a:gd name="T9" fmla="*/ 56 h 56"/>
                  <a:gd name="T10" fmla="*/ 320 w 336"/>
                  <a:gd name="T11" fmla="*/ 56 h 56"/>
                  <a:gd name="T12" fmla="*/ 320 w 336"/>
                  <a:gd name="T13" fmla="*/ 56 h 56"/>
                  <a:gd name="T14" fmla="*/ 0 w 336"/>
                  <a:gd name="T15" fmla="*/ 8 h 56"/>
                  <a:gd name="T16" fmla="*/ 0 w 336"/>
                  <a:gd name="T17" fmla="*/ 8 h 56"/>
                  <a:gd name="T18" fmla="*/ 0 w 336"/>
                  <a:gd name="T19" fmla="*/ 0 h 56"/>
                  <a:gd name="T20" fmla="*/ 0 w 336"/>
                  <a:gd name="T21" fmla="*/ 0 h 56"/>
                  <a:gd name="T22" fmla="*/ 320 w 336"/>
                  <a:gd name="T23" fmla="*/ 48 h 56"/>
                  <a:gd name="T24" fmla="*/ 320 w 336"/>
                  <a:gd name="T25" fmla="*/ 56 h 56"/>
                  <a:gd name="T26" fmla="*/ 320 w 336"/>
                  <a:gd name="T27" fmla="*/ 48 h 56"/>
                  <a:gd name="T28" fmla="*/ 328 w 336"/>
                  <a:gd name="T29" fmla="*/ 40 h 56"/>
                  <a:gd name="T30" fmla="*/ 336 w 336"/>
                  <a:gd name="T31" fmla="*/ 48 h 56"/>
                  <a:gd name="T32" fmla="*/ 328 w 336"/>
                  <a:gd name="T33" fmla="*/ 40 h 56"/>
                  <a:gd name="T34" fmla="*/ 328 w 336"/>
                  <a:gd name="T35" fmla="*/ 16 h 56"/>
                  <a:gd name="T36" fmla="*/ 336 w 336"/>
                  <a:gd name="T3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6" h="56">
                    <a:moveTo>
                      <a:pt x="336" y="16"/>
                    </a:moveTo>
                    <a:lnTo>
                      <a:pt x="336" y="40"/>
                    </a:lnTo>
                    <a:lnTo>
                      <a:pt x="336" y="48"/>
                    </a:lnTo>
                    <a:lnTo>
                      <a:pt x="336" y="48"/>
                    </a:lnTo>
                    <a:lnTo>
                      <a:pt x="328" y="56"/>
                    </a:lnTo>
                    <a:lnTo>
                      <a:pt x="320" y="56"/>
                    </a:lnTo>
                    <a:lnTo>
                      <a:pt x="320" y="5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20" y="48"/>
                    </a:lnTo>
                    <a:lnTo>
                      <a:pt x="320" y="56"/>
                    </a:lnTo>
                    <a:lnTo>
                      <a:pt x="320" y="48"/>
                    </a:lnTo>
                    <a:lnTo>
                      <a:pt x="328" y="40"/>
                    </a:lnTo>
                    <a:lnTo>
                      <a:pt x="336" y="48"/>
                    </a:lnTo>
                    <a:lnTo>
                      <a:pt x="328" y="40"/>
                    </a:lnTo>
                    <a:lnTo>
                      <a:pt x="328" y="16"/>
                    </a:lnTo>
                    <a:lnTo>
                      <a:pt x="33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15" name="Freeform 879"/>
              <p:cNvSpPr>
                <a:spLocks/>
              </p:cNvSpPr>
              <p:nvPr/>
            </p:nvSpPr>
            <p:spPr bwMode="auto">
              <a:xfrm>
                <a:off x="2608" y="3749"/>
                <a:ext cx="333" cy="174"/>
              </a:xfrm>
              <a:custGeom>
                <a:avLst/>
                <a:gdLst>
                  <a:gd name="T0" fmla="*/ 0 w 472"/>
                  <a:gd name="T1" fmla="*/ 256 h 312"/>
                  <a:gd name="T2" fmla="*/ 376 w 472"/>
                  <a:gd name="T3" fmla="*/ 304 h 312"/>
                  <a:gd name="T4" fmla="*/ 384 w 472"/>
                  <a:gd name="T5" fmla="*/ 304 h 312"/>
                  <a:gd name="T6" fmla="*/ 376 w 472"/>
                  <a:gd name="T7" fmla="*/ 304 h 312"/>
                  <a:gd name="T8" fmla="*/ 464 w 472"/>
                  <a:gd name="T9" fmla="*/ 16 h 312"/>
                  <a:gd name="T10" fmla="*/ 464 w 472"/>
                  <a:gd name="T11" fmla="*/ 16 h 312"/>
                  <a:gd name="T12" fmla="*/ 464 w 472"/>
                  <a:gd name="T13" fmla="*/ 24 h 312"/>
                  <a:gd name="T14" fmla="*/ 88 w 472"/>
                  <a:gd name="T15" fmla="*/ 8 h 312"/>
                  <a:gd name="T16" fmla="*/ 88 w 472"/>
                  <a:gd name="T17" fmla="*/ 0 h 312"/>
                  <a:gd name="T18" fmla="*/ 88 w 472"/>
                  <a:gd name="T19" fmla="*/ 0 h 312"/>
                  <a:gd name="T20" fmla="*/ 88 w 472"/>
                  <a:gd name="T21" fmla="*/ 0 h 312"/>
                  <a:gd name="T22" fmla="*/ 464 w 472"/>
                  <a:gd name="T23" fmla="*/ 16 h 312"/>
                  <a:gd name="T24" fmla="*/ 464 w 472"/>
                  <a:gd name="T25" fmla="*/ 16 h 312"/>
                  <a:gd name="T26" fmla="*/ 472 w 472"/>
                  <a:gd name="T27" fmla="*/ 16 h 312"/>
                  <a:gd name="T28" fmla="*/ 384 w 472"/>
                  <a:gd name="T29" fmla="*/ 304 h 312"/>
                  <a:gd name="T30" fmla="*/ 384 w 472"/>
                  <a:gd name="T31" fmla="*/ 312 h 312"/>
                  <a:gd name="T32" fmla="*/ 376 w 472"/>
                  <a:gd name="T33" fmla="*/ 312 h 312"/>
                  <a:gd name="T34" fmla="*/ 0 w 472"/>
                  <a:gd name="T35" fmla="*/ 264 h 312"/>
                  <a:gd name="T36" fmla="*/ 0 w 472"/>
                  <a:gd name="T37" fmla="*/ 25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2" h="312">
                    <a:moveTo>
                      <a:pt x="0" y="256"/>
                    </a:moveTo>
                    <a:lnTo>
                      <a:pt x="376" y="304"/>
                    </a:lnTo>
                    <a:lnTo>
                      <a:pt x="384" y="304"/>
                    </a:lnTo>
                    <a:lnTo>
                      <a:pt x="376" y="304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464" y="24"/>
                    </a:lnTo>
                    <a:lnTo>
                      <a:pt x="88" y="8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472" y="16"/>
                    </a:lnTo>
                    <a:lnTo>
                      <a:pt x="384" y="304"/>
                    </a:lnTo>
                    <a:lnTo>
                      <a:pt x="384" y="312"/>
                    </a:lnTo>
                    <a:lnTo>
                      <a:pt x="376" y="312"/>
                    </a:lnTo>
                    <a:lnTo>
                      <a:pt x="0" y="264"/>
                    </a:lnTo>
                    <a:lnTo>
                      <a:pt x="0" y="2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16" name="Freeform 880"/>
              <p:cNvSpPr>
                <a:spLocks/>
              </p:cNvSpPr>
              <p:nvPr/>
            </p:nvSpPr>
            <p:spPr bwMode="auto">
              <a:xfrm>
                <a:off x="2608" y="3749"/>
                <a:ext cx="68" cy="148"/>
              </a:xfrm>
              <a:custGeom>
                <a:avLst/>
                <a:gdLst>
                  <a:gd name="T0" fmla="*/ 96 w 96"/>
                  <a:gd name="T1" fmla="*/ 0 h 264"/>
                  <a:gd name="T2" fmla="*/ 8 w 96"/>
                  <a:gd name="T3" fmla="*/ 256 h 264"/>
                  <a:gd name="T4" fmla="*/ 0 w 96"/>
                  <a:gd name="T5" fmla="*/ 264 h 264"/>
                  <a:gd name="T6" fmla="*/ 0 w 96"/>
                  <a:gd name="T7" fmla="*/ 264 h 264"/>
                  <a:gd name="T8" fmla="*/ 0 w 96"/>
                  <a:gd name="T9" fmla="*/ 256 h 264"/>
                  <a:gd name="T10" fmla="*/ 88 w 96"/>
                  <a:gd name="T11" fmla="*/ 0 h 264"/>
                  <a:gd name="T12" fmla="*/ 96 w 96"/>
                  <a:gd name="T13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264">
                    <a:moveTo>
                      <a:pt x="96" y="0"/>
                    </a:moveTo>
                    <a:lnTo>
                      <a:pt x="8" y="256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0" y="256"/>
                    </a:lnTo>
                    <a:lnTo>
                      <a:pt x="8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17" name="Freeform 881"/>
              <p:cNvSpPr>
                <a:spLocks/>
              </p:cNvSpPr>
              <p:nvPr/>
            </p:nvSpPr>
            <p:spPr bwMode="auto">
              <a:xfrm>
                <a:off x="2873" y="3759"/>
                <a:ext cx="74" cy="173"/>
              </a:xfrm>
              <a:custGeom>
                <a:avLst/>
                <a:gdLst>
                  <a:gd name="T0" fmla="*/ 96 w 104"/>
                  <a:gd name="T1" fmla="*/ 0 h 312"/>
                  <a:gd name="T2" fmla="*/ 8 w 104"/>
                  <a:gd name="T3" fmla="*/ 288 h 312"/>
                  <a:gd name="T4" fmla="*/ 0 w 104"/>
                  <a:gd name="T5" fmla="*/ 288 h 312"/>
                  <a:gd name="T6" fmla="*/ 8 w 104"/>
                  <a:gd name="T7" fmla="*/ 288 h 312"/>
                  <a:gd name="T8" fmla="*/ 16 w 104"/>
                  <a:gd name="T9" fmla="*/ 304 h 312"/>
                  <a:gd name="T10" fmla="*/ 8 w 104"/>
                  <a:gd name="T11" fmla="*/ 312 h 312"/>
                  <a:gd name="T12" fmla="*/ 8 w 104"/>
                  <a:gd name="T13" fmla="*/ 304 h 312"/>
                  <a:gd name="T14" fmla="*/ 16 w 104"/>
                  <a:gd name="T15" fmla="*/ 304 h 312"/>
                  <a:gd name="T16" fmla="*/ 24 w 104"/>
                  <a:gd name="T17" fmla="*/ 304 h 312"/>
                  <a:gd name="T18" fmla="*/ 16 w 104"/>
                  <a:gd name="T19" fmla="*/ 304 h 312"/>
                  <a:gd name="T20" fmla="*/ 96 w 104"/>
                  <a:gd name="T21" fmla="*/ 16 h 312"/>
                  <a:gd name="T22" fmla="*/ 104 w 104"/>
                  <a:gd name="T23" fmla="*/ 16 h 312"/>
                  <a:gd name="T24" fmla="*/ 96 w 104"/>
                  <a:gd name="T25" fmla="*/ 16 h 312"/>
                  <a:gd name="T26" fmla="*/ 96 w 104"/>
                  <a:gd name="T27" fmla="*/ 8 h 312"/>
                  <a:gd name="T28" fmla="*/ 104 w 104"/>
                  <a:gd name="T29" fmla="*/ 8 h 312"/>
                  <a:gd name="T30" fmla="*/ 104 w 104"/>
                  <a:gd name="T31" fmla="*/ 8 h 312"/>
                  <a:gd name="T32" fmla="*/ 104 w 104"/>
                  <a:gd name="T33" fmla="*/ 8 h 312"/>
                  <a:gd name="T34" fmla="*/ 104 w 104"/>
                  <a:gd name="T35" fmla="*/ 16 h 312"/>
                  <a:gd name="T36" fmla="*/ 104 w 104"/>
                  <a:gd name="T37" fmla="*/ 16 h 312"/>
                  <a:gd name="T38" fmla="*/ 104 w 104"/>
                  <a:gd name="T39" fmla="*/ 16 h 312"/>
                  <a:gd name="T40" fmla="*/ 24 w 104"/>
                  <a:gd name="T41" fmla="*/ 304 h 312"/>
                  <a:gd name="T42" fmla="*/ 24 w 104"/>
                  <a:gd name="T43" fmla="*/ 312 h 312"/>
                  <a:gd name="T44" fmla="*/ 16 w 104"/>
                  <a:gd name="T45" fmla="*/ 312 h 312"/>
                  <a:gd name="T46" fmla="*/ 8 w 104"/>
                  <a:gd name="T47" fmla="*/ 312 h 312"/>
                  <a:gd name="T48" fmla="*/ 16 w 104"/>
                  <a:gd name="T49" fmla="*/ 312 h 312"/>
                  <a:gd name="T50" fmla="*/ 8 w 104"/>
                  <a:gd name="T51" fmla="*/ 304 h 312"/>
                  <a:gd name="T52" fmla="*/ 0 w 104"/>
                  <a:gd name="T53" fmla="*/ 288 h 312"/>
                  <a:gd name="T54" fmla="*/ 0 w 104"/>
                  <a:gd name="T55" fmla="*/ 288 h 312"/>
                  <a:gd name="T56" fmla="*/ 0 w 104"/>
                  <a:gd name="T57" fmla="*/ 288 h 312"/>
                  <a:gd name="T58" fmla="*/ 88 w 104"/>
                  <a:gd name="T59" fmla="*/ 0 h 312"/>
                  <a:gd name="T60" fmla="*/ 96 w 104"/>
                  <a:gd name="T61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" h="312">
                    <a:moveTo>
                      <a:pt x="96" y="0"/>
                    </a:moveTo>
                    <a:lnTo>
                      <a:pt x="8" y="288"/>
                    </a:lnTo>
                    <a:lnTo>
                      <a:pt x="0" y="288"/>
                    </a:lnTo>
                    <a:lnTo>
                      <a:pt x="8" y="288"/>
                    </a:lnTo>
                    <a:lnTo>
                      <a:pt x="16" y="304"/>
                    </a:lnTo>
                    <a:lnTo>
                      <a:pt x="8" y="312"/>
                    </a:lnTo>
                    <a:lnTo>
                      <a:pt x="8" y="304"/>
                    </a:lnTo>
                    <a:lnTo>
                      <a:pt x="16" y="304"/>
                    </a:lnTo>
                    <a:lnTo>
                      <a:pt x="24" y="304"/>
                    </a:lnTo>
                    <a:lnTo>
                      <a:pt x="16" y="304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96" y="16"/>
                    </a:lnTo>
                    <a:lnTo>
                      <a:pt x="96" y="8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24" y="304"/>
                    </a:lnTo>
                    <a:lnTo>
                      <a:pt x="24" y="312"/>
                    </a:lnTo>
                    <a:lnTo>
                      <a:pt x="16" y="312"/>
                    </a:lnTo>
                    <a:lnTo>
                      <a:pt x="8" y="312"/>
                    </a:lnTo>
                    <a:lnTo>
                      <a:pt x="16" y="312"/>
                    </a:lnTo>
                    <a:lnTo>
                      <a:pt x="8" y="304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8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18" name="Freeform 882"/>
              <p:cNvSpPr>
                <a:spLocks/>
              </p:cNvSpPr>
              <p:nvPr/>
            </p:nvSpPr>
            <p:spPr bwMode="auto">
              <a:xfrm>
                <a:off x="2935" y="3754"/>
                <a:ext cx="12" cy="14"/>
              </a:xfrm>
              <a:custGeom>
                <a:avLst/>
                <a:gdLst>
                  <a:gd name="T0" fmla="*/ 8 w 16"/>
                  <a:gd name="T1" fmla="*/ 24 h 24"/>
                  <a:gd name="T2" fmla="*/ 0 w 16"/>
                  <a:gd name="T3" fmla="*/ 16 h 24"/>
                  <a:gd name="T4" fmla="*/ 0 w 16"/>
                  <a:gd name="T5" fmla="*/ 8 h 24"/>
                  <a:gd name="T6" fmla="*/ 0 w 16"/>
                  <a:gd name="T7" fmla="*/ 0 h 24"/>
                  <a:gd name="T8" fmla="*/ 8 w 16"/>
                  <a:gd name="T9" fmla="*/ 8 h 24"/>
                  <a:gd name="T10" fmla="*/ 16 w 16"/>
                  <a:gd name="T11" fmla="*/ 16 h 24"/>
                  <a:gd name="T12" fmla="*/ 8 w 16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4">
                    <a:moveTo>
                      <a:pt x="8" y="24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19" name="Freeform 883"/>
              <p:cNvSpPr>
                <a:spLocks/>
              </p:cNvSpPr>
              <p:nvPr/>
            </p:nvSpPr>
            <p:spPr bwMode="auto">
              <a:xfrm>
                <a:off x="2642" y="3776"/>
                <a:ext cx="254" cy="125"/>
              </a:xfrm>
              <a:custGeom>
                <a:avLst/>
                <a:gdLst>
                  <a:gd name="T0" fmla="*/ 64 w 360"/>
                  <a:gd name="T1" fmla="*/ 0 h 224"/>
                  <a:gd name="T2" fmla="*/ 352 w 360"/>
                  <a:gd name="T3" fmla="*/ 16 h 224"/>
                  <a:gd name="T4" fmla="*/ 360 w 360"/>
                  <a:gd name="T5" fmla="*/ 16 h 224"/>
                  <a:gd name="T6" fmla="*/ 360 w 360"/>
                  <a:gd name="T7" fmla="*/ 16 h 224"/>
                  <a:gd name="T8" fmla="*/ 304 w 360"/>
                  <a:gd name="T9" fmla="*/ 216 h 224"/>
                  <a:gd name="T10" fmla="*/ 296 w 360"/>
                  <a:gd name="T11" fmla="*/ 224 h 224"/>
                  <a:gd name="T12" fmla="*/ 296 w 360"/>
                  <a:gd name="T13" fmla="*/ 224 h 224"/>
                  <a:gd name="T14" fmla="*/ 0 w 360"/>
                  <a:gd name="T15" fmla="*/ 184 h 224"/>
                  <a:gd name="T16" fmla="*/ 0 w 360"/>
                  <a:gd name="T17" fmla="*/ 184 h 224"/>
                  <a:gd name="T18" fmla="*/ 0 w 360"/>
                  <a:gd name="T19" fmla="*/ 176 h 224"/>
                  <a:gd name="T20" fmla="*/ 0 w 360"/>
                  <a:gd name="T21" fmla="*/ 176 h 224"/>
                  <a:gd name="T22" fmla="*/ 296 w 360"/>
                  <a:gd name="T23" fmla="*/ 216 h 224"/>
                  <a:gd name="T24" fmla="*/ 296 w 360"/>
                  <a:gd name="T25" fmla="*/ 224 h 224"/>
                  <a:gd name="T26" fmla="*/ 296 w 360"/>
                  <a:gd name="T27" fmla="*/ 216 h 224"/>
                  <a:gd name="T28" fmla="*/ 352 w 360"/>
                  <a:gd name="T29" fmla="*/ 16 h 224"/>
                  <a:gd name="T30" fmla="*/ 360 w 360"/>
                  <a:gd name="T31" fmla="*/ 16 h 224"/>
                  <a:gd name="T32" fmla="*/ 352 w 360"/>
                  <a:gd name="T33" fmla="*/ 24 h 224"/>
                  <a:gd name="T34" fmla="*/ 64 w 360"/>
                  <a:gd name="T35" fmla="*/ 8 h 224"/>
                  <a:gd name="T36" fmla="*/ 64 w 360"/>
                  <a:gd name="T3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0" h="224">
                    <a:moveTo>
                      <a:pt x="64" y="0"/>
                    </a:moveTo>
                    <a:lnTo>
                      <a:pt x="352" y="16"/>
                    </a:lnTo>
                    <a:lnTo>
                      <a:pt x="360" y="16"/>
                    </a:lnTo>
                    <a:lnTo>
                      <a:pt x="360" y="16"/>
                    </a:lnTo>
                    <a:lnTo>
                      <a:pt x="304" y="216"/>
                    </a:lnTo>
                    <a:lnTo>
                      <a:pt x="296" y="224"/>
                    </a:lnTo>
                    <a:lnTo>
                      <a:pt x="296" y="224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0" y="176"/>
                    </a:lnTo>
                    <a:lnTo>
                      <a:pt x="0" y="176"/>
                    </a:lnTo>
                    <a:lnTo>
                      <a:pt x="296" y="216"/>
                    </a:lnTo>
                    <a:lnTo>
                      <a:pt x="296" y="224"/>
                    </a:lnTo>
                    <a:lnTo>
                      <a:pt x="296" y="216"/>
                    </a:lnTo>
                    <a:lnTo>
                      <a:pt x="352" y="16"/>
                    </a:lnTo>
                    <a:lnTo>
                      <a:pt x="360" y="16"/>
                    </a:lnTo>
                    <a:lnTo>
                      <a:pt x="352" y="24"/>
                    </a:lnTo>
                    <a:lnTo>
                      <a:pt x="64" y="8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20" name="Freeform 884"/>
              <p:cNvSpPr>
                <a:spLocks/>
              </p:cNvSpPr>
              <p:nvPr/>
            </p:nvSpPr>
            <p:spPr bwMode="auto">
              <a:xfrm>
                <a:off x="2642" y="3776"/>
                <a:ext cx="50" cy="98"/>
              </a:xfrm>
              <a:custGeom>
                <a:avLst/>
                <a:gdLst>
                  <a:gd name="T0" fmla="*/ 0 w 72"/>
                  <a:gd name="T1" fmla="*/ 176 h 176"/>
                  <a:gd name="T2" fmla="*/ 64 w 72"/>
                  <a:gd name="T3" fmla="*/ 0 h 176"/>
                  <a:gd name="T4" fmla="*/ 64 w 72"/>
                  <a:gd name="T5" fmla="*/ 0 h 176"/>
                  <a:gd name="T6" fmla="*/ 64 w 72"/>
                  <a:gd name="T7" fmla="*/ 0 h 176"/>
                  <a:gd name="T8" fmla="*/ 72 w 72"/>
                  <a:gd name="T9" fmla="*/ 0 h 176"/>
                  <a:gd name="T10" fmla="*/ 8 w 72"/>
                  <a:gd name="T11" fmla="*/ 176 h 176"/>
                  <a:gd name="T12" fmla="*/ 0 w 72"/>
                  <a:gd name="T1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76">
                    <a:moveTo>
                      <a:pt x="0" y="176"/>
                    </a:moveTo>
                    <a:lnTo>
                      <a:pt x="64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" y="176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21" name="Freeform 885"/>
              <p:cNvSpPr>
                <a:spLocks/>
              </p:cNvSpPr>
              <p:nvPr/>
            </p:nvSpPr>
            <p:spPr bwMode="auto">
              <a:xfrm>
                <a:off x="2608" y="3749"/>
                <a:ext cx="327" cy="166"/>
              </a:xfrm>
              <a:custGeom>
                <a:avLst/>
                <a:gdLst>
                  <a:gd name="T0" fmla="*/ 456 w 464"/>
                  <a:gd name="T1" fmla="*/ 16 h 296"/>
                  <a:gd name="T2" fmla="*/ 456 w 464"/>
                  <a:gd name="T3" fmla="*/ 24 h 296"/>
                  <a:gd name="T4" fmla="*/ 448 w 464"/>
                  <a:gd name="T5" fmla="*/ 8 h 296"/>
                  <a:gd name="T6" fmla="*/ 72 w 464"/>
                  <a:gd name="T7" fmla="*/ 8 h 296"/>
                  <a:gd name="T8" fmla="*/ 80 w 464"/>
                  <a:gd name="T9" fmla="*/ 0 h 296"/>
                  <a:gd name="T10" fmla="*/ 48 w 464"/>
                  <a:gd name="T11" fmla="*/ 80 h 296"/>
                  <a:gd name="T12" fmla="*/ 64 w 464"/>
                  <a:gd name="T13" fmla="*/ 96 h 296"/>
                  <a:gd name="T14" fmla="*/ 64 w 464"/>
                  <a:gd name="T15" fmla="*/ 96 h 296"/>
                  <a:gd name="T16" fmla="*/ 0 w 464"/>
                  <a:gd name="T17" fmla="*/ 248 h 296"/>
                  <a:gd name="T18" fmla="*/ 16 w 464"/>
                  <a:gd name="T19" fmla="*/ 248 h 296"/>
                  <a:gd name="T20" fmla="*/ 8 w 464"/>
                  <a:gd name="T21" fmla="*/ 248 h 296"/>
                  <a:gd name="T22" fmla="*/ 88 w 464"/>
                  <a:gd name="T23" fmla="*/ 16 h 296"/>
                  <a:gd name="T24" fmla="*/ 440 w 464"/>
                  <a:gd name="T25" fmla="*/ 32 h 296"/>
                  <a:gd name="T26" fmla="*/ 448 w 464"/>
                  <a:gd name="T27" fmla="*/ 32 h 296"/>
                  <a:gd name="T28" fmla="*/ 416 w 464"/>
                  <a:gd name="T29" fmla="*/ 112 h 296"/>
                  <a:gd name="T30" fmla="*/ 424 w 464"/>
                  <a:gd name="T31" fmla="*/ 136 h 296"/>
                  <a:gd name="T32" fmla="*/ 424 w 464"/>
                  <a:gd name="T33" fmla="*/ 136 h 296"/>
                  <a:gd name="T34" fmla="*/ 376 w 464"/>
                  <a:gd name="T35" fmla="*/ 296 h 296"/>
                  <a:gd name="T36" fmla="*/ 376 w 464"/>
                  <a:gd name="T37" fmla="*/ 296 h 296"/>
                  <a:gd name="T38" fmla="*/ 424 w 464"/>
                  <a:gd name="T39" fmla="*/ 136 h 296"/>
                  <a:gd name="T40" fmla="*/ 416 w 464"/>
                  <a:gd name="T41" fmla="*/ 112 h 296"/>
                  <a:gd name="T42" fmla="*/ 416 w 464"/>
                  <a:gd name="T43" fmla="*/ 112 h 296"/>
                  <a:gd name="T44" fmla="*/ 448 w 464"/>
                  <a:gd name="T45" fmla="*/ 32 h 296"/>
                  <a:gd name="T46" fmla="*/ 88 w 464"/>
                  <a:gd name="T47" fmla="*/ 24 h 296"/>
                  <a:gd name="T48" fmla="*/ 96 w 464"/>
                  <a:gd name="T49" fmla="*/ 16 h 296"/>
                  <a:gd name="T50" fmla="*/ 16 w 464"/>
                  <a:gd name="T51" fmla="*/ 256 h 296"/>
                  <a:gd name="T52" fmla="*/ 0 w 464"/>
                  <a:gd name="T53" fmla="*/ 248 h 296"/>
                  <a:gd name="T54" fmla="*/ 0 w 464"/>
                  <a:gd name="T55" fmla="*/ 240 h 296"/>
                  <a:gd name="T56" fmla="*/ 64 w 464"/>
                  <a:gd name="T57" fmla="*/ 96 h 296"/>
                  <a:gd name="T58" fmla="*/ 48 w 464"/>
                  <a:gd name="T59" fmla="*/ 80 h 296"/>
                  <a:gd name="T60" fmla="*/ 48 w 464"/>
                  <a:gd name="T61" fmla="*/ 80 h 296"/>
                  <a:gd name="T62" fmla="*/ 72 w 464"/>
                  <a:gd name="T63" fmla="*/ 0 h 296"/>
                  <a:gd name="T64" fmla="*/ 448 w 464"/>
                  <a:gd name="T65" fmla="*/ 8 h 296"/>
                  <a:gd name="T66" fmla="*/ 456 w 464"/>
                  <a:gd name="T67" fmla="*/ 8 h 296"/>
                  <a:gd name="T68" fmla="*/ 464 w 464"/>
                  <a:gd name="T69" fmla="*/ 16 h 296"/>
                  <a:gd name="T70" fmla="*/ 384 w 464"/>
                  <a:gd name="T7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64" h="296">
                    <a:moveTo>
                      <a:pt x="376" y="296"/>
                    </a:moveTo>
                    <a:lnTo>
                      <a:pt x="456" y="16"/>
                    </a:lnTo>
                    <a:lnTo>
                      <a:pt x="464" y="16"/>
                    </a:lnTo>
                    <a:lnTo>
                      <a:pt x="456" y="24"/>
                    </a:lnTo>
                    <a:lnTo>
                      <a:pt x="448" y="16"/>
                    </a:lnTo>
                    <a:lnTo>
                      <a:pt x="448" y="8"/>
                    </a:lnTo>
                    <a:lnTo>
                      <a:pt x="448" y="16"/>
                    </a:lnTo>
                    <a:lnTo>
                      <a:pt x="72" y="8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56" y="80"/>
                    </a:lnTo>
                    <a:lnTo>
                      <a:pt x="48" y="80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8" y="240"/>
                    </a:lnTo>
                    <a:lnTo>
                      <a:pt x="0" y="248"/>
                    </a:lnTo>
                    <a:lnTo>
                      <a:pt x="8" y="240"/>
                    </a:lnTo>
                    <a:lnTo>
                      <a:pt x="16" y="248"/>
                    </a:lnTo>
                    <a:lnTo>
                      <a:pt x="16" y="248"/>
                    </a:lnTo>
                    <a:lnTo>
                      <a:pt x="8" y="248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440" y="32"/>
                    </a:lnTo>
                    <a:lnTo>
                      <a:pt x="448" y="32"/>
                    </a:lnTo>
                    <a:lnTo>
                      <a:pt x="448" y="32"/>
                    </a:lnTo>
                    <a:lnTo>
                      <a:pt x="424" y="112"/>
                    </a:lnTo>
                    <a:lnTo>
                      <a:pt x="416" y="112"/>
                    </a:lnTo>
                    <a:lnTo>
                      <a:pt x="424" y="112"/>
                    </a:lnTo>
                    <a:lnTo>
                      <a:pt x="424" y="136"/>
                    </a:lnTo>
                    <a:lnTo>
                      <a:pt x="424" y="136"/>
                    </a:lnTo>
                    <a:lnTo>
                      <a:pt x="424" y="136"/>
                    </a:lnTo>
                    <a:lnTo>
                      <a:pt x="384" y="296"/>
                    </a:lnTo>
                    <a:lnTo>
                      <a:pt x="376" y="296"/>
                    </a:lnTo>
                    <a:lnTo>
                      <a:pt x="384" y="296"/>
                    </a:lnTo>
                    <a:lnTo>
                      <a:pt x="376" y="296"/>
                    </a:lnTo>
                    <a:lnTo>
                      <a:pt x="416" y="136"/>
                    </a:lnTo>
                    <a:lnTo>
                      <a:pt x="424" y="136"/>
                    </a:lnTo>
                    <a:lnTo>
                      <a:pt x="416" y="136"/>
                    </a:lnTo>
                    <a:lnTo>
                      <a:pt x="416" y="112"/>
                    </a:lnTo>
                    <a:lnTo>
                      <a:pt x="416" y="112"/>
                    </a:lnTo>
                    <a:lnTo>
                      <a:pt x="416" y="112"/>
                    </a:lnTo>
                    <a:lnTo>
                      <a:pt x="440" y="32"/>
                    </a:lnTo>
                    <a:lnTo>
                      <a:pt x="448" y="32"/>
                    </a:lnTo>
                    <a:lnTo>
                      <a:pt x="440" y="40"/>
                    </a:lnTo>
                    <a:lnTo>
                      <a:pt x="88" y="24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16" y="248"/>
                    </a:lnTo>
                    <a:lnTo>
                      <a:pt x="16" y="256"/>
                    </a:lnTo>
                    <a:lnTo>
                      <a:pt x="8" y="256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240"/>
                    </a:lnTo>
                    <a:lnTo>
                      <a:pt x="56" y="96"/>
                    </a:lnTo>
                    <a:lnTo>
                      <a:pt x="64" y="96"/>
                    </a:lnTo>
                    <a:lnTo>
                      <a:pt x="56" y="96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448" y="8"/>
                    </a:lnTo>
                    <a:lnTo>
                      <a:pt x="448" y="8"/>
                    </a:lnTo>
                    <a:lnTo>
                      <a:pt x="456" y="8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464" y="16"/>
                    </a:lnTo>
                    <a:lnTo>
                      <a:pt x="384" y="296"/>
                    </a:lnTo>
                    <a:lnTo>
                      <a:pt x="376" y="29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22" name="Freeform 886"/>
              <p:cNvSpPr>
                <a:spLocks/>
              </p:cNvSpPr>
              <p:nvPr/>
            </p:nvSpPr>
            <p:spPr bwMode="auto">
              <a:xfrm>
                <a:off x="2608" y="3749"/>
                <a:ext cx="68" cy="143"/>
              </a:xfrm>
              <a:custGeom>
                <a:avLst/>
                <a:gdLst>
                  <a:gd name="T0" fmla="*/ 88 w 96"/>
                  <a:gd name="T1" fmla="*/ 0 h 256"/>
                  <a:gd name="T2" fmla="*/ 96 w 96"/>
                  <a:gd name="T3" fmla="*/ 16 h 256"/>
                  <a:gd name="T4" fmla="*/ 96 w 96"/>
                  <a:gd name="T5" fmla="*/ 16 h 256"/>
                  <a:gd name="T6" fmla="*/ 96 w 96"/>
                  <a:gd name="T7" fmla="*/ 16 h 256"/>
                  <a:gd name="T8" fmla="*/ 16 w 96"/>
                  <a:gd name="T9" fmla="*/ 248 h 256"/>
                  <a:gd name="T10" fmla="*/ 8 w 96"/>
                  <a:gd name="T11" fmla="*/ 256 h 256"/>
                  <a:gd name="T12" fmla="*/ 8 w 96"/>
                  <a:gd name="T13" fmla="*/ 256 h 256"/>
                  <a:gd name="T14" fmla="*/ 0 w 96"/>
                  <a:gd name="T15" fmla="*/ 248 h 256"/>
                  <a:gd name="T16" fmla="*/ 0 w 96"/>
                  <a:gd name="T17" fmla="*/ 248 h 256"/>
                  <a:gd name="T18" fmla="*/ 0 w 96"/>
                  <a:gd name="T19" fmla="*/ 240 h 256"/>
                  <a:gd name="T20" fmla="*/ 56 w 96"/>
                  <a:gd name="T21" fmla="*/ 96 h 256"/>
                  <a:gd name="T22" fmla="*/ 64 w 96"/>
                  <a:gd name="T23" fmla="*/ 96 h 256"/>
                  <a:gd name="T24" fmla="*/ 56 w 96"/>
                  <a:gd name="T25" fmla="*/ 96 h 256"/>
                  <a:gd name="T26" fmla="*/ 48 w 96"/>
                  <a:gd name="T27" fmla="*/ 80 h 256"/>
                  <a:gd name="T28" fmla="*/ 48 w 96"/>
                  <a:gd name="T29" fmla="*/ 80 h 256"/>
                  <a:gd name="T30" fmla="*/ 48 w 96"/>
                  <a:gd name="T31" fmla="*/ 80 h 256"/>
                  <a:gd name="T32" fmla="*/ 56 w 96"/>
                  <a:gd name="T33" fmla="*/ 80 h 256"/>
                  <a:gd name="T34" fmla="*/ 64 w 96"/>
                  <a:gd name="T35" fmla="*/ 96 h 256"/>
                  <a:gd name="T36" fmla="*/ 64 w 96"/>
                  <a:gd name="T37" fmla="*/ 96 h 256"/>
                  <a:gd name="T38" fmla="*/ 64 w 96"/>
                  <a:gd name="T39" fmla="*/ 96 h 256"/>
                  <a:gd name="T40" fmla="*/ 8 w 96"/>
                  <a:gd name="T41" fmla="*/ 240 h 256"/>
                  <a:gd name="T42" fmla="*/ 0 w 96"/>
                  <a:gd name="T43" fmla="*/ 240 h 256"/>
                  <a:gd name="T44" fmla="*/ 8 w 96"/>
                  <a:gd name="T45" fmla="*/ 240 h 256"/>
                  <a:gd name="T46" fmla="*/ 16 w 96"/>
                  <a:gd name="T47" fmla="*/ 248 h 256"/>
                  <a:gd name="T48" fmla="*/ 8 w 96"/>
                  <a:gd name="T49" fmla="*/ 256 h 256"/>
                  <a:gd name="T50" fmla="*/ 8 w 96"/>
                  <a:gd name="T51" fmla="*/ 248 h 256"/>
                  <a:gd name="T52" fmla="*/ 88 w 96"/>
                  <a:gd name="T53" fmla="*/ 16 h 256"/>
                  <a:gd name="T54" fmla="*/ 96 w 96"/>
                  <a:gd name="T55" fmla="*/ 16 h 256"/>
                  <a:gd name="T56" fmla="*/ 88 w 96"/>
                  <a:gd name="T57" fmla="*/ 16 h 256"/>
                  <a:gd name="T58" fmla="*/ 80 w 96"/>
                  <a:gd name="T59" fmla="*/ 0 h 256"/>
                  <a:gd name="T60" fmla="*/ 88 w 96"/>
                  <a:gd name="T61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256">
                    <a:moveTo>
                      <a:pt x="88" y="0"/>
                    </a:move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6" y="248"/>
                    </a:lnTo>
                    <a:lnTo>
                      <a:pt x="8" y="256"/>
                    </a:lnTo>
                    <a:lnTo>
                      <a:pt x="8" y="256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240"/>
                    </a:lnTo>
                    <a:lnTo>
                      <a:pt x="56" y="96"/>
                    </a:lnTo>
                    <a:lnTo>
                      <a:pt x="64" y="96"/>
                    </a:lnTo>
                    <a:lnTo>
                      <a:pt x="56" y="96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64" y="96"/>
                    </a:lnTo>
                    <a:lnTo>
                      <a:pt x="8" y="240"/>
                    </a:lnTo>
                    <a:lnTo>
                      <a:pt x="0" y="240"/>
                    </a:lnTo>
                    <a:lnTo>
                      <a:pt x="8" y="240"/>
                    </a:lnTo>
                    <a:lnTo>
                      <a:pt x="16" y="248"/>
                    </a:lnTo>
                    <a:lnTo>
                      <a:pt x="8" y="256"/>
                    </a:lnTo>
                    <a:lnTo>
                      <a:pt x="8" y="248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88" y="16"/>
                    </a:lnTo>
                    <a:lnTo>
                      <a:pt x="80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23" name="Freeform 887"/>
              <p:cNvSpPr>
                <a:spLocks/>
              </p:cNvSpPr>
              <p:nvPr/>
            </p:nvSpPr>
            <p:spPr bwMode="auto">
              <a:xfrm>
                <a:off x="2642" y="3745"/>
                <a:ext cx="28" cy="49"/>
              </a:xfrm>
              <a:custGeom>
                <a:avLst/>
                <a:gdLst>
                  <a:gd name="T0" fmla="*/ 0 w 40"/>
                  <a:gd name="T1" fmla="*/ 88 h 88"/>
                  <a:gd name="T2" fmla="*/ 32 w 40"/>
                  <a:gd name="T3" fmla="*/ 8 h 88"/>
                  <a:gd name="T4" fmla="*/ 32 w 40"/>
                  <a:gd name="T5" fmla="*/ 0 h 88"/>
                  <a:gd name="T6" fmla="*/ 40 w 40"/>
                  <a:gd name="T7" fmla="*/ 8 h 88"/>
                  <a:gd name="T8" fmla="*/ 40 w 40"/>
                  <a:gd name="T9" fmla="*/ 8 h 88"/>
                  <a:gd name="T10" fmla="*/ 8 w 40"/>
                  <a:gd name="T11" fmla="*/ 88 h 88"/>
                  <a:gd name="T12" fmla="*/ 0 w 40"/>
                  <a:gd name="T1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88">
                    <a:moveTo>
                      <a:pt x="0" y="88"/>
                    </a:moveTo>
                    <a:lnTo>
                      <a:pt x="32" y="8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8" y="88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24" name="Freeform 888"/>
              <p:cNvSpPr>
                <a:spLocks/>
              </p:cNvSpPr>
              <p:nvPr/>
            </p:nvSpPr>
            <p:spPr bwMode="auto">
              <a:xfrm>
                <a:off x="2902" y="3749"/>
                <a:ext cx="33" cy="77"/>
              </a:xfrm>
              <a:custGeom>
                <a:avLst/>
                <a:gdLst>
                  <a:gd name="T0" fmla="*/ 40 w 48"/>
                  <a:gd name="T1" fmla="*/ 8 h 136"/>
                  <a:gd name="T2" fmla="*/ 40 w 48"/>
                  <a:gd name="T3" fmla="*/ 16 h 136"/>
                  <a:gd name="T4" fmla="*/ 40 w 48"/>
                  <a:gd name="T5" fmla="*/ 16 h 136"/>
                  <a:gd name="T6" fmla="*/ 40 w 48"/>
                  <a:gd name="T7" fmla="*/ 16 h 136"/>
                  <a:gd name="T8" fmla="*/ 8 w 48"/>
                  <a:gd name="T9" fmla="*/ 120 h 136"/>
                  <a:gd name="T10" fmla="*/ 0 w 48"/>
                  <a:gd name="T11" fmla="*/ 120 h 136"/>
                  <a:gd name="T12" fmla="*/ 8 w 48"/>
                  <a:gd name="T13" fmla="*/ 120 h 136"/>
                  <a:gd name="T14" fmla="*/ 16 w 48"/>
                  <a:gd name="T15" fmla="*/ 136 h 136"/>
                  <a:gd name="T16" fmla="*/ 16 w 48"/>
                  <a:gd name="T17" fmla="*/ 136 h 136"/>
                  <a:gd name="T18" fmla="*/ 16 w 48"/>
                  <a:gd name="T19" fmla="*/ 136 h 136"/>
                  <a:gd name="T20" fmla="*/ 40 w 48"/>
                  <a:gd name="T21" fmla="*/ 16 h 136"/>
                  <a:gd name="T22" fmla="*/ 48 w 48"/>
                  <a:gd name="T23" fmla="*/ 16 h 136"/>
                  <a:gd name="T24" fmla="*/ 40 w 48"/>
                  <a:gd name="T25" fmla="*/ 24 h 136"/>
                  <a:gd name="T26" fmla="*/ 32 w 48"/>
                  <a:gd name="T27" fmla="*/ 16 h 136"/>
                  <a:gd name="T28" fmla="*/ 32 w 48"/>
                  <a:gd name="T29" fmla="*/ 8 h 136"/>
                  <a:gd name="T30" fmla="*/ 32 w 48"/>
                  <a:gd name="T31" fmla="*/ 0 h 136"/>
                  <a:gd name="T32" fmla="*/ 40 w 48"/>
                  <a:gd name="T33" fmla="*/ 8 h 136"/>
                  <a:gd name="T34" fmla="*/ 48 w 48"/>
                  <a:gd name="T35" fmla="*/ 16 h 136"/>
                  <a:gd name="T36" fmla="*/ 48 w 48"/>
                  <a:gd name="T37" fmla="*/ 16 h 136"/>
                  <a:gd name="T38" fmla="*/ 48 w 48"/>
                  <a:gd name="T39" fmla="*/ 16 h 136"/>
                  <a:gd name="T40" fmla="*/ 8 w 48"/>
                  <a:gd name="T41" fmla="*/ 136 h 136"/>
                  <a:gd name="T42" fmla="*/ 16 w 48"/>
                  <a:gd name="T43" fmla="*/ 136 h 136"/>
                  <a:gd name="T44" fmla="*/ 8 w 48"/>
                  <a:gd name="T45" fmla="*/ 136 h 136"/>
                  <a:gd name="T46" fmla="*/ 0 w 48"/>
                  <a:gd name="T47" fmla="*/ 120 h 136"/>
                  <a:gd name="T48" fmla="*/ 0 w 48"/>
                  <a:gd name="T49" fmla="*/ 120 h 136"/>
                  <a:gd name="T50" fmla="*/ 0 w 48"/>
                  <a:gd name="T51" fmla="*/ 120 h 136"/>
                  <a:gd name="T52" fmla="*/ 32 w 48"/>
                  <a:gd name="T53" fmla="*/ 16 h 136"/>
                  <a:gd name="T54" fmla="*/ 40 w 48"/>
                  <a:gd name="T55" fmla="*/ 16 h 136"/>
                  <a:gd name="T56" fmla="*/ 32 w 48"/>
                  <a:gd name="T57" fmla="*/ 16 h 136"/>
                  <a:gd name="T58" fmla="*/ 32 w 48"/>
                  <a:gd name="T59" fmla="*/ 8 h 136"/>
                  <a:gd name="T60" fmla="*/ 40 w 48"/>
                  <a:gd name="T61" fmla="*/ 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136">
                    <a:moveTo>
                      <a:pt x="40" y="8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8" y="120"/>
                    </a:lnTo>
                    <a:lnTo>
                      <a:pt x="0" y="120"/>
                    </a:lnTo>
                    <a:lnTo>
                      <a:pt x="8" y="120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16" y="136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0" y="24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8" y="136"/>
                    </a:lnTo>
                    <a:lnTo>
                      <a:pt x="16" y="136"/>
                    </a:lnTo>
                    <a:lnTo>
                      <a:pt x="8" y="136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4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25" name="Freeform 889"/>
              <p:cNvSpPr>
                <a:spLocks/>
              </p:cNvSpPr>
              <p:nvPr/>
            </p:nvSpPr>
            <p:spPr bwMode="auto">
              <a:xfrm>
                <a:off x="2879" y="3763"/>
                <a:ext cx="68" cy="165"/>
              </a:xfrm>
              <a:custGeom>
                <a:avLst/>
                <a:gdLst>
                  <a:gd name="T0" fmla="*/ 0 w 96"/>
                  <a:gd name="T1" fmla="*/ 296 h 296"/>
                  <a:gd name="T2" fmla="*/ 8 w 96"/>
                  <a:gd name="T3" fmla="*/ 296 h 296"/>
                  <a:gd name="T4" fmla="*/ 96 w 96"/>
                  <a:gd name="T5" fmla="*/ 0 h 296"/>
                  <a:gd name="T6" fmla="*/ 88 w 96"/>
                  <a:gd name="T7" fmla="*/ 0 h 296"/>
                  <a:gd name="T8" fmla="*/ 0 w 96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96">
                    <a:moveTo>
                      <a:pt x="0" y="296"/>
                    </a:moveTo>
                    <a:lnTo>
                      <a:pt x="8" y="296"/>
                    </a:lnTo>
                    <a:lnTo>
                      <a:pt x="96" y="0"/>
                    </a:lnTo>
                    <a:lnTo>
                      <a:pt x="88" y="0"/>
                    </a:lnTo>
                    <a:lnTo>
                      <a:pt x="0" y="29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26" name="Freeform 890"/>
              <p:cNvSpPr>
                <a:spLocks/>
              </p:cNvSpPr>
              <p:nvPr/>
            </p:nvSpPr>
            <p:spPr bwMode="auto">
              <a:xfrm>
                <a:off x="2619" y="3910"/>
                <a:ext cx="220" cy="31"/>
              </a:xfrm>
              <a:custGeom>
                <a:avLst/>
                <a:gdLst>
                  <a:gd name="T0" fmla="*/ 0 w 312"/>
                  <a:gd name="T1" fmla="*/ 0 h 56"/>
                  <a:gd name="T2" fmla="*/ 312 w 312"/>
                  <a:gd name="T3" fmla="*/ 48 h 56"/>
                  <a:gd name="T4" fmla="*/ 312 w 312"/>
                  <a:gd name="T5" fmla="*/ 56 h 56"/>
                  <a:gd name="T6" fmla="*/ 312 w 312"/>
                  <a:gd name="T7" fmla="*/ 56 h 56"/>
                  <a:gd name="T8" fmla="*/ 312 w 312"/>
                  <a:gd name="T9" fmla="*/ 56 h 56"/>
                  <a:gd name="T10" fmla="*/ 0 w 312"/>
                  <a:gd name="T11" fmla="*/ 8 h 56"/>
                  <a:gd name="T12" fmla="*/ 0 w 312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2" h="56">
                    <a:moveTo>
                      <a:pt x="0" y="0"/>
                    </a:moveTo>
                    <a:lnTo>
                      <a:pt x="312" y="48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27" name="Freeform 891"/>
              <p:cNvSpPr>
                <a:spLocks/>
              </p:cNvSpPr>
              <p:nvPr/>
            </p:nvSpPr>
            <p:spPr bwMode="auto">
              <a:xfrm>
                <a:off x="2839" y="3937"/>
                <a:ext cx="6" cy="4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8 h 8"/>
                  <a:gd name="T6" fmla="*/ 8 w 8"/>
                  <a:gd name="T7" fmla="*/ 8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28" name="Rectangle 892"/>
              <p:cNvSpPr>
                <a:spLocks noChangeArrowheads="1"/>
              </p:cNvSpPr>
              <p:nvPr/>
            </p:nvSpPr>
            <p:spPr bwMode="auto">
              <a:xfrm>
                <a:off x="2845" y="3937"/>
                <a:ext cx="5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29" name="Freeform 893"/>
              <p:cNvSpPr>
                <a:spLocks/>
              </p:cNvSpPr>
              <p:nvPr/>
            </p:nvSpPr>
            <p:spPr bwMode="auto">
              <a:xfrm>
                <a:off x="2631" y="3897"/>
                <a:ext cx="231" cy="44"/>
              </a:xfrm>
              <a:custGeom>
                <a:avLst/>
                <a:gdLst>
                  <a:gd name="T0" fmla="*/ 8 w 328"/>
                  <a:gd name="T1" fmla="*/ 0 h 80"/>
                  <a:gd name="T2" fmla="*/ 8 w 328"/>
                  <a:gd name="T3" fmla="*/ 8 h 80"/>
                  <a:gd name="T4" fmla="*/ 8 w 328"/>
                  <a:gd name="T5" fmla="*/ 8 h 80"/>
                  <a:gd name="T6" fmla="*/ 0 w 328"/>
                  <a:gd name="T7" fmla="*/ 8 h 80"/>
                  <a:gd name="T8" fmla="*/ 32 w 328"/>
                  <a:gd name="T9" fmla="*/ 16 h 80"/>
                  <a:gd name="T10" fmla="*/ 40 w 328"/>
                  <a:gd name="T11" fmla="*/ 24 h 80"/>
                  <a:gd name="T12" fmla="*/ 32 w 328"/>
                  <a:gd name="T13" fmla="*/ 24 h 80"/>
                  <a:gd name="T14" fmla="*/ 32 w 328"/>
                  <a:gd name="T15" fmla="*/ 32 h 80"/>
                  <a:gd name="T16" fmla="*/ 56 w 328"/>
                  <a:gd name="T17" fmla="*/ 40 h 80"/>
                  <a:gd name="T18" fmla="*/ 80 w 328"/>
                  <a:gd name="T19" fmla="*/ 48 h 80"/>
                  <a:gd name="T20" fmla="*/ 88 w 328"/>
                  <a:gd name="T21" fmla="*/ 32 h 80"/>
                  <a:gd name="T22" fmla="*/ 104 w 328"/>
                  <a:gd name="T23" fmla="*/ 24 h 80"/>
                  <a:gd name="T24" fmla="*/ 104 w 328"/>
                  <a:gd name="T25" fmla="*/ 24 h 80"/>
                  <a:gd name="T26" fmla="*/ 184 w 328"/>
                  <a:gd name="T27" fmla="*/ 40 h 80"/>
                  <a:gd name="T28" fmla="*/ 200 w 328"/>
                  <a:gd name="T29" fmla="*/ 48 h 80"/>
                  <a:gd name="T30" fmla="*/ 192 w 328"/>
                  <a:gd name="T31" fmla="*/ 48 h 80"/>
                  <a:gd name="T32" fmla="*/ 192 w 328"/>
                  <a:gd name="T33" fmla="*/ 56 h 80"/>
                  <a:gd name="T34" fmla="*/ 224 w 328"/>
                  <a:gd name="T35" fmla="*/ 64 h 80"/>
                  <a:gd name="T36" fmla="*/ 264 w 328"/>
                  <a:gd name="T37" fmla="*/ 72 h 80"/>
                  <a:gd name="T38" fmla="*/ 272 w 328"/>
                  <a:gd name="T39" fmla="*/ 56 h 80"/>
                  <a:gd name="T40" fmla="*/ 280 w 328"/>
                  <a:gd name="T41" fmla="*/ 48 h 80"/>
                  <a:gd name="T42" fmla="*/ 280 w 328"/>
                  <a:gd name="T43" fmla="*/ 48 h 80"/>
                  <a:gd name="T44" fmla="*/ 312 w 328"/>
                  <a:gd name="T45" fmla="*/ 56 h 80"/>
                  <a:gd name="T46" fmla="*/ 312 w 328"/>
                  <a:gd name="T47" fmla="*/ 56 h 80"/>
                  <a:gd name="T48" fmla="*/ 312 w 328"/>
                  <a:gd name="T49" fmla="*/ 56 h 80"/>
                  <a:gd name="T50" fmla="*/ 320 w 328"/>
                  <a:gd name="T51" fmla="*/ 40 h 80"/>
                  <a:gd name="T52" fmla="*/ 320 w 328"/>
                  <a:gd name="T53" fmla="*/ 48 h 80"/>
                  <a:gd name="T54" fmla="*/ 296 w 328"/>
                  <a:gd name="T55" fmla="*/ 48 h 80"/>
                  <a:gd name="T56" fmla="*/ 24 w 328"/>
                  <a:gd name="T57" fmla="*/ 8 h 80"/>
                  <a:gd name="T58" fmla="*/ 0 w 328"/>
                  <a:gd name="T59" fmla="*/ 8 h 80"/>
                  <a:gd name="T60" fmla="*/ 24 w 328"/>
                  <a:gd name="T61" fmla="*/ 0 h 80"/>
                  <a:gd name="T62" fmla="*/ 160 w 328"/>
                  <a:gd name="T63" fmla="*/ 16 h 80"/>
                  <a:gd name="T64" fmla="*/ 320 w 328"/>
                  <a:gd name="T65" fmla="*/ 40 h 80"/>
                  <a:gd name="T66" fmla="*/ 328 w 328"/>
                  <a:gd name="T67" fmla="*/ 48 h 80"/>
                  <a:gd name="T68" fmla="*/ 320 w 328"/>
                  <a:gd name="T69" fmla="*/ 48 h 80"/>
                  <a:gd name="T70" fmla="*/ 312 w 328"/>
                  <a:gd name="T71" fmla="*/ 64 h 80"/>
                  <a:gd name="T72" fmla="*/ 312 w 328"/>
                  <a:gd name="T73" fmla="*/ 64 h 80"/>
                  <a:gd name="T74" fmla="*/ 296 w 328"/>
                  <a:gd name="T75" fmla="*/ 64 h 80"/>
                  <a:gd name="T76" fmla="*/ 288 w 328"/>
                  <a:gd name="T77" fmla="*/ 56 h 80"/>
                  <a:gd name="T78" fmla="*/ 280 w 328"/>
                  <a:gd name="T79" fmla="*/ 64 h 80"/>
                  <a:gd name="T80" fmla="*/ 272 w 328"/>
                  <a:gd name="T81" fmla="*/ 80 h 80"/>
                  <a:gd name="T82" fmla="*/ 224 w 328"/>
                  <a:gd name="T83" fmla="*/ 72 h 80"/>
                  <a:gd name="T84" fmla="*/ 184 w 328"/>
                  <a:gd name="T85" fmla="*/ 64 h 80"/>
                  <a:gd name="T86" fmla="*/ 184 w 328"/>
                  <a:gd name="T87" fmla="*/ 56 h 80"/>
                  <a:gd name="T88" fmla="*/ 192 w 328"/>
                  <a:gd name="T89" fmla="*/ 40 h 80"/>
                  <a:gd name="T90" fmla="*/ 184 w 328"/>
                  <a:gd name="T91" fmla="*/ 48 h 80"/>
                  <a:gd name="T92" fmla="*/ 144 w 328"/>
                  <a:gd name="T93" fmla="*/ 40 h 80"/>
                  <a:gd name="T94" fmla="*/ 104 w 328"/>
                  <a:gd name="T95" fmla="*/ 32 h 80"/>
                  <a:gd name="T96" fmla="*/ 88 w 328"/>
                  <a:gd name="T97" fmla="*/ 40 h 80"/>
                  <a:gd name="T98" fmla="*/ 88 w 328"/>
                  <a:gd name="T99" fmla="*/ 56 h 80"/>
                  <a:gd name="T100" fmla="*/ 56 w 328"/>
                  <a:gd name="T101" fmla="*/ 48 h 80"/>
                  <a:gd name="T102" fmla="*/ 24 w 328"/>
                  <a:gd name="T103" fmla="*/ 40 h 80"/>
                  <a:gd name="T104" fmla="*/ 24 w 328"/>
                  <a:gd name="T105" fmla="*/ 32 h 80"/>
                  <a:gd name="T106" fmla="*/ 40 w 328"/>
                  <a:gd name="T107" fmla="*/ 16 h 80"/>
                  <a:gd name="T108" fmla="*/ 32 w 328"/>
                  <a:gd name="T109" fmla="*/ 24 h 80"/>
                  <a:gd name="T110" fmla="*/ 16 w 328"/>
                  <a:gd name="T111" fmla="*/ 24 h 80"/>
                  <a:gd name="T112" fmla="*/ 0 w 328"/>
                  <a:gd name="T113" fmla="*/ 8 h 80"/>
                  <a:gd name="T114" fmla="*/ 0 w 328"/>
                  <a:gd name="T115" fmla="*/ 8 h 80"/>
                  <a:gd name="T116" fmla="*/ 0 w 328"/>
                  <a:gd name="T117" fmla="*/ 0 h 80"/>
                  <a:gd name="T118" fmla="*/ 0 w 328"/>
                  <a:gd name="T11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8" h="80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44" y="32"/>
                    </a:lnTo>
                    <a:lnTo>
                      <a:pt x="144" y="32"/>
                    </a:lnTo>
                    <a:lnTo>
                      <a:pt x="144" y="32"/>
                    </a:lnTo>
                    <a:lnTo>
                      <a:pt x="184" y="40"/>
                    </a:lnTo>
                    <a:lnTo>
                      <a:pt x="184" y="40"/>
                    </a:lnTo>
                    <a:lnTo>
                      <a:pt x="184" y="40"/>
                    </a:lnTo>
                    <a:lnTo>
                      <a:pt x="192" y="40"/>
                    </a:lnTo>
                    <a:lnTo>
                      <a:pt x="200" y="48"/>
                    </a:lnTo>
                    <a:lnTo>
                      <a:pt x="200" y="48"/>
                    </a:lnTo>
                    <a:lnTo>
                      <a:pt x="192" y="56"/>
                    </a:lnTo>
                    <a:lnTo>
                      <a:pt x="192" y="48"/>
                    </a:lnTo>
                    <a:lnTo>
                      <a:pt x="192" y="48"/>
                    </a:lnTo>
                    <a:lnTo>
                      <a:pt x="192" y="56"/>
                    </a:lnTo>
                    <a:lnTo>
                      <a:pt x="192" y="56"/>
                    </a:lnTo>
                    <a:lnTo>
                      <a:pt x="192" y="56"/>
                    </a:lnTo>
                    <a:lnTo>
                      <a:pt x="192" y="56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64" y="72"/>
                    </a:lnTo>
                    <a:lnTo>
                      <a:pt x="264" y="72"/>
                    </a:lnTo>
                    <a:lnTo>
                      <a:pt x="264" y="72"/>
                    </a:lnTo>
                    <a:lnTo>
                      <a:pt x="272" y="72"/>
                    </a:lnTo>
                    <a:lnTo>
                      <a:pt x="272" y="72"/>
                    </a:lnTo>
                    <a:lnTo>
                      <a:pt x="272" y="72"/>
                    </a:lnTo>
                    <a:lnTo>
                      <a:pt x="272" y="56"/>
                    </a:lnTo>
                    <a:lnTo>
                      <a:pt x="272" y="56"/>
                    </a:lnTo>
                    <a:lnTo>
                      <a:pt x="272" y="56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80" y="48"/>
                    </a:lnTo>
                    <a:lnTo>
                      <a:pt x="296" y="56"/>
                    </a:lnTo>
                    <a:lnTo>
                      <a:pt x="296" y="56"/>
                    </a:lnTo>
                    <a:lnTo>
                      <a:pt x="296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12" y="48"/>
                    </a:lnTo>
                    <a:lnTo>
                      <a:pt x="312" y="48"/>
                    </a:lnTo>
                    <a:lnTo>
                      <a:pt x="312" y="48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0" y="48"/>
                    </a:lnTo>
                    <a:lnTo>
                      <a:pt x="320" y="48"/>
                    </a:lnTo>
                    <a:lnTo>
                      <a:pt x="296" y="48"/>
                    </a:lnTo>
                    <a:lnTo>
                      <a:pt x="296" y="48"/>
                    </a:lnTo>
                    <a:lnTo>
                      <a:pt x="296" y="48"/>
                    </a:lnTo>
                    <a:lnTo>
                      <a:pt x="160" y="24"/>
                    </a:lnTo>
                    <a:lnTo>
                      <a:pt x="160" y="24"/>
                    </a:lnTo>
                    <a:lnTo>
                      <a:pt x="160" y="2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0" y="16"/>
                    </a:lnTo>
                    <a:lnTo>
                      <a:pt x="160" y="16"/>
                    </a:lnTo>
                    <a:lnTo>
                      <a:pt x="160" y="16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320" y="40"/>
                    </a:lnTo>
                    <a:lnTo>
                      <a:pt x="320" y="40"/>
                    </a:lnTo>
                    <a:lnTo>
                      <a:pt x="328" y="48"/>
                    </a:lnTo>
                    <a:lnTo>
                      <a:pt x="328" y="48"/>
                    </a:lnTo>
                    <a:lnTo>
                      <a:pt x="328" y="48"/>
                    </a:lnTo>
                    <a:lnTo>
                      <a:pt x="328" y="48"/>
                    </a:lnTo>
                    <a:lnTo>
                      <a:pt x="320" y="56"/>
                    </a:lnTo>
                    <a:lnTo>
                      <a:pt x="320" y="56"/>
                    </a:lnTo>
                    <a:lnTo>
                      <a:pt x="320" y="48"/>
                    </a:lnTo>
                    <a:lnTo>
                      <a:pt x="320" y="56"/>
                    </a:lnTo>
                    <a:lnTo>
                      <a:pt x="320" y="56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312" y="64"/>
                    </a:lnTo>
                    <a:lnTo>
                      <a:pt x="296" y="64"/>
                    </a:lnTo>
                    <a:lnTo>
                      <a:pt x="296" y="64"/>
                    </a:lnTo>
                    <a:lnTo>
                      <a:pt x="296" y="64"/>
                    </a:lnTo>
                    <a:lnTo>
                      <a:pt x="280" y="56"/>
                    </a:lnTo>
                    <a:lnTo>
                      <a:pt x="280" y="56"/>
                    </a:lnTo>
                    <a:lnTo>
                      <a:pt x="288" y="56"/>
                    </a:lnTo>
                    <a:lnTo>
                      <a:pt x="288" y="56"/>
                    </a:lnTo>
                    <a:lnTo>
                      <a:pt x="288" y="56"/>
                    </a:lnTo>
                    <a:lnTo>
                      <a:pt x="288" y="56"/>
                    </a:lnTo>
                    <a:lnTo>
                      <a:pt x="280" y="64"/>
                    </a:lnTo>
                    <a:lnTo>
                      <a:pt x="280" y="64"/>
                    </a:lnTo>
                    <a:lnTo>
                      <a:pt x="280" y="56"/>
                    </a:lnTo>
                    <a:lnTo>
                      <a:pt x="280" y="72"/>
                    </a:lnTo>
                    <a:lnTo>
                      <a:pt x="280" y="72"/>
                    </a:lnTo>
                    <a:lnTo>
                      <a:pt x="272" y="80"/>
                    </a:lnTo>
                    <a:lnTo>
                      <a:pt x="264" y="80"/>
                    </a:lnTo>
                    <a:lnTo>
                      <a:pt x="264" y="80"/>
                    </a:lnTo>
                    <a:lnTo>
                      <a:pt x="264" y="80"/>
                    </a:lnTo>
                    <a:lnTo>
                      <a:pt x="224" y="72"/>
                    </a:lnTo>
                    <a:lnTo>
                      <a:pt x="224" y="72"/>
                    </a:lnTo>
                    <a:lnTo>
                      <a:pt x="224" y="72"/>
                    </a:lnTo>
                    <a:lnTo>
                      <a:pt x="184" y="64"/>
                    </a:lnTo>
                    <a:lnTo>
                      <a:pt x="184" y="64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92" y="40"/>
                    </a:lnTo>
                    <a:lnTo>
                      <a:pt x="192" y="40"/>
                    </a:lnTo>
                    <a:lnTo>
                      <a:pt x="192" y="48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84" y="48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6" y="32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88" y="56"/>
                    </a:lnTo>
                    <a:lnTo>
                      <a:pt x="80" y="56"/>
                    </a:lnTo>
                    <a:lnTo>
                      <a:pt x="80" y="56"/>
                    </a:lnTo>
                    <a:lnTo>
                      <a:pt x="80" y="56"/>
                    </a:lnTo>
                    <a:lnTo>
                      <a:pt x="56" y="48"/>
                    </a:lnTo>
                    <a:lnTo>
                      <a:pt x="56" y="48"/>
                    </a:lnTo>
                    <a:lnTo>
                      <a:pt x="56" y="48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30" name="Freeform 894"/>
              <p:cNvSpPr>
                <a:spLocks/>
              </p:cNvSpPr>
              <p:nvPr/>
            </p:nvSpPr>
            <p:spPr bwMode="auto">
              <a:xfrm>
                <a:off x="2631" y="3897"/>
                <a:ext cx="0" cy="4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31" name="Freeform 895"/>
              <p:cNvSpPr>
                <a:spLocks/>
              </p:cNvSpPr>
              <p:nvPr/>
            </p:nvSpPr>
            <p:spPr bwMode="auto">
              <a:xfrm>
                <a:off x="2647" y="3915"/>
                <a:ext cx="45" cy="13"/>
              </a:xfrm>
              <a:custGeom>
                <a:avLst/>
                <a:gdLst>
                  <a:gd name="T0" fmla="*/ 0 w 64"/>
                  <a:gd name="T1" fmla="*/ 0 h 24"/>
                  <a:gd name="T2" fmla="*/ 64 w 64"/>
                  <a:gd name="T3" fmla="*/ 16 h 24"/>
                  <a:gd name="T4" fmla="*/ 64 w 64"/>
                  <a:gd name="T5" fmla="*/ 24 h 24"/>
                  <a:gd name="T6" fmla="*/ 64 w 64"/>
                  <a:gd name="T7" fmla="*/ 24 h 24"/>
                  <a:gd name="T8" fmla="*/ 0 w 64"/>
                  <a:gd name="T9" fmla="*/ 16 h 24"/>
                  <a:gd name="T10" fmla="*/ 0 w 64"/>
                  <a:gd name="T11" fmla="*/ 16 h 24"/>
                  <a:gd name="T12" fmla="*/ 0 w 64"/>
                  <a:gd name="T13" fmla="*/ 8 h 24"/>
                  <a:gd name="T14" fmla="*/ 0 w 64"/>
                  <a:gd name="T15" fmla="*/ 0 h 24"/>
                  <a:gd name="T16" fmla="*/ 0 w 64"/>
                  <a:gd name="T17" fmla="*/ 0 h 24"/>
                  <a:gd name="T18" fmla="*/ 0 w 64"/>
                  <a:gd name="T19" fmla="*/ 0 h 24"/>
                  <a:gd name="T20" fmla="*/ 8 w 64"/>
                  <a:gd name="T21" fmla="*/ 0 h 24"/>
                  <a:gd name="T22" fmla="*/ 8 w 64"/>
                  <a:gd name="T23" fmla="*/ 8 h 24"/>
                  <a:gd name="T24" fmla="*/ 0 w 64"/>
                  <a:gd name="T25" fmla="*/ 8 h 24"/>
                  <a:gd name="T26" fmla="*/ 0 w 64"/>
                  <a:gd name="T27" fmla="*/ 8 h 24"/>
                  <a:gd name="T28" fmla="*/ 64 w 64"/>
                  <a:gd name="T29" fmla="*/ 16 h 24"/>
                  <a:gd name="T30" fmla="*/ 64 w 64"/>
                  <a:gd name="T31" fmla="*/ 16 h 24"/>
                  <a:gd name="T32" fmla="*/ 64 w 64"/>
                  <a:gd name="T33" fmla="*/ 24 h 24"/>
                  <a:gd name="T34" fmla="*/ 0 w 64"/>
                  <a:gd name="T35" fmla="*/ 8 h 24"/>
                  <a:gd name="T36" fmla="*/ 0 w 64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24">
                    <a:moveTo>
                      <a:pt x="0" y="0"/>
                    </a:moveTo>
                    <a:lnTo>
                      <a:pt x="64" y="1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2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32" name="Freeform 896"/>
              <p:cNvSpPr>
                <a:spLocks/>
              </p:cNvSpPr>
              <p:nvPr/>
            </p:nvSpPr>
            <p:spPr bwMode="auto">
              <a:xfrm>
                <a:off x="2760" y="3928"/>
                <a:ext cx="68" cy="17"/>
              </a:xfrm>
              <a:custGeom>
                <a:avLst/>
                <a:gdLst>
                  <a:gd name="T0" fmla="*/ 0 w 96"/>
                  <a:gd name="T1" fmla="*/ 0 h 32"/>
                  <a:gd name="T2" fmla="*/ 88 w 96"/>
                  <a:gd name="T3" fmla="*/ 16 h 32"/>
                  <a:gd name="T4" fmla="*/ 96 w 96"/>
                  <a:gd name="T5" fmla="*/ 16 h 32"/>
                  <a:gd name="T6" fmla="*/ 96 w 96"/>
                  <a:gd name="T7" fmla="*/ 16 h 32"/>
                  <a:gd name="T8" fmla="*/ 96 w 96"/>
                  <a:gd name="T9" fmla="*/ 24 h 32"/>
                  <a:gd name="T10" fmla="*/ 96 w 96"/>
                  <a:gd name="T11" fmla="*/ 32 h 32"/>
                  <a:gd name="T12" fmla="*/ 88 w 96"/>
                  <a:gd name="T13" fmla="*/ 32 h 32"/>
                  <a:gd name="T14" fmla="*/ 0 w 96"/>
                  <a:gd name="T15" fmla="*/ 16 h 32"/>
                  <a:gd name="T16" fmla="*/ 0 w 96"/>
                  <a:gd name="T17" fmla="*/ 16 h 32"/>
                  <a:gd name="T18" fmla="*/ 0 w 96"/>
                  <a:gd name="T19" fmla="*/ 8 h 32"/>
                  <a:gd name="T20" fmla="*/ 0 w 96"/>
                  <a:gd name="T21" fmla="*/ 8 h 32"/>
                  <a:gd name="T22" fmla="*/ 88 w 96"/>
                  <a:gd name="T23" fmla="*/ 24 h 32"/>
                  <a:gd name="T24" fmla="*/ 88 w 96"/>
                  <a:gd name="T25" fmla="*/ 32 h 32"/>
                  <a:gd name="T26" fmla="*/ 88 w 96"/>
                  <a:gd name="T27" fmla="*/ 24 h 32"/>
                  <a:gd name="T28" fmla="*/ 88 w 96"/>
                  <a:gd name="T29" fmla="*/ 16 h 32"/>
                  <a:gd name="T30" fmla="*/ 96 w 96"/>
                  <a:gd name="T31" fmla="*/ 16 h 32"/>
                  <a:gd name="T32" fmla="*/ 88 w 96"/>
                  <a:gd name="T33" fmla="*/ 24 h 32"/>
                  <a:gd name="T34" fmla="*/ 0 w 96"/>
                  <a:gd name="T35" fmla="*/ 8 h 32"/>
                  <a:gd name="T36" fmla="*/ 0 w 96"/>
                  <a:gd name="T3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32">
                    <a:moveTo>
                      <a:pt x="0" y="0"/>
                    </a:moveTo>
                    <a:lnTo>
                      <a:pt x="88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24"/>
                    </a:lnTo>
                    <a:lnTo>
                      <a:pt x="96" y="32"/>
                    </a:lnTo>
                    <a:lnTo>
                      <a:pt x="88" y="3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8" y="24"/>
                    </a:lnTo>
                    <a:lnTo>
                      <a:pt x="88" y="32"/>
                    </a:lnTo>
                    <a:lnTo>
                      <a:pt x="88" y="24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88" y="2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33" name="Freeform 897"/>
              <p:cNvSpPr>
                <a:spLocks/>
              </p:cNvSpPr>
              <p:nvPr/>
            </p:nvSpPr>
            <p:spPr bwMode="auto">
              <a:xfrm>
                <a:off x="2760" y="3928"/>
                <a:ext cx="6" cy="4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8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34" name="Freeform 898"/>
              <p:cNvSpPr>
                <a:spLocks/>
              </p:cNvSpPr>
              <p:nvPr/>
            </p:nvSpPr>
            <p:spPr bwMode="auto">
              <a:xfrm>
                <a:off x="2664" y="3901"/>
                <a:ext cx="12" cy="9"/>
              </a:xfrm>
              <a:custGeom>
                <a:avLst/>
                <a:gdLst>
                  <a:gd name="T0" fmla="*/ 8 w 16"/>
                  <a:gd name="T1" fmla="*/ 8 h 16"/>
                  <a:gd name="T2" fmla="*/ 0 w 16"/>
                  <a:gd name="T3" fmla="*/ 8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0 w 16"/>
                  <a:gd name="T11" fmla="*/ 8 h 16"/>
                  <a:gd name="T12" fmla="*/ 0 w 16"/>
                  <a:gd name="T13" fmla="*/ 8 h 16"/>
                  <a:gd name="T14" fmla="*/ 0 w 16"/>
                  <a:gd name="T15" fmla="*/ 8 h 16"/>
                  <a:gd name="T16" fmla="*/ 8 w 16"/>
                  <a:gd name="T17" fmla="*/ 0 h 16"/>
                  <a:gd name="T18" fmla="*/ 8 w 16"/>
                  <a:gd name="T19" fmla="*/ 0 h 16"/>
                  <a:gd name="T20" fmla="*/ 8 w 16"/>
                  <a:gd name="T21" fmla="*/ 8 h 16"/>
                  <a:gd name="T22" fmla="*/ 8 w 16"/>
                  <a:gd name="T23" fmla="*/ 8 h 16"/>
                  <a:gd name="T24" fmla="*/ 8 w 16"/>
                  <a:gd name="T25" fmla="*/ 8 h 16"/>
                  <a:gd name="T26" fmla="*/ 8 w 16"/>
                  <a:gd name="T27" fmla="*/ 8 h 16"/>
                  <a:gd name="T28" fmla="*/ 8 w 16"/>
                  <a:gd name="T29" fmla="*/ 8 h 16"/>
                  <a:gd name="T30" fmla="*/ 8 w 16"/>
                  <a:gd name="T31" fmla="*/ 8 h 16"/>
                  <a:gd name="T32" fmla="*/ 8 w 16"/>
                  <a:gd name="T33" fmla="*/ 8 h 16"/>
                  <a:gd name="T34" fmla="*/ 0 w 16"/>
                  <a:gd name="T35" fmla="*/ 8 h 16"/>
                  <a:gd name="T36" fmla="*/ 0 w 16"/>
                  <a:gd name="T37" fmla="*/ 8 h 16"/>
                  <a:gd name="T38" fmla="*/ 8 w 16"/>
                  <a:gd name="T39" fmla="*/ 8 h 16"/>
                  <a:gd name="T40" fmla="*/ 8 w 16"/>
                  <a:gd name="T41" fmla="*/ 8 h 16"/>
                  <a:gd name="T42" fmla="*/ 8 w 16"/>
                  <a:gd name="T43" fmla="*/ 8 h 16"/>
                  <a:gd name="T44" fmla="*/ 8 w 16"/>
                  <a:gd name="T45" fmla="*/ 0 h 16"/>
                  <a:gd name="T46" fmla="*/ 8 w 16"/>
                  <a:gd name="T47" fmla="*/ 0 h 16"/>
                  <a:gd name="T48" fmla="*/ 16 w 16"/>
                  <a:gd name="T49" fmla="*/ 0 h 16"/>
                  <a:gd name="T50" fmla="*/ 16 w 16"/>
                  <a:gd name="T51" fmla="*/ 0 h 16"/>
                  <a:gd name="T52" fmla="*/ 16 w 16"/>
                  <a:gd name="T53" fmla="*/ 8 h 16"/>
                  <a:gd name="T54" fmla="*/ 16 w 16"/>
                  <a:gd name="T55" fmla="*/ 8 h 16"/>
                  <a:gd name="T56" fmla="*/ 8 w 16"/>
                  <a:gd name="T57" fmla="*/ 16 h 16"/>
                  <a:gd name="T58" fmla="*/ 0 w 16"/>
                  <a:gd name="T59" fmla="*/ 16 h 16"/>
                  <a:gd name="T60" fmla="*/ 0 w 16"/>
                  <a:gd name="T61" fmla="*/ 16 h 16"/>
                  <a:gd name="T62" fmla="*/ 0 w 16"/>
                  <a:gd name="T63" fmla="*/ 8 h 16"/>
                  <a:gd name="T64" fmla="*/ 0 w 16"/>
                  <a:gd name="T65" fmla="*/ 8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8 h 16"/>
                  <a:gd name="T74" fmla="*/ 0 w 16"/>
                  <a:gd name="T75" fmla="*/ 8 h 16"/>
                  <a:gd name="T76" fmla="*/ 0 w 16"/>
                  <a:gd name="T77" fmla="*/ 0 h 16"/>
                  <a:gd name="T78" fmla="*/ 0 w 16"/>
                  <a:gd name="T79" fmla="*/ 0 h 16"/>
                  <a:gd name="T80" fmla="*/ 0 w 16"/>
                  <a:gd name="T81" fmla="*/ 0 h 16"/>
                  <a:gd name="T82" fmla="*/ 0 w 16"/>
                  <a:gd name="T83" fmla="*/ 0 h 16"/>
                  <a:gd name="T84" fmla="*/ 0 w 16"/>
                  <a:gd name="T85" fmla="*/ 0 h 16"/>
                  <a:gd name="T86" fmla="*/ 0 w 16"/>
                  <a:gd name="T87" fmla="*/ 0 h 16"/>
                  <a:gd name="T88" fmla="*/ 0 w 16"/>
                  <a:gd name="T89" fmla="*/ 0 h 16"/>
                  <a:gd name="T90" fmla="*/ 0 w 16"/>
                  <a:gd name="T91" fmla="*/ 0 h 16"/>
                  <a:gd name="T92" fmla="*/ 0 w 16"/>
                  <a:gd name="T93" fmla="*/ 0 h 16"/>
                  <a:gd name="T94" fmla="*/ 8 w 16"/>
                  <a:gd name="T95" fmla="*/ 0 h 16"/>
                  <a:gd name="T96" fmla="*/ 8 w 16"/>
                  <a:gd name="T9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" h="16">
                    <a:moveTo>
                      <a:pt x="8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35" name="Freeform 899"/>
              <p:cNvSpPr>
                <a:spLocks/>
              </p:cNvSpPr>
              <p:nvPr/>
            </p:nvSpPr>
            <p:spPr bwMode="auto">
              <a:xfrm>
                <a:off x="2670" y="3901"/>
                <a:ext cx="6" cy="5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8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0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36" name="Freeform 900"/>
              <p:cNvSpPr>
                <a:spLocks/>
              </p:cNvSpPr>
              <p:nvPr/>
            </p:nvSpPr>
            <p:spPr bwMode="auto">
              <a:xfrm>
                <a:off x="2817" y="3919"/>
                <a:ext cx="11" cy="9"/>
              </a:xfrm>
              <a:custGeom>
                <a:avLst/>
                <a:gdLst>
                  <a:gd name="T0" fmla="*/ 8 w 16"/>
                  <a:gd name="T1" fmla="*/ 8 h 16"/>
                  <a:gd name="T2" fmla="*/ 0 w 16"/>
                  <a:gd name="T3" fmla="*/ 8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0 w 16"/>
                  <a:gd name="T11" fmla="*/ 8 h 16"/>
                  <a:gd name="T12" fmla="*/ 0 w 16"/>
                  <a:gd name="T13" fmla="*/ 8 h 16"/>
                  <a:gd name="T14" fmla="*/ 0 w 16"/>
                  <a:gd name="T15" fmla="*/ 8 h 16"/>
                  <a:gd name="T16" fmla="*/ 8 w 16"/>
                  <a:gd name="T17" fmla="*/ 0 h 16"/>
                  <a:gd name="T18" fmla="*/ 8 w 16"/>
                  <a:gd name="T19" fmla="*/ 0 h 16"/>
                  <a:gd name="T20" fmla="*/ 8 w 16"/>
                  <a:gd name="T21" fmla="*/ 8 h 16"/>
                  <a:gd name="T22" fmla="*/ 8 w 16"/>
                  <a:gd name="T23" fmla="*/ 8 h 16"/>
                  <a:gd name="T24" fmla="*/ 8 w 16"/>
                  <a:gd name="T25" fmla="*/ 8 h 16"/>
                  <a:gd name="T26" fmla="*/ 8 w 16"/>
                  <a:gd name="T27" fmla="*/ 8 h 16"/>
                  <a:gd name="T28" fmla="*/ 8 w 16"/>
                  <a:gd name="T29" fmla="*/ 8 h 16"/>
                  <a:gd name="T30" fmla="*/ 8 w 16"/>
                  <a:gd name="T31" fmla="*/ 8 h 16"/>
                  <a:gd name="T32" fmla="*/ 8 w 16"/>
                  <a:gd name="T33" fmla="*/ 8 h 16"/>
                  <a:gd name="T34" fmla="*/ 0 w 16"/>
                  <a:gd name="T35" fmla="*/ 8 h 16"/>
                  <a:gd name="T36" fmla="*/ 0 w 16"/>
                  <a:gd name="T37" fmla="*/ 8 h 16"/>
                  <a:gd name="T38" fmla="*/ 8 w 16"/>
                  <a:gd name="T39" fmla="*/ 8 h 16"/>
                  <a:gd name="T40" fmla="*/ 8 w 16"/>
                  <a:gd name="T41" fmla="*/ 8 h 16"/>
                  <a:gd name="T42" fmla="*/ 8 w 16"/>
                  <a:gd name="T43" fmla="*/ 8 h 16"/>
                  <a:gd name="T44" fmla="*/ 8 w 16"/>
                  <a:gd name="T45" fmla="*/ 0 h 16"/>
                  <a:gd name="T46" fmla="*/ 8 w 16"/>
                  <a:gd name="T47" fmla="*/ 0 h 16"/>
                  <a:gd name="T48" fmla="*/ 16 w 16"/>
                  <a:gd name="T49" fmla="*/ 0 h 16"/>
                  <a:gd name="T50" fmla="*/ 16 w 16"/>
                  <a:gd name="T51" fmla="*/ 0 h 16"/>
                  <a:gd name="T52" fmla="*/ 16 w 16"/>
                  <a:gd name="T53" fmla="*/ 8 h 16"/>
                  <a:gd name="T54" fmla="*/ 16 w 16"/>
                  <a:gd name="T55" fmla="*/ 8 h 16"/>
                  <a:gd name="T56" fmla="*/ 8 w 16"/>
                  <a:gd name="T57" fmla="*/ 16 h 16"/>
                  <a:gd name="T58" fmla="*/ 0 w 16"/>
                  <a:gd name="T59" fmla="*/ 16 h 16"/>
                  <a:gd name="T60" fmla="*/ 0 w 16"/>
                  <a:gd name="T61" fmla="*/ 16 h 16"/>
                  <a:gd name="T62" fmla="*/ 0 w 16"/>
                  <a:gd name="T63" fmla="*/ 8 h 16"/>
                  <a:gd name="T64" fmla="*/ 0 w 16"/>
                  <a:gd name="T65" fmla="*/ 8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8 h 16"/>
                  <a:gd name="T74" fmla="*/ 0 w 16"/>
                  <a:gd name="T75" fmla="*/ 8 h 16"/>
                  <a:gd name="T76" fmla="*/ 0 w 16"/>
                  <a:gd name="T77" fmla="*/ 0 h 16"/>
                  <a:gd name="T78" fmla="*/ 0 w 16"/>
                  <a:gd name="T79" fmla="*/ 0 h 16"/>
                  <a:gd name="T80" fmla="*/ 0 w 16"/>
                  <a:gd name="T81" fmla="*/ 0 h 16"/>
                  <a:gd name="T82" fmla="*/ 0 w 16"/>
                  <a:gd name="T83" fmla="*/ 0 h 16"/>
                  <a:gd name="T84" fmla="*/ 0 w 16"/>
                  <a:gd name="T85" fmla="*/ 0 h 16"/>
                  <a:gd name="T86" fmla="*/ 0 w 16"/>
                  <a:gd name="T87" fmla="*/ 0 h 16"/>
                  <a:gd name="T88" fmla="*/ 0 w 16"/>
                  <a:gd name="T89" fmla="*/ 0 h 16"/>
                  <a:gd name="T90" fmla="*/ 0 w 16"/>
                  <a:gd name="T91" fmla="*/ 0 h 16"/>
                  <a:gd name="T92" fmla="*/ 0 w 16"/>
                  <a:gd name="T93" fmla="*/ 0 h 16"/>
                  <a:gd name="T94" fmla="*/ 8 w 16"/>
                  <a:gd name="T95" fmla="*/ 0 h 16"/>
                  <a:gd name="T96" fmla="*/ 8 w 16"/>
                  <a:gd name="T9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" h="16">
                    <a:moveTo>
                      <a:pt x="8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37" name="Freeform 901"/>
              <p:cNvSpPr>
                <a:spLocks/>
              </p:cNvSpPr>
              <p:nvPr/>
            </p:nvSpPr>
            <p:spPr bwMode="auto">
              <a:xfrm>
                <a:off x="2822" y="3919"/>
                <a:ext cx="6" cy="4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8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0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38" name="Freeform 902"/>
              <p:cNvSpPr>
                <a:spLocks/>
              </p:cNvSpPr>
              <p:nvPr/>
            </p:nvSpPr>
            <p:spPr bwMode="auto">
              <a:xfrm>
                <a:off x="2862" y="3945"/>
                <a:ext cx="11" cy="32"/>
              </a:xfrm>
              <a:custGeom>
                <a:avLst/>
                <a:gdLst>
                  <a:gd name="T0" fmla="*/ 8 w 16"/>
                  <a:gd name="T1" fmla="*/ 0 h 56"/>
                  <a:gd name="T2" fmla="*/ 16 w 16"/>
                  <a:gd name="T3" fmla="*/ 8 h 56"/>
                  <a:gd name="T4" fmla="*/ 16 w 16"/>
                  <a:gd name="T5" fmla="*/ 8 h 56"/>
                  <a:gd name="T6" fmla="*/ 16 w 16"/>
                  <a:gd name="T7" fmla="*/ 8 h 56"/>
                  <a:gd name="T8" fmla="*/ 8 w 16"/>
                  <a:gd name="T9" fmla="*/ 48 h 56"/>
                  <a:gd name="T10" fmla="*/ 8 w 16"/>
                  <a:gd name="T11" fmla="*/ 56 h 56"/>
                  <a:gd name="T12" fmla="*/ 0 w 16"/>
                  <a:gd name="T13" fmla="*/ 56 h 56"/>
                  <a:gd name="T14" fmla="*/ 0 w 16"/>
                  <a:gd name="T15" fmla="*/ 48 h 56"/>
                  <a:gd name="T16" fmla="*/ 8 w 16"/>
                  <a:gd name="T17" fmla="*/ 8 h 56"/>
                  <a:gd name="T18" fmla="*/ 16 w 16"/>
                  <a:gd name="T19" fmla="*/ 8 h 56"/>
                  <a:gd name="T20" fmla="*/ 8 w 16"/>
                  <a:gd name="T21" fmla="*/ 16 h 56"/>
                  <a:gd name="T22" fmla="*/ 0 w 16"/>
                  <a:gd name="T23" fmla="*/ 8 h 56"/>
                  <a:gd name="T24" fmla="*/ 8 w 16"/>
                  <a:gd name="T2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56">
                    <a:moveTo>
                      <a:pt x="8" y="0"/>
                    </a:move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39" name="Rectangle 903"/>
              <p:cNvSpPr>
                <a:spLocks noChangeArrowheads="1"/>
              </p:cNvSpPr>
              <p:nvPr/>
            </p:nvSpPr>
            <p:spPr bwMode="auto">
              <a:xfrm>
                <a:off x="2845" y="3973"/>
                <a:ext cx="17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40" name="Freeform 904"/>
              <p:cNvSpPr>
                <a:spLocks/>
              </p:cNvSpPr>
              <p:nvPr/>
            </p:nvSpPr>
            <p:spPr bwMode="auto">
              <a:xfrm>
                <a:off x="2845" y="3945"/>
                <a:ext cx="22" cy="28"/>
              </a:xfrm>
              <a:custGeom>
                <a:avLst/>
                <a:gdLst>
                  <a:gd name="T0" fmla="*/ 0 w 32"/>
                  <a:gd name="T1" fmla="*/ 48 h 48"/>
                  <a:gd name="T2" fmla="*/ 0 w 32"/>
                  <a:gd name="T3" fmla="*/ 16 h 48"/>
                  <a:gd name="T4" fmla="*/ 0 w 32"/>
                  <a:gd name="T5" fmla="*/ 16 h 48"/>
                  <a:gd name="T6" fmla="*/ 0 w 32"/>
                  <a:gd name="T7" fmla="*/ 16 h 48"/>
                  <a:gd name="T8" fmla="*/ 16 w 32"/>
                  <a:gd name="T9" fmla="*/ 0 h 48"/>
                  <a:gd name="T10" fmla="*/ 16 w 32"/>
                  <a:gd name="T11" fmla="*/ 0 h 48"/>
                  <a:gd name="T12" fmla="*/ 16 w 32"/>
                  <a:gd name="T13" fmla="*/ 0 h 48"/>
                  <a:gd name="T14" fmla="*/ 24 w 32"/>
                  <a:gd name="T15" fmla="*/ 0 h 48"/>
                  <a:gd name="T16" fmla="*/ 32 w 32"/>
                  <a:gd name="T17" fmla="*/ 0 h 48"/>
                  <a:gd name="T18" fmla="*/ 32 w 32"/>
                  <a:gd name="T19" fmla="*/ 0 h 48"/>
                  <a:gd name="T20" fmla="*/ 24 w 32"/>
                  <a:gd name="T21" fmla="*/ 8 h 48"/>
                  <a:gd name="T22" fmla="*/ 16 w 32"/>
                  <a:gd name="T23" fmla="*/ 8 h 48"/>
                  <a:gd name="T24" fmla="*/ 16 w 32"/>
                  <a:gd name="T25" fmla="*/ 0 h 48"/>
                  <a:gd name="T26" fmla="*/ 24 w 32"/>
                  <a:gd name="T27" fmla="*/ 8 h 48"/>
                  <a:gd name="T28" fmla="*/ 8 w 32"/>
                  <a:gd name="T29" fmla="*/ 24 h 48"/>
                  <a:gd name="T30" fmla="*/ 0 w 32"/>
                  <a:gd name="T31" fmla="*/ 16 h 48"/>
                  <a:gd name="T32" fmla="*/ 8 w 32"/>
                  <a:gd name="T33" fmla="*/ 16 h 48"/>
                  <a:gd name="T34" fmla="*/ 8 w 32"/>
                  <a:gd name="T35" fmla="*/ 48 h 48"/>
                  <a:gd name="T36" fmla="*/ 0 w 32"/>
                  <a:gd name="T3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" h="48">
                    <a:moveTo>
                      <a:pt x="0" y="48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41" name="Rectangle 905"/>
              <p:cNvSpPr>
                <a:spLocks noChangeArrowheads="1"/>
              </p:cNvSpPr>
              <p:nvPr/>
            </p:nvSpPr>
            <p:spPr bwMode="auto">
              <a:xfrm>
                <a:off x="2862" y="3950"/>
                <a:ext cx="5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42" name="Rectangle 906"/>
              <p:cNvSpPr>
                <a:spLocks noChangeArrowheads="1"/>
              </p:cNvSpPr>
              <p:nvPr/>
            </p:nvSpPr>
            <p:spPr bwMode="auto">
              <a:xfrm>
                <a:off x="2862" y="3950"/>
                <a:ext cx="17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43" name="Rectangle 907"/>
              <p:cNvSpPr>
                <a:spLocks noChangeArrowheads="1"/>
              </p:cNvSpPr>
              <p:nvPr/>
            </p:nvSpPr>
            <p:spPr bwMode="auto">
              <a:xfrm>
                <a:off x="2873" y="3950"/>
                <a:ext cx="6" cy="1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44" name="Freeform 908"/>
              <p:cNvSpPr>
                <a:spLocks/>
              </p:cNvSpPr>
              <p:nvPr/>
            </p:nvSpPr>
            <p:spPr bwMode="auto">
              <a:xfrm>
                <a:off x="2867" y="3964"/>
                <a:ext cx="23" cy="18"/>
              </a:xfrm>
              <a:custGeom>
                <a:avLst/>
                <a:gdLst>
                  <a:gd name="T0" fmla="*/ 8 w 32"/>
                  <a:gd name="T1" fmla="*/ 0 h 32"/>
                  <a:gd name="T2" fmla="*/ 16 w 32"/>
                  <a:gd name="T3" fmla="*/ 0 h 32"/>
                  <a:gd name="T4" fmla="*/ 32 w 32"/>
                  <a:gd name="T5" fmla="*/ 0 h 32"/>
                  <a:gd name="T6" fmla="*/ 24 w 32"/>
                  <a:gd name="T7" fmla="*/ 8 h 32"/>
                  <a:gd name="T8" fmla="*/ 16 w 32"/>
                  <a:gd name="T9" fmla="*/ 16 h 32"/>
                  <a:gd name="T10" fmla="*/ 8 w 32"/>
                  <a:gd name="T11" fmla="*/ 8 h 32"/>
                  <a:gd name="T12" fmla="*/ 16 w 32"/>
                  <a:gd name="T13" fmla="*/ 8 h 32"/>
                  <a:gd name="T14" fmla="*/ 16 w 32"/>
                  <a:gd name="T15" fmla="*/ 16 h 32"/>
                  <a:gd name="T16" fmla="*/ 16 w 32"/>
                  <a:gd name="T17" fmla="*/ 24 h 32"/>
                  <a:gd name="T18" fmla="*/ 16 w 32"/>
                  <a:gd name="T19" fmla="*/ 24 h 32"/>
                  <a:gd name="T20" fmla="*/ 8 w 32"/>
                  <a:gd name="T21" fmla="*/ 32 h 32"/>
                  <a:gd name="T22" fmla="*/ 8 w 32"/>
                  <a:gd name="T23" fmla="*/ 32 h 32"/>
                  <a:gd name="T24" fmla="*/ 0 w 32"/>
                  <a:gd name="T25" fmla="*/ 32 h 32"/>
                  <a:gd name="T26" fmla="*/ 0 w 32"/>
                  <a:gd name="T27" fmla="*/ 24 h 32"/>
                  <a:gd name="T28" fmla="*/ 8 w 32"/>
                  <a:gd name="T29" fmla="*/ 16 h 32"/>
                  <a:gd name="T30" fmla="*/ 16 w 32"/>
                  <a:gd name="T31" fmla="*/ 24 h 32"/>
                  <a:gd name="T32" fmla="*/ 8 w 32"/>
                  <a:gd name="T33" fmla="*/ 16 h 32"/>
                  <a:gd name="T34" fmla="*/ 8 w 32"/>
                  <a:gd name="T35" fmla="*/ 8 h 32"/>
                  <a:gd name="T36" fmla="*/ 8 w 32"/>
                  <a:gd name="T37" fmla="*/ 8 h 32"/>
                  <a:gd name="T38" fmla="*/ 8 w 32"/>
                  <a:gd name="T39" fmla="*/ 8 h 32"/>
                  <a:gd name="T40" fmla="*/ 16 w 32"/>
                  <a:gd name="T41" fmla="*/ 0 h 32"/>
                  <a:gd name="T42" fmla="*/ 24 w 32"/>
                  <a:gd name="T43" fmla="*/ 8 h 32"/>
                  <a:gd name="T44" fmla="*/ 16 w 32"/>
                  <a:gd name="T45" fmla="*/ 8 h 32"/>
                  <a:gd name="T46" fmla="*/ 8 w 32"/>
                  <a:gd name="T47" fmla="*/ 8 h 32"/>
                  <a:gd name="T48" fmla="*/ 8 w 32"/>
                  <a:gd name="T4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2">
                    <a:moveTo>
                      <a:pt x="8" y="0"/>
                    </a:moveTo>
                    <a:lnTo>
                      <a:pt x="16" y="0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8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45" name="Rectangle 909"/>
              <p:cNvSpPr>
                <a:spLocks noChangeArrowheads="1"/>
              </p:cNvSpPr>
              <p:nvPr/>
            </p:nvSpPr>
            <p:spPr bwMode="auto">
              <a:xfrm>
                <a:off x="2862" y="3977"/>
                <a:ext cx="5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46" name="Rectangle 910"/>
              <p:cNvSpPr>
                <a:spLocks noChangeArrowheads="1"/>
              </p:cNvSpPr>
              <p:nvPr/>
            </p:nvSpPr>
            <p:spPr bwMode="auto">
              <a:xfrm>
                <a:off x="2862" y="3973"/>
                <a:ext cx="5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47" name="Rectangle 911"/>
              <p:cNvSpPr>
                <a:spLocks noChangeArrowheads="1"/>
              </p:cNvSpPr>
              <p:nvPr/>
            </p:nvSpPr>
            <p:spPr bwMode="auto">
              <a:xfrm>
                <a:off x="2857" y="3973"/>
                <a:ext cx="5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48" name="Rectangle 912"/>
              <p:cNvSpPr>
                <a:spLocks noChangeArrowheads="1"/>
              </p:cNvSpPr>
              <p:nvPr/>
            </p:nvSpPr>
            <p:spPr bwMode="auto">
              <a:xfrm>
                <a:off x="2857" y="3950"/>
                <a:ext cx="5" cy="2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49" name="Freeform 913"/>
              <p:cNvSpPr>
                <a:spLocks/>
              </p:cNvSpPr>
              <p:nvPr/>
            </p:nvSpPr>
            <p:spPr bwMode="auto">
              <a:xfrm>
                <a:off x="2857" y="3950"/>
                <a:ext cx="5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8 h 8"/>
                  <a:gd name="T6" fmla="*/ 8 w 8"/>
                  <a:gd name="T7" fmla="*/ 8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50" name="Freeform 914"/>
              <p:cNvSpPr>
                <a:spLocks/>
              </p:cNvSpPr>
              <p:nvPr/>
            </p:nvSpPr>
            <p:spPr bwMode="auto">
              <a:xfrm>
                <a:off x="2857" y="3941"/>
                <a:ext cx="33" cy="23"/>
              </a:xfrm>
              <a:custGeom>
                <a:avLst/>
                <a:gdLst>
                  <a:gd name="T0" fmla="*/ 24 w 48"/>
                  <a:gd name="T1" fmla="*/ 16 h 40"/>
                  <a:gd name="T2" fmla="*/ 24 w 48"/>
                  <a:gd name="T3" fmla="*/ 40 h 40"/>
                  <a:gd name="T4" fmla="*/ 16 w 48"/>
                  <a:gd name="T5" fmla="*/ 40 h 40"/>
                  <a:gd name="T6" fmla="*/ 16 w 48"/>
                  <a:gd name="T7" fmla="*/ 40 h 40"/>
                  <a:gd name="T8" fmla="*/ 24 w 48"/>
                  <a:gd name="T9" fmla="*/ 8 h 40"/>
                  <a:gd name="T10" fmla="*/ 24 w 48"/>
                  <a:gd name="T11" fmla="*/ 8 h 40"/>
                  <a:gd name="T12" fmla="*/ 24 w 48"/>
                  <a:gd name="T13" fmla="*/ 8 h 40"/>
                  <a:gd name="T14" fmla="*/ 32 w 48"/>
                  <a:gd name="T15" fmla="*/ 0 h 40"/>
                  <a:gd name="T16" fmla="*/ 32 w 48"/>
                  <a:gd name="T17" fmla="*/ 0 h 40"/>
                  <a:gd name="T18" fmla="*/ 32 w 48"/>
                  <a:gd name="T19" fmla="*/ 8 h 40"/>
                  <a:gd name="T20" fmla="*/ 16 w 48"/>
                  <a:gd name="T21" fmla="*/ 8 h 40"/>
                  <a:gd name="T22" fmla="*/ 16 w 48"/>
                  <a:gd name="T23" fmla="*/ 0 h 40"/>
                  <a:gd name="T24" fmla="*/ 24 w 48"/>
                  <a:gd name="T25" fmla="*/ 8 h 40"/>
                  <a:gd name="T26" fmla="*/ 16 w 48"/>
                  <a:gd name="T27" fmla="*/ 16 h 40"/>
                  <a:gd name="T28" fmla="*/ 8 w 48"/>
                  <a:gd name="T29" fmla="*/ 16 h 40"/>
                  <a:gd name="T30" fmla="*/ 16 w 48"/>
                  <a:gd name="T31" fmla="*/ 8 h 40"/>
                  <a:gd name="T32" fmla="*/ 24 w 48"/>
                  <a:gd name="T33" fmla="*/ 16 h 40"/>
                  <a:gd name="T34" fmla="*/ 24 w 48"/>
                  <a:gd name="T35" fmla="*/ 16 h 40"/>
                  <a:gd name="T36" fmla="*/ 24 w 48"/>
                  <a:gd name="T37" fmla="*/ 16 h 40"/>
                  <a:gd name="T38" fmla="*/ 16 w 48"/>
                  <a:gd name="T39" fmla="*/ 24 h 40"/>
                  <a:gd name="T40" fmla="*/ 8 w 48"/>
                  <a:gd name="T41" fmla="*/ 16 h 40"/>
                  <a:gd name="T42" fmla="*/ 0 w 48"/>
                  <a:gd name="T43" fmla="*/ 8 h 40"/>
                  <a:gd name="T44" fmla="*/ 8 w 48"/>
                  <a:gd name="T45" fmla="*/ 8 h 40"/>
                  <a:gd name="T46" fmla="*/ 16 w 48"/>
                  <a:gd name="T47" fmla="*/ 0 h 40"/>
                  <a:gd name="T48" fmla="*/ 16 w 48"/>
                  <a:gd name="T49" fmla="*/ 0 h 40"/>
                  <a:gd name="T50" fmla="*/ 16 w 48"/>
                  <a:gd name="T51" fmla="*/ 0 h 40"/>
                  <a:gd name="T52" fmla="*/ 32 w 48"/>
                  <a:gd name="T53" fmla="*/ 0 h 40"/>
                  <a:gd name="T54" fmla="*/ 48 w 48"/>
                  <a:gd name="T55" fmla="*/ 0 h 40"/>
                  <a:gd name="T56" fmla="*/ 40 w 48"/>
                  <a:gd name="T57" fmla="*/ 8 h 40"/>
                  <a:gd name="T58" fmla="*/ 32 w 48"/>
                  <a:gd name="T59" fmla="*/ 16 h 40"/>
                  <a:gd name="T60" fmla="*/ 24 w 48"/>
                  <a:gd name="T61" fmla="*/ 8 h 40"/>
                  <a:gd name="T62" fmla="*/ 32 w 48"/>
                  <a:gd name="T63" fmla="*/ 8 h 40"/>
                  <a:gd name="T64" fmla="*/ 24 w 48"/>
                  <a:gd name="T65" fmla="*/ 40 h 40"/>
                  <a:gd name="T66" fmla="*/ 24 w 48"/>
                  <a:gd name="T67" fmla="*/ 40 h 40"/>
                  <a:gd name="T68" fmla="*/ 16 w 48"/>
                  <a:gd name="T69" fmla="*/ 40 h 40"/>
                  <a:gd name="T70" fmla="*/ 16 w 48"/>
                  <a:gd name="T71" fmla="*/ 16 h 40"/>
                  <a:gd name="T72" fmla="*/ 24 w 48"/>
                  <a:gd name="T73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" h="40">
                    <a:moveTo>
                      <a:pt x="24" y="16"/>
                    </a:moveTo>
                    <a:lnTo>
                      <a:pt x="24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48" y="0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16" y="40"/>
                    </a:lnTo>
                    <a:lnTo>
                      <a:pt x="16" y="16"/>
                    </a:lnTo>
                    <a:lnTo>
                      <a:pt x="24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51" name="Rectangle 915"/>
              <p:cNvSpPr>
                <a:spLocks noChangeArrowheads="1"/>
              </p:cNvSpPr>
              <p:nvPr/>
            </p:nvSpPr>
            <p:spPr bwMode="auto">
              <a:xfrm>
                <a:off x="2867" y="3937"/>
                <a:ext cx="6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52" name="Rectangle 916"/>
              <p:cNvSpPr>
                <a:spLocks noChangeArrowheads="1"/>
              </p:cNvSpPr>
              <p:nvPr/>
            </p:nvSpPr>
            <p:spPr bwMode="auto">
              <a:xfrm>
                <a:off x="2867" y="3937"/>
                <a:ext cx="18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53" name="Freeform 917"/>
              <p:cNvSpPr>
                <a:spLocks/>
              </p:cNvSpPr>
              <p:nvPr/>
            </p:nvSpPr>
            <p:spPr bwMode="auto">
              <a:xfrm>
                <a:off x="2867" y="3937"/>
                <a:ext cx="23" cy="31"/>
              </a:xfrm>
              <a:custGeom>
                <a:avLst/>
                <a:gdLst>
                  <a:gd name="T0" fmla="*/ 24 w 32"/>
                  <a:gd name="T1" fmla="*/ 0 h 56"/>
                  <a:gd name="T2" fmla="*/ 24 w 32"/>
                  <a:gd name="T3" fmla="*/ 32 h 56"/>
                  <a:gd name="T4" fmla="*/ 24 w 32"/>
                  <a:gd name="T5" fmla="*/ 32 h 56"/>
                  <a:gd name="T6" fmla="*/ 24 w 32"/>
                  <a:gd name="T7" fmla="*/ 32 h 56"/>
                  <a:gd name="T8" fmla="*/ 16 w 32"/>
                  <a:gd name="T9" fmla="*/ 48 h 56"/>
                  <a:gd name="T10" fmla="*/ 8 w 32"/>
                  <a:gd name="T11" fmla="*/ 56 h 56"/>
                  <a:gd name="T12" fmla="*/ 8 w 32"/>
                  <a:gd name="T13" fmla="*/ 56 h 56"/>
                  <a:gd name="T14" fmla="*/ 0 w 32"/>
                  <a:gd name="T15" fmla="*/ 56 h 56"/>
                  <a:gd name="T16" fmla="*/ 0 w 32"/>
                  <a:gd name="T17" fmla="*/ 56 h 56"/>
                  <a:gd name="T18" fmla="*/ 0 w 32"/>
                  <a:gd name="T19" fmla="*/ 48 h 56"/>
                  <a:gd name="T20" fmla="*/ 8 w 32"/>
                  <a:gd name="T21" fmla="*/ 16 h 56"/>
                  <a:gd name="T22" fmla="*/ 8 w 32"/>
                  <a:gd name="T23" fmla="*/ 16 h 56"/>
                  <a:gd name="T24" fmla="*/ 8 w 32"/>
                  <a:gd name="T25" fmla="*/ 16 h 56"/>
                  <a:gd name="T26" fmla="*/ 16 w 32"/>
                  <a:gd name="T27" fmla="*/ 8 h 56"/>
                  <a:gd name="T28" fmla="*/ 16 w 32"/>
                  <a:gd name="T29" fmla="*/ 8 h 56"/>
                  <a:gd name="T30" fmla="*/ 32 w 32"/>
                  <a:gd name="T31" fmla="*/ 8 h 56"/>
                  <a:gd name="T32" fmla="*/ 24 w 32"/>
                  <a:gd name="T33" fmla="*/ 16 h 56"/>
                  <a:gd name="T34" fmla="*/ 16 w 32"/>
                  <a:gd name="T35" fmla="*/ 24 h 56"/>
                  <a:gd name="T36" fmla="*/ 8 w 32"/>
                  <a:gd name="T37" fmla="*/ 16 h 56"/>
                  <a:gd name="T38" fmla="*/ 16 w 32"/>
                  <a:gd name="T39" fmla="*/ 16 h 56"/>
                  <a:gd name="T40" fmla="*/ 8 w 32"/>
                  <a:gd name="T41" fmla="*/ 48 h 56"/>
                  <a:gd name="T42" fmla="*/ 0 w 32"/>
                  <a:gd name="T43" fmla="*/ 48 h 56"/>
                  <a:gd name="T44" fmla="*/ 0 w 32"/>
                  <a:gd name="T45" fmla="*/ 48 h 56"/>
                  <a:gd name="T46" fmla="*/ 8 w 32"/>
                  <a:gd name="T47" fmla="*/ 48 h 56"/>
                  <a:gd name="T48" fmla="*/ 8 w 32"/>
                  <a:gd name="T49" fmla="*/ 56 h 56"/>
                  <a:gd name="T50" fmla="*/ 8 w 32"/>
                  <a:gd name="T51" fmla="*/ 48 h 56"/>
                  <a:gd name="T52" fmla="*/ 16 w 32"/>
                  <a:gd name="T53" fmla="*/ 32 h 56"/>
                  <a:gd name="T54" fmla="*/ 24 w 32"/>
                  <a:gd name="T55" fmla="*/ 32 h 56"/>
                  <a:gd name="T56" fmla="*/ 16 w 32"/>
                  <a:gd name="T57" fmla="*/ 32 h 56"/>
                  <a:gd name="T58" fmla="*/ 16 w 32"/>
                  <a:gd name="T59" fmla="*/ 0 h 56"/>
                  <a:gd name="T60" fmla="*/ 24 w 32"/>
                  <a:gd name="T6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56">
                    <a:moveTo>
                      <a:pt x="24" y="0"/>
                    </a:move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8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16" y="32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16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54" name="Rectangle 918"/>
              <p:cNvSpPr>
                <a:spLocks noChangeArrowheads="1"/>
              </p:cNvSpPr>
              <p:nvPr/>
            </p:nvSpPr>
            <p:spPr bwMode="auto">
              <a:xfrm>
                <a:off x="2867" y="3941"/>
                <a:ext cx="12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55" name="Freeform 919"/>
              <p:cNvSpPr>
                <a:spLocks/>
              </p:cNvSpPr>
              <p:nvPr/>
            </p:nvSpPr>
            <p:spPr bwMode="auto">
              <a:xfrm>
                <a:off x="2416" y="3999"/>
                <a:ext cx="11" cy="9"/>
              </a:xfrm>
              <a:custGeom>
                <a:avLst/>
                <a:gdLst>
                  <a:gd name="T0" fmla="*/ 16 w 16"/>
                  <a:gd name="T1" fmla="*/ 8 h 16"/>
                  <a:gd name="T2" fmla="*/ 8 w 16"/>
                  <a:gd name="T3" fmla="*/ 16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8 w 16"/>
                  <a:gd name="T11" fmla="*/ 0 h 16"/>
                  <a:gd name="T12" fmla="*/ 16 w 16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16" y="8"/>
                    </a:move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56" name="Rectangle 920"/>
              <p:cNvSpPr>
                <a:spLocks noChangeArrowheads="1"/>
              </p:cNvSpPr>
              <p:nvPr/>
            </p:nvSpPr>
            <p:spPr bwMode="auto">
              <a:xfrm>
                <a:off x="2416" y="4003"/>
                <a:ext cx="5" cy="2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57" name="Freeform 921"/>
              <p:cNvSpPr>
                <a:spLocks/>
              </p:cNvSpPr>
              <p:nvPr/>
            </p:nvSpPr>
            <p:spPr bwMode="auto">
              <a:xfrm>
                <a:off x="2416" y="4026"/>
                <a:ext cx="283" cy="67"/>
              </a:xfrm>
              <a:custGeom>
                <a:avLst/>
                <a:gdLst>
                  <a:gd name="T0" fmla="*/ 0 w 400"/>
                  <a:gd name="T1" fmla="*/ 0 h 120"/>
                  <a:gd name="T2" fmla="*/ 8 w 400"/>
                  <a:gd name="T3" fmla="*/ 0 h 120"/>
                  <a:gd name="T4" fmla="*/ 8 w 400"/>
                  <a:gd name="T5" fmla="*/ 0 h 120"/>
                  <a:gd name="T6" fmla="*/ 8 w 400"/>
                  <a:gd name="T7" fmla="*/ 0 h 120"/>
                  <a:gd name="T8" fmla="*/ 400 w 400"/>
                  <a:gd name="T9" fmla="*/ 112 h 120"/>
                  <a:gd name="T10" fmla="*/ 400 w 400"/>
                  <a:gd name="T11" fmla="*/ 120 h 120"/>
                  <a:gd name="T12" fmla="*/ 400 w 400"/>
                  <a:gd name="T13" fmla="*/ 120 h 120"/>
                  <a:gd name="T14" fmla="*/ 400 w 400"/>
                  <a:gd name="T15" fmla="*/ 120 h 120"/>
                  <a:gd name="T16" fmla="*/ 8 w 400"/>
                  <a:gd name="T17" fmla="*/ 8 h 120"/>
                  <a:gd name="T18" fmla="*/ 8 w 400"/>
                  <a:gd name="T19" fmla="*/ 0 h 120"/>
                  <a:gd name="T20" fmla="*/ 8 w 400"/>
                  <a:gd name="T21" fmla="*/ 8 h 120"/>
                  <a:gd name="T22" fmla="*/ 0 w 400"/>
                  <a:gd name="T23" fmla="*/ 8 h 120"/>
                  <a:gd name="T24" fmla="*/ 0 w 400"/>
                  <a:gd name="T2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0" h="120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00" y="112"/>
                    </a:lnTo>
                    <a:lnTo>
                      <a:pt x="400" y="120"/>
                    </a:lnTo>
                    <a:lnTo>
                      <a:pt x="400" y="120"/>
                    </a:lnTo>
                    <a:lnTo>
                      <a:pt x="400" y="120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58" name="Rectangle 922"/>
              <p:cNvSpPr>
                <a:spLocks noChangeArrowheads="1"/>
              </p:cNvSpPr>
              <p:nvPr/>
            </p:nvSpPr>
            <p:spPr bwMode="auto">
              <a:xfrm>
                <a:off x="2699" y="4089"/>
                <a:ext cx="10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59" name="Freeform 923"/>
              <p:cNvSpPr>
                <a:spLocks/>
              </p:cNvSpPr>
              <p:nvPr/>
            </p:nvSpPr>
            <p:spPr bwMode="auto">
              <a:xfrm>
                <a:off x="2421" y="3999"/>
                <a:ext cx="294" cy="90"/>
              </a:xfrm>
              <a:custGeom>
                <a:avLst/>
                <a:gdLst>
                  <a:gd name="T0" fmla="*/ 400 w 416"/>
                  <a:gd name="T1" fmla="*/ 160 h 160"/>
                  <a:gd name="T2" fmla="*/ 400 w 416"/>
                  <a:gd name="T3" fmla="*/ 120 h 160"/>
                  <a:gd name="T4" fmla="*/ 400 w 416"/>
                  <a:gd name="T5" fmla="*/ 120 h 160"/>
                  <a:gd name="T6" fmla="*/ 400 w 416"/>
                  <a:gd name="T7" fmla="*/ 120 h 160"/>
                  <a:gd name="T8" fmla="*/ 408 w 416"/>
                  <a:gd name="T9" fmla="*/ 112 h 160"/>
                  <a:gd name="T10" fmla="*/ 408 w 416"/>
                  <a:gd name="T11" fmla="*/ 112 h 160"/>
                  <a:gd name="T12" fmla="*/ 408 w 416"/>
                  <a:gd name="T13" fmla="*/ 120 h 160"/>
                  <a:gd name="T14" fmla="*/ 0 w 416"/>
                  <a:gd name="T15" fmla="*/ 8 h 160"/>
                  <a:gd name="T16" fmla="*/ 0 w 416"/>
                  <a:gd name="T17" fmla="*/ 0 h 160"/>
                  <a:gd name="T18" fmla="*/ 0 w 416"/>
                  <a:gd name="T19" fmla="*/ 0 h 160"/>
                  <a:gd name="T20" fmla="*/ 0 w 416"/>
                  <a:gd name="T21" fmla="*/ 0 h 160"/>
                  <a:gd name="T22" fmla="*/ 408 w 416"/>
                  <a:gd name="T23" fmla="*/ 112 h 160"/>
                  <a:gd name="T24" fmla="*/ 408 w 416"/>
                  <a:gd name="T25" fmla="*/ 112 h 160"/>
                  <a:gd name="T26" fmla="*/ 416 w 416"/>
                  <a:gd name="T27" fmla="*/ 120 h 160"/>
                  <a:gd name="T28" fmla="*/ 408 w 416"/>
                  <a:gd name="T29" fmla="*/ 128 h 160"/>
                  <a:gd name="T30" fmla="*/ 400 w 416"/>
                  <a:gd name="T31" fmla="*/ 120 h 160"/>
                  <a:gd name="T32" fmla="*/ 408 w 416"/>
                  <a:gd name="T33" fmla="*/ 120 h 160"/>
                  <a:gd name="T34" fmla="*/ 408 w 416"/>
                  <a:gd name="T35" fmla="*/ 160 h 160"/>
                  <a:gd name="T36" fmla="*/ 400 w 416"/>
                  <a:gd name="T3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6" h="160">
                    <a:moveTo>
                      <a:pt x="400" y="160"/>
                    </a:moveTo>
                    <a:lnTo>
                      <a:pt x="400" y="120"/>
                    </a:lnTo>
                    <a:lnTo>
                      <a:pt x="400" y="120"/>
                    </a:lnTo>
                    <a:lnTo>
                      <a:pt x="400" y="120"/>
                    </a:lnTo>
                    <a:lnTo>
                      <a:pt x="408" y="112"/>
                    </a:lnTo>
                    <a:lnTo>
                      <a:pt x="408" y="112"/>
                    </a:lnTo>
                    <a:lnTo>
                      <a:pt x="408" y="12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08" y="112"/>
                    </a:lnTo>
                    <a:lnTo>
                      <a:pt x="408" y="112"/>
                    </a:lnTo>
                    <a:lnTo>
                      <a:pt x="416" y="120"/>
                    </a:lnTo>
                    <a:lnTo>
                      <a:pt x="408" y="128"/>
                    </a:lnTo>
                    <a:lnTo>
                      <a:pt x="400" y="120"/>
                    </a:lnTo>
                    <a:lnTo>
                      <a:pt x="408" y="120"/>
                    </a:lnTo>
                    <a:lnTo>
                      <a:pt x="408" y="160"/>
                    </a:lnTo>
                    <a:lnTo>
                      <a:pt x="400" y="16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60" name="Freeform 924"/>
              <p:cNvSpPr>
                <a:spLocks/>
              </p:cNvSpPr>
              <p:nvPr/>
            </p:nvSpPr>
            <p:spPr bwMode="auto">
              <a:xfrm>
                <a:off x="2709" y="3964"/>
                <a:ext cx="148" cy="102"/>
              </a:xfrm>
              <a:custGeom>
                <a:avLst/>
                <a:gdLst>
                  <a:gd name="T0" fmla="*/ 0 w 208"/>
                  <a:gd name="T1" fmla="*/ 176 h 184"/>
                  <a:gd name="T2" fmla="*/ 200 w 208"/>
                  <a:gd name="T3" fmla="*/ 8 h 184"/>
                  <a:gd name="T4" fmla="*/ 208 w 208"/>
                  <a:gd name="T5" fmla="*/ 0 h 184"/>
                  <a:gd name="T6" fmla="*/ 208 w 208"/>
                  <a:gd name="T7" fmla="*/ 8 h 184"/>
                  <a:gd name="T8" fmla="*/ 208 w 208"/>
                  <a:gd name="T9" fmla="*/ 40 h 184"/>
                  <a:gd name="T10" fmla="*/ 208 w 208"/>
                  <a:gd name="T11" fmla="*/ 48 h 184"/>
                  <a:gd name="T12" fmla="*/ 208 w 208"/>
                  <a:gd name="T13" fmla="*/ 48 h 184"/>
                  <a:gd name="T14" fmla="*/ 168 w 208"/>
                  <a:gd name="T15" fmla="*/ 80 h 184"/>
                  <a:gd name="T16" fmla="*/ 160 w 208"/>
                  <a:gd name="T17" fmla="*/ 72 h 184"/>
                  <a:gd name="T18" fmla="*/ 168 w 208"/>
                  <a:gd name="T19" fmla="*/ 80 h 184"/>
                  <a:gd name="T20" fmla="*/ 152 w 208"/>
                  <a:gd name="T21" fmla="*/ 96 h 184"/>
                  <a:gd name="T22" fmla="*/ 152 w 208"/>
                  <a:gd name="T23" fmla="*/ 96 h 184"/>
                  <a:gd name="T24" fmla="*/ 144 w 208"/>
                  <a:gd name="T25" fmla="*/ 96 h 184"/>
                  <a:gd name="T26" fmla="*/ 144 w 208"/>
                  <a:gd name="T27" fmla="*/ 88 h 184"/>
                  <a:gd name="T28" fmla="*/ 160 w 208"/>
                  <a:gd name="T29" fmla="*/ 72 h 184"/>
                  <a:gd name="T30" fmla="*/ 160 w 208"/>
                  <a:gd name="T31" fmla="*/ 72 h 184"/>
                  <a:gd name="T32" fmla="*/ 160 w 208"/>
                  <a:gd name="T33" fmla="*/ 72 h 184"/>
                  <a:gd name="T34" fmla="*/ 200 w 208"/>
                  <a:gd name="T35" fmla="*/ 40 h 184"/>
                  <a:gd name="T36" fmla="*/ 208 w 208"/>
                  <a:gd name="T37" fmla="*/ 48 h 184"/>
                  <a:gd name="T38" fmla="*/ 200 w 208"/>
                  <a:gd name="T39" fmla="*/ 40 h 184"/>
                  <a:gd name="T40" fmla="*/ 200 w 208"/>
                  <a:gd name="T41" fmla="*/ 8 h 184"/>
                  <a:gd name="T42" fmla="*/ 208 w 208"/>
                  <a:gd name="T43" fmla="*/ 8 h 184"/>
                  <a:gd name="T44" fmla="*/ 208 w 208"/>
                  <a:gd name="T45" fmla="*/ 16 h 184"/>
                  <a:gd name="T46" fmla="*/ 8 w 208"/>
                  <a:gd name="T47" fmla="*/ 184 h 184"/>
                  <a:gd name="T48" fmla="*/ 0 w 208"/>
                  <a:gd name="T49" fmla="*/ 17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8" h="184">
                    <a:moveTo>
                      <a:pt x="0" y="176"/>
                    </a:moveTo>
                    <a:lnTo>
                      <a:pt x="200" y="8"/>
                    </a:lnTo>
                    <a:lnTo>
                      <a:pt x="208" y="0"/>
                    </a:lnTo>
                    <a:lnTo>
                      <a:pt x="208" y="8"/>
                    </a:lnTo>
                    <a:lnTo>
                      <a:pt x="208" y="40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168" y="80"/>
                    </a:lnTo>
                    <a:lnTo>
                      <a:pt x="160" y="72"/>
                    </a:lnTo>
                    <a:lnTo>
                      <a:pt x="168" y="80"/>
                    </a:lnTo>
                    <a:lnTo>
                      <a:pt x="152" y="96"/>
                    </a:lnTo>
                    <a:lnTo>
                      <a:pt x="152" y="96"/>
                    </a:lnTo>
                    <a:lnTo>
                      <a:pt x="144" y="96"/>
                    </a:lnTo>
                    <a:lnTo>
                      <a:pt x="144" y="88"/>
                    </a:lnTo>
                    <a:lnTo>
                      <a:pt x="160" y="72"/>
                    </a:lnTo>
                    <a:lnTo>
                      <a:pt x="160" y="72"/>
                    </a:lnTo>
                    <a:lnTo>
                      <a:pt x="160" y="72"/>
                    </a:lnTo>
                    <a:lnTo>
                      <a:pt x="200" y="40"/>
                    </a:lnTo>
                    <a:lnTo>
                      <a:pt x="208" y="48"/>
                    </a:lnTo>
                    <a:lnTo>
                      <a:pt x="200" y="40"/>
                    </a:lnTo>
                    <a:lnTo>
                      <a:pt x="200" y="8"/>
                    </a:lnTo>
                    <a:lnTo>
                      <a:pt x="208" y="8"/>
                    </a:lnTo>
                    <a:lnTo>
                      <a:pt x="208" y="16"/>
                    </a:lnTo>
                    <a:lnTo>
                      <a:pt x="8" y="184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61" name="Rectangle 925"/>
              <p:cNvSpPr>
                <a:spLocks noChangeArrowheads="1"/>
              </p:cNvSpPr>
              <p:nvPr/>
            </p:nvSpPr>
            <p:spPr bwMode="auto">
              <a:xfrm>
                <a:off x="2805" y="4012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62" name="Freeform 926"/>
              <p:cNvSpPr>
                <a:spLocks/>
              </p:cNvSpPr>
              <p:nvPr/>
            </p:nvSpPr>
            <p:spPr bwMode="auto">
              <a:xfrm>
                <a:off x="2704" y="4012"/>
                <a:ext cx="107" cy="86"/>
              </a:xfrm>
              <a:custGeom>
                <a:avLst/>
                <a:gdLst>
                  <a:gd name="T0" fmla="*/ 152 w 152"/>
                  <a:gd name="T1" fmla="*/ 0 h 152"/>
                  <a:gd name="T2" fmla="*/ 152 w 152"/>
                  <a:gd name="T3" fmla="*/ 8 h 152"/>
                  <a:gd name="T4" fmla="*/ 152 w 152"/>
                  <a:gd name="T5" fmla="*/ 16 h 152"/>
                  <a:gd name="T6" fmla="*/ 152 w 152"/>
                  <a:gd name="T7" fmla="*/ 16 h 152"/>
                  <a:gd name="T8" fmla="*/ 144 w 152"/>
                  <a:gd name="T9" fmla="*/ 24 h 152"/>
                  <a:gd name="T10" fmla="*/ 144 w 152"/>
                  <a:gd name="T11" fmla="*/ 24 h 152"/>
                  <a:gd name="T12" fmla="*/ 144 w 152"/>
                  <a:gd name="T13" fmla="*/ 24 h 152"/>
                  <a:gd name="T14" fmla="*/ 8 w 152"/>
                  <a:gd name="T15" fmla="*/ 144 h 152"/>
                  <a:gd name="T16" fmla="*/ 0 w 152"/>
                  <a:gd name="T17" fmla="*/ 152 h 152"/>
                  <a:gd name="T18" fmla="*/ 0 w 152"/>
                  <a:gd name="T19" fmla="*/ 136 h 152"/>
                  <a:gd name="T20" fmla="*/ 0 w 152"/>
                  <a:gd name="T21" fmla="*/ 136 h 152"/>
                  <a:gd name="T22" fmla="*/ 136 w 152"/>
                  <a:gd name="T23" fmla="*/ 16 h 152"/>
                  <a:gd name="T24" fmla="*/ 144 w 152"/>
                  <a:gd name="T25" fmla="*/ 24 h 152"/>
                  <a:gd name="T26" fmla="*/ 136 w 152"/>
                  <a:gd name="T27" fmla="*/ 16 h 152"/>
                  <a:gd name="T28" fmla="*/ 144 w 152"/>
                  <a:gd name="T29" fmla="*/ 8 h 152"/>
                  <a:gd name="T30" fmla="*/ 152 w 152"/>
                  <a:gd name="T31" fmla="*/ 16 h 152"/>
                  <a:gd name="T32" fmla="*/ 144 w 152"/>
                  <a:gd name="T33" fmla="*/ 8 h 152"/>
                  <a:gd name="T34" fmla="*/ 144 w 152"/>
                  <a:gd name="T35" fmla="*/ 0 h 152"/>
                  <a:gd name="T36" fmla="*/ 152 w 152"/>
                  <a:gd name="T3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2" h="152">
                    <a:moveTo>
                      <a:pt x="152" y="0"/>
                    </a:moveTo>
                    <a:lnTo>
                      <a:pt x="152" y="8"/>
                    </a:lnTo>
                    <a:lnTo>
                      <a:pt x="152" y="16"/>
                    </a:lnTo>
                    <a:lnTo>
                      <a:pt x="152" y="16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8" y="144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136" y="16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44" y="8"/>
                    </a:lnTo>
                    <a:lnTo>
                      <a:pt x="152" y="16"/>
                    </a:lnTo>
                    <a:lnTo>
                      <a:pt x="144" y="8"/>
                    </a:lnTo>
                    <a:lnTo>
                      <a:pt x="144" y="0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63" name="Rectangle 927"/>
              <p:cNvSpPr>
                <a:spLocks noChangeArrowheads="1"/>
              </p:cNvSpPr>
              <p:nvPr/>
            </p:nvSpPr>
            <p:spPr bwMode="auto">
              <a:xfrm>
                <a:off x="2704" y="4062"/>
                <a:ext cx="5" cy="2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64" name="Freeform 928"/>
              <p:cNvSpPr>
                <a:spLocks/>
              </p:cNvSpPr>
              <p:nvPr/>
            </p:nvSpPr>
            <p:spPr bwMode="auto">
              <a:xfrm>
                <a:off x="2704" y="4062"/>
                <a:ext cx="11" cy="4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16 w 16"/>
                  <a:gd name="T7" fmla="*/ 8 h 8"/>
                  <a:gd name="T8" fmla="*/ 8 w 16"/>
                  <a:gd name="T9" fmla="*/ 8 h 8"/>
                  <a:gd name="T10" fmla="*/ 0 w 16"/>
                  <a:gd name="T11" fmla="*/ 8 h 8"/>
                  <a:gd name="T12" fmla="*/ 0 w 1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65" name="Freeform 929"/>
              <p:cNvSpPr>
                <a:spLocks/>
              </p:cNvSpPr>
              <p:nvPr/>
            </p:nvSpPr>
            <p:spPr bwMode="auto">
              <a:xfrm>
                <a:off x="2489" y="3923"/>
                <a:ext cx="368" cy="99"/>
              </a:xfrm>
              <a:custGeom>
                <a:avLst/>
                <a:gdLst>
                  <a:gd name="T0" fmla="*/ 0 w 520"/>
                  <a:gd name="T1" fmla="*/ 72 h 176"/>
                  <a:gd name="T2" fmla="*/ 392 w 520"/>
                  <a:gd name="T3" fmla="*/ 168 h 176"/>
                  <a:gd name="T4" fmla="*/ 400 w 520"/>
                  <a:gd name="T5" fmla="*/ 176 h 176"/>
                  <a:gd name="T6" fmla="*/ 392 w 520"/>
                  <a:gd name="T7" fmla="*/ 168 h 176"/>
                  <a:gd name="T8" fmla="*/ 512 w 520"/>
                  <a:gd name="T9" fmla="*/ 64 h 176"/>
                  <a:gd name="T10" fmla="*/ 512 w 520"/>
                  <a:gd name="T11" fmla="*/ 64 h 176"/>
                  <a:gd name="T12" fmla="*/ 512 w 520"/>
                  <a:gd name="T13" fmla="*/ 72 h 176"/>
                  <a:gd name="T14" fmla="*/ 144 w 520"/>
                  <a:gd name="T15" fmla="*/ 8 h 176"/>
                  <a:gd name="T16" fmla="*/ 144 w 520"/>
                  <a:gd name="T17" fmla="*/ 0 h 176"/>
                  <a:gd name="T18" fmla="*/ 144 w 520"/>
                  <a:gd name="T19" fmla="*/ 0 h 176"/>
                  <a:gd name="T20" fmla="*/ 144 w 520"/>
                  <a:gd name="T21" fmla="*/ 0 h 176"/>
                  <a:gd name="T22" fmla="*/ 512 w 520"/>
                  <a:gd name="T23" fmla="*/ 64 h 176"/>
                  <a:gd name="T24" fmla="*/ 512 w 520"/>
                  <a:gd name="T25" fmla="*/ 64 h 176"/>
                  <a:gd name="T26" fmla="*/ 520 w 520"/>
                  <a:gd name="T27" fmla="*/ 72 h 176"/>
                  <a:gd name="T28" fmla="*/ 400 w 520"/>
                  <a:gd name="T29" fmla="*/ 176 h 176"/>
                  <a:gd name="T30" fmla="*/ 400 w 520"/>
                  <a:gd name="T31" fmla="*/ 176 h 176"/>
                  <a:gd name="T32" fmla="*/ 392 w 520"/>
                  <a:gd name="T33" fmla="*/ 176 h 176"/>
                  <a:gd name="T34" fmla="*/ 0 w 520"/>
                  <a:gd name="T35" fmla="*/ 80 h 176"/>
                  <a:gd name="T36" fmla="*/ 0 w 520"/>
                  <a:gd name="T37" fmla="*/ 7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0" h="176">
                    <a:moveTo>
                      <a:pt x="0" y="72"/>
                    </a:moveTo>
                    <a:lnTo>
                      <a:pt x="392" y="168"/>
                    </a:lnTo>
                    <a:lnTo>
                      <a:pt x="400" y="176"/>
                    </a:lnTo>
                    <a:lnTo>
                      <a:pt x="392" y="168"/>
                    </a:lnTo>
                    <a:lnTo>
                      <a:pt x="512" y="64"/>
                    </a:lnTo>
                    <a:lnTo>
                      <a:pt x="512" y="64"/>
                    </a:lnTo>
                    <a:lnTo>
                      <a:pt x="512" y="72"/>
                    </a:lnTo>
                    <a:lnTo>
                      <a:pt x="144" y="8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512" y="64"/>
                    </a:lnTo>
                    <a:lnTo>
                      <a:pt x="512" y="64"/>
                    </a:lnTo>
                    <a:lnTo>
                      <a:pt x="520" y="72"/>
                    </a:lnTo>
                    <a:lnTo>
                      <a:pt x="400" y="176"/>
                    </a:lnTo>
                    <a:lnTo>
                      <a:pt x="400" y="176"/>
                    </a:lnTo>
                    <a:lnTo>
                      <a:pt x="392" y="176"/>
                    </a:lnTo>
                    <a:lnTo>
                      <a:pt x="0" y="8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66" name="Freeform 930"/>
              <p:cNvSpPr>
                <a:spLocks/>
              </p:cNvSpPr>
              <p:nvPr/>
            </p:nvSpPr>
            <p:spPr bwMode="auto">
              <a:xfrm>
                <a:off x="2489" y="3923"/>
                <a:ext cx="102" cy="45"/>
              </a:xfrm>
              <a:custGeom>
                <a:avLst/>
                <a:gdLst>
                  <a:gd name="T0" fmla="*/ 144 w 144"/>
                  <a:gd name="T1" fmla="*/ 8 h 80"/>
                  <a:gd name="T2" fmla="*/ 0 w 144"/>
                  <a:gd name="T3" fmla="*/ 80 h 80"/>
                  <a:gd name="T4" fmla="*/ 0 w 144"/>
                  <a:gd name="T5" fmla="*/ 80 h 80"/>
                  <a:gd name="T6" fmla="*/ 0 w 144"/>
                  <a:gd name="T7" fmla="*/ 80 h 80"/>
                  <a:gd name="T8" fmla="*/ 0 w 144"/>
                  <a:gd name="T9" fmla="*/ 72 h 80"/>
                  <a:gd name="T10" fmla="*/ 144 w 144"/>
                  <a:gd name="T11" fmla="*/ 0 h 80"/>
                  <a:gd name="T12" fmla="*/ 144 w 144"/>
                  <a:gd name="T13" fmla="*/ 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80">
                    <a:moveTo>
                      <a:pt x="144" y="8"/>
                    </a:move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72"/>
                    </a:lnTo>
                    <a:lnTo>
                      <a:pt x="144" y="0"/>
                    </a:lnTo>
                    <a:lnTo>
                      <a:pt x="14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67" name="Freeform 931"/>
              <p:cNvSpPr>
                <a:spLocks/>
              </p:cNvSpPr>
              <p:nvPr/>
            </p:nvSpPr>
            <p:spPr bwMode="auto">
              <a:xfrm>
                <a:off x="2478" y="3955"/>
                <a:ext cx="379" cy="76"/>
              </a:xfrm>
              <a:custGeom>
                <a:avLst/>
                <a:gdLst>
                  <a:gd name="T0" fmla="*/ 136 w 536"/>
                  <a:gd name="T1" fmla="*/ 48 h 136"/>
                  <a:gd name="T2" fmla="*/ 136 w 536"/>
                  <a:gd name="T3" fmla="*/ 48 h 136"/>
                  <a:gd name="T4" fmla="*/ 176 w 536"/>
                  <a:gd name="T5" fmla="*/ 48 h 136"/>
                  <a:gd name="T6" fmla="*/ 224 w 536"/>
                  <a:gd name="T7" fmla="*/ 64 h 136"/>
                  <a:gd name="T8" fmla="*/ 224 w 536"/>
                  <a:gd name="T9" fmla="*/ 64 h 136"/>
                  <a:gd name="T10" fmla="*/ 240 w 536"/>
                  <a:gd name="T11" fmla="*/ 80 h 136"/>
                  <a:gd name="T12" fmla="*/ 248 w 536"/>
                  <a:gd name="T13" fmla="*/ 72 h 136"/>
                  <a:gd name="T14" fmla="*/ 248 w 536"/>
                  <a:gd name="T15" fmla="*/ 72 h 136"/>
                  <a:gd name="T16" fmla="*/ 416 w 536"/>
                  <a:gd name="T17" fmla="*/ 120 h 136"/>
                  <a:gd name="T18" fmla="*/ 528 w 536"/>
                  <a:gd name="T19" fmla="*/ 8 h 136"/>
                  <a:gd name="T20" fmla="*/ 536 w 536"/>
                  <a:gd name="T21" fmla="*/ 8 h 136"/>
                  <a:gd name="T22" fmla="*/ 536 w 536"/>
                  <a:gd name="T23" fmla="*/ 32 h 136"/>
                  <a:gd name="T24" fmla="*/ 408 w 536"/>
                  <a:gd name="T25" fmla="*/ 136 h 136"/>
                  <a:gd name="T26" fmla="*/ 400 w 536"/>
                  <a:gd name="T27" fmla="*/ 136 h 136"/>
                  <a:gd name="T28" fmla="*/ 0 w 536"/>
                  <a:gd name="T29" fmla="*/ 40 h 136"/>
                  <a:gd name="T30" fmla="*/ 16 w 536"/>
                  <a:gd name="T31" fmla="*/ 16 h 136"/>
                  <a:gd name="T32" fmla="*/ 16 w 536"/>
                  <a:gd name="T33" fmla="*/ 16 h 136"/>
                  <a:gd name="T34" fmla="*/ 16 w 536"/>
                  <a:gd name="T35" fmla="*/ 32 h 136"/>
                  <a:gd name="T36" fmla="*/ 8 w 536"/>
                  <a:gd name="T37" fmla="*/ 32 h 136"/>
                  <a:gd name="T38" fmla="*/ 400 w 536"/>
                  <a:gd name="T39" fmla="*/ 136 h 136"/>
                  <a:gd name="T40" fmla="*/ 528 w 536"/>
                  <a:gd name="T41" fmla="*/ 24 h 136"/>
                  <a:gd name="T42" fmla="*/ 528 w 536"/>
                  <a:gd name="T43" fmla="*/ 24 h 136"/>
                  <a:gd name="T44" fmla="*/ 536 w 536"/>
                  <a:gd name="T45" fmla="*/ 8 h 136"/>
                  <a:gd name="T46" fmla="*/ 416 w 536"/>
                  <a:gd name="T47" fmla="*/ 120 h 136"/>
                  <a:gd name="T48" fmla="*/ 408 w 536"/>
                  <a:gd name="T49" fmla="*/ 120 h 136"/>
                  <a:gd name="T50" fmla="*/ 248 w 536"/>
                  <a:gd name="T51" fmla="*/ 72 h 136"/>
                  <a:gd name="T52" fmla="*/ 240 w 536"/>
                  <a:gd name="T53" fmla="*/ 80 h 136"/>
                  <a:gd name="T54" fmla="*/ 240 w 536"/>
                  <a:gd name="T55" fmla="*/ 80 h 136"/>
                  <a:gd name="T56" fmla="*/ 224 w 536"/>
                  <a:gd name="T57" fmla="*/ 64 h 136"/>
                  <a:gd name="T58" fmla="*/ 176 w 536"/>
                  <a:gd name="T59" fmla="*/ 56 h 136"/>
                  <a:gd name="T60" fmla="*/ 176 w 536"/>
                  <a:gd name="T61" fmla="*/ 56 h 136"/>
                  <a:gd name="T62" fmla="*/ 136 w 536"/>
                  <a:gd name="T63" fmla="*/ 56 h 136"/>
                  <a:gd name="T64" fmla="*/ 16 w 536"/>
                  <a:gd name="T65" fmla="*/ 2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36" h="136">
                    <a:moveTo>
                      <a:pt x="16" y="16"/>
                    </a:moveTo>
                    <a:lnTo>
                      <a:pt x="136" y="48"/>
                    </a:lnTo>
                    <a:lnTo>
                      <a:pt x="136" y="56"/>
                    </a:lnTo>
                    <a:lnTo>
                      <a:pt x="136" y="48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40" y="72"/>
                    </a:lnTo>
                    <a:lnTo>
                      <a:pt x="240" y="80"/>
                    </a:lnTo>
                    <a:lnTo>
                      <a:pt x="240" y="72"/>
                    </a:lnTo>
                    <a:lnTo>
                      <a:pt x="248" y="72"/>
                    </a:lnTo>
                    <a:lnTo>
                      <a:pt x="248" y="72"/>
                    </a:lnTo>
                    <a:lnTo>
                      <a:pt x="248" y="72"/>
                    </a:lnTo>
                    <a:lnTo>
                      <a:pt x="408" y="112"/>
                    </a:lnTo>
                    <a:lnTo>
                      <a:pt x="416" y="120"/>
                    </a:lnTo>
                    <a:lnTo>
                      <a:pt x="408" y="112"/>
                    </a:lnTo>
                    <a:lnTo>
                      <a:pt x="528" y="8"/>
                    </a:lnTo>
                    <a:lnTo>
                      <a:pt x="536" y="0"/>
                    </a:lnTo>
                    <a:lnTo>
                      <a:pt x="536" y="8"/>
                    </a:lnTo>
                    <a:lnTo>
                      <a:pt x="536" y="24"/>
                    </a:lnTo>
                    <a:lnTo>
                      <a:pt x="536" y="32"/>
                    </a:lnTo>
                    <a:lnTo>
                      <a:pt x="536" y="32"/>
                    </a:lnTo>
                    <a:lnTo>
                      <a:pt x="408" y="136"/>
                    </a:lnTo>
                    <a:lnTo>
                      <a:pt x="400" y="136"/>
                    </a:lnTo>
                    <a:lnTo>
                      <a:pt x="400" y="136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8" y="32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400" y="128"/>
                    </a:lnTo>
                    <a:lnTo>
                      <a:pt x="400" y="136"/>
                    </a:lnTo>
                    <a:lnTo>
                      <a:pt x="400" y="128"/>
                    </a:lnTo>
                    <a:lnTo>
                      <a:pt x="528" y="24"/>
                    </a:lnTo>
                    <a:lnTo>
                      <a:pt x="536" y="32"/>
                    </a:lnTo>
                    <a:lnTo>
                      <a:pt x="528" y="24"/>
                    </a:lnTo>
                    <a:lnTo>
                      <a:pt x="528" y="8"/>
                    </a:lnTo>
                    <a:lnTo>
                      <a:pt x="536" y="8"/>
                    </a:lnTo>
                    <a:lnTo>
                      <a:pt x="536" y="16"/>
                    </a:lnTo>
                    <a:lnTo>
                      <a:pt x="416" y="120"/>
                    </a:lnTo>
                    <a:lnTo>
                      <a:pt x="416" y="120"/>
                    </a:lnTo>
                    <a:lnTo>
                      <a:pt x="408" y="120"/>
                    </a:lnTo>
                    <a:lnTo>
                      <a:pt x="248" y="80"/>
                    </a:lnTo>
                    <a:lnTo>
                      <a:pt x="248" y="72"/>
                    </a:lnTo>
                    <a:lnTo>
                      <a:pt x="248" y="80"/>
                    </a:lnTo>
                    <a:lnTo>
                      <a:pt x="240" y="80"/>
                    </a:lnTo>
                    <a:lnTo>
                      <a:pt x="240" y="80"/>
                    </a:lnTo>
                    <a:lnTo>
                      <a:pt x="240" y="80"/>
                    </a:lnTo>
                    <a:lnTo>
                      <a:pt x="224" y="72"/>
                    </a:lnTo>
                    <a:lnTo>
                      <a:pt x="224" y="64"/>
                    </a:lnTo>
                    <a:lnTo>
                      <a:pt x="224" y="72"/>
                    </a:lnTo>
                    <a:lnTo>
                      <a:pt x="176" y="56"/>
                    </a:lnTo>
                    <a:lnTo>
                      <a:pt x="176" y="48"/>
                    </a:lnTo>
                    <a:lnTo>
                      <a:pt x="176" y="56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6" y="24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68" name="Freeform 932"/>
              <p:cNvSpPr>
                <a:spLocks/>
              </p:cNvSpPr>
              <p:nvPr/>
            </p:nvSpPr>
            <p:spPr bwMode="auto">
              <a:xfrm>
                <a:off x="2529" y="3990"/>
                <a:ext cx="124" cy="27"/>
              </a:xfrm>
              <a:custGeom>
                <a:avLst/>
                <a:gdLst>
                  <a:gd name="T0" fmla="*/ 56 w 176"/>
                  <a:gd name="T1" fmla="*/ 8 h 48"/>
                  <a:gd name="T2" fmla="*/ 56 w 176"/>
                  <a:gd name="T3" fmla="*/ 8 h 48"/>
                  <a:gd name="T4" fmla="*/ 48 w 176"/>
                  <a:gd name="T5" fmla="*/ 16 h 48"/>
                  <a:gd name="T6" fmla="*/ 48 w 176"/>
                  <a:gd name="T7" fmla="*/ 8 h 48"/>
                  <a:gd name="T8" fmla="*/ 160 w 176"/>
                  <a:gd name="T9" fmla="*/ 40 h 48"/>
                  <a:gd name="T10" fmla="*/ 168 w 176"/>
                  <a:gd name="T11" fmla="*/ 40 h 48"/>
                  <a:gd name="T12" fmla="*/ 160 w 176"/>
                  <a:gd name="T13" fmla="*/ 40 h 48"/>
                  <a:gd name="T14" fmla="*/ 168 w 176"/>
                  <a:gd name="T15" fmla="*/ 24 h 48"/>
                  <a:gd name="T16" fmla="*/ 176 w 176"/>
                  <a:gd name="T17" fmla="*/ 24 h 48"/>
                  <a:gd name="T18" fmla="*/ 168 w 176"/>
                  <a:gd name="T19" fmla="*/ 24 h 48"/>
                  <a:gd name="T20" fmla="*/ 168 w 176"/>
                  <a:gd name="T21" fmla="*/ 16 h 48"/>
                  <a:gd name="T22" fmla="*/ 168 w 176"/>
                  <a:gd name="T23" fmla="*/ 16 h 48"/>
                  <a:gd name="T24" fmla="*/ 168 w 176"/>
                  <a:gd name="T25" fmla="*/ 24 h 48"/>
                  <a:gd name="T26" fmla="*/ 144 w 176"/>
                  <a:gd name="T27" fmla="*/ 16 h 48"/>
                  <a:gd name="T28" fmla="*/ 144 w 176"/>
                  <a:gd name="T29" fmla="*/ 8 h 48"/>
                  <a:gd name="T30" fmla="*/ 144 w 176"/>
                  <a:gd name="T31" fmla="*/ 16 h 48"/>
                  <a:gd name="T32" fmla="*/ 96 w 176"/>
                  <a:gd name="T33" fmla="*/ 8 h 48"/>
                  <a:gd name="T34" fmla="*/ 96 w 176"/>
                  <a:gd name="T35" fmla="*/ 0 h 48"/>
                  <a:gd name="T36" fmla="*/ 96 w 176"/>
                  <a:gd name="T37" fmla="*/ 8 h 48"/>
                  <a:gd name="T38" fmla="*/ 48 w 176"/>
                  <a:gd name="T39" fmla="*/ 16 h 48"/>
                  <a:gd name="T40" fmla="*/ 48 w 176"/>
                  <a:gd name="T41" fmla="*/ 8 h 48"/>
                  <a:gd name="T42" fmla="*/ 0 w 176"/>
                  <a:gd name="T43" fmla="*/ 16 h 48"/>
                  <a:gd name="T44" fmla="*/ 48 w 176"/>
                  <a:gd name="T45" fmla="*/ 8 h 48"/>
                  <a:gd name="T46" fmla="*/ 96 w 176"/>
                  <a:gd name="T47" fmla="*/ 0 h 48"/>
                  <a:gd name="T48" fmla="*/ 96 w 176"/>
                  <a:gd name="T49" fmla="*/ 0 h 48"/>
                  <a:gd name="T50" fmla="*/ 96 w 176"/>
                  <a:gd name="T51" fmla="*/ 0 h 48"/>
                  <a:gd name="T52" fmla="*/ 144 w 176"/>
                  <a:gd name="T53" fmla="*/ 8 h 48"/>
                  <a:gd name="T54" fmla="*/ 144 w 176"/>
                  <a:gd name="T55" fmla="*/ 8 h 48"/>
                  <a:gd name="T56" fmla="*/ 144 w 176"/>
                  <a:gd name="T57" fmla="*/ 8 h 48"/>
                  <a:gd name="T58" fmla="*/ 168 w 176"/>
                  <a:gd name="T59" fmla="*/ 16 h 48"/>
                  <a:gd name="T60" fmla="*/ 176 w 176"/>
                  <a:gd name="T61" fmla="*/ 16 h 48"/>
                  <a:gd name="T62" fmla="*/ 176 w 176"/>
                  <a:gd name="T63" fmla="*/ 16 h 48"/>
                  <a:gd name="T64" fmla="*/ 176 w 176"/>
                  <a:gd name="T65" fmla="*/ 24 h 48"/>
                  <a:gd name="T66" fmla="*/ 176 w 176"/>
                  <a:gd name="T67" fmla="*/ 24 h 48"/>
                  <a:gd name="T68" fmla="*/ 176 w 176"/>
                  <a:gd name="T69" fmla="*/ 24 h 48"/>
                  <a:gd name="T70" fmla="*/ 168 w 176"/>
                  <a:gd name="T71" fmla="*/ 40 h 48"/>
                  <a:gd name="T72" fmla="*/ 160 w 176"/>
                  <a:gd name="T73" fmla="*/ 48 h 48"/>
                  <a:gd name="T74" fmla="*/ 160 w 176"/>
                  <a:gd name="T75" fmla="*/ 48 h 48"/>
                  <a:gd name="T76" fmla="*/ 48 w 176"/>
                  <a:gd name="T77" fmla="*/ 16 h 48"/>
                  <a:gd name="T78" fmla="*/ 48 w 176"/>
                  <a:gd name="T79" fmla="*/ 16 h 48"/>
                  <a:gd name="T80" fmla="*/ 48 w 176"/>
                  <a:gd name="T81" fmla="*/ 8 h 48"/>
                  <a:gd name="T82" fmla="*/ 48 w 176"/>
                  <a:gd name="T83" fmla="*/ 8 h 48"/>
                  <a:gd name="T84" fmla="*/ 56 w 176"/>
                  <a:gd name="T8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6" h="48">
                    <a:moveTo>
                      <a:pt x="56" y="8"/>
                    </a:moveTo>
                    <a:lnTo>
                      <a:pt x="56" y="8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160" y="40"/>
                    </a:lnTo>
                    <a:lnTo>
                      <a:pt x="168" y="40"/>
                    </a:lnTo>
                    <a:lnTo>
                      <a:pt x="160" y="40"/>
                    </a:lnTo>
                    <a:lnTo>
                      <a:pt x="168" y="24"/>
                    </a:lnTo>
                    <a:lnTo>
                      <a:pt x="176" y="24"/>
                    </a:lnTo>
                    <a:lnTo>
                      <a:pt x="168" y="24"/>
                    </a:lnTo>
                    <a:lnTo>
                      <a:pt x="168" y="16"/>
                    </a:lnTo>
                    <a:lnTo>
                      <a:pt x="168" y="16"/>
                    </a:lnTo>
                    <a:lnTo>
                      <a:pt x="168" y="24"/>
                    </a:lnTo>
                    <a:lnTo>
                      <a:pt x="144" y="16"/>
                    </a:lnTo>
                    <a:lnTo>
                      <a:pt x="144" y="8"/>
                    </a:lnTo>
                    <a:lnTo>
                      <a:pt x="144" y="16"/>
                    </a:lnTo>
                    <a:lnTo>
                      <a:pt x="96" y="8"/>
                    </a:lnTo>
                    <a:lnTo>
                      <a:pt x="96" y="0"/>
                    </a:lnTo>
                    <a:lnTo>
                      <a:pt x="96" y="8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  <a:lnTo>
                      <a:pt x="48" y="8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68" y="16"/>
                    </a:lnTo>
                    <a:lnTo>
                      <a:pt x="176" y="16"/>
                    </a:lnTo>
                    <a:lnTo>
                      <a:pt x="176" y="16"/>
                    </a:lnTo>
                    <a:lnTo>
                      <a:pt x="176" y="24"/>
                    </a:lnTo>
                    <a:lnTo>
                      <a:pt x="176" y="24"/>
                    </a:lnTo>
                    <a:lnTo>
                      <a:pt x="176" y="24"/>
                    </a:lnTo>
                    <a:lnTo>
                      <a:pt x="168" y="40"/>
                    </a:lnTo>
                    <a:lnTo>
                      <a:pt x="160" y="48"/>
                    </a:lnTo>
                    <a:lnTo>
                      <a:pt x="160" y="4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69" name="Freeform 933"/>
              <p:cNvSpPr>
                <a:spLocks/>
              </p:cNvSpPr>
              <p:nvPr/>
            </p:nvSpPr>
            <p:spPr bwMode="auto">
              <a:xfrm>
                <a:off x="2574" y="3995"/>
                <a:ext cx="57" cy="27"/>
              </a:xfrm>
              <a:custGeom>
                <a:avLst/>
                <a:gdLst>
                  <a:gd name="T0" fmla="*/ 40 w 80"/>
                  <a:gd name="T1" fmla="*/ 8 h 48"/>
                  <a:gd name="T2" fmla="*/ 16 w 80"/>
                  <a:gd name="T3" fmla="*/ 8 h 48"/>
                  <a:gd name="T4" fmla="*/ 24 w 80"/>
                  <a:gd name="T5" fmla="*/ 8 h 48"/>
                  <a:gd name="T6" fmla="*/ 24 w 80"/>
                  <a:gd name="T7" fmla="*/ 8 h 48"/>
                  <a:gd name="T8" fmla="*/ 8 w 80"/>
                  <a:gd name="T9" fmla="*/ 24 h 48"/>
                  <a:gd name="T10" fmla="*/ 8 w 80"/>
                  <a:gd name="T11" fmla="*/ 16 h 48"/>
                  <a:gd name="T12" fmla="*/ 8 w 80"/>
                  <a:gd name="T13" fmla="*/ 16 h 48"/>
                  <a:gd name="T14" fmla="*/ 16 w 80"/>
                  <a:gd name="T15" fmla="*/ 32 h 48"/>
                  <a:gd name="T16" fmla="*/ 8 w 80"/>
                  <a:gd name="T17" fmla="*/ 32 h 48"/>
                  <a:gd name="T18" fmla="*/ 8 w 80"/>
                  <a:gd name="T19" fmla="*/ 32 h 48"/>
                  <a:gd name="T20" fmla="*/ 32 w 80"/>
                  <a:gd name="T21" fmla="*/ 40 h 48"/>
                  <a:gd name="T22" fmla="*/ 32 w 80"/>
                  <a:gd name="T23" fmla="*/ 40 h 48"/>
                  <a:gd name="T24" fmla="*/ 32 w 80"/>
                  <a:gd name="T25" fmla="*/ 40 h 48"/>
                  <a:gd name="T26" fmla="*/ 56 w 80"/>
                  <a:gd name="T27" fmla="*/ 32 h 48"/>
                  <a:gd name="T28" fmla="*/ 56 w 80"/>
                  <a:gd name="T29" fmla="*/ 32 h 48"/>
                  <a:gd name="T30" fmla="*/ 56 w 80"/>
                  <a:gd name="T31" fmla="*/ 32 h 48"/>
                  <a:gd name="T32" fmla="*/ 72 w 80"/>
                  <a:gd name="T33" fmla="*/ 24 h 48"/>
                  <a:gd name="T34" fmla="*/ 72 w 80"/>
                  <a:gd name="T35" fmla="*/ 24 h 48"/>
                  <a:gd name="T36" fmla="*/ 72 w 80"/>
                  <a:gd name="T37" fmla="*/ 24 h 48"/>
                  <a:gd name="T38" fmla="*/ 64 w 80"/>
                  <a:gd name="T39" fmla="*/ 8 h 48"/>
                  <a:gd name="T40" fmla="*/ 64 w 80"/>
                  <a:gd name="T41" fmla="*/ 16 h 48"/>
                  <a:gd name="T42" fmla="*/ 64 w 80"/>
                  <a:gd name="T43" fmla="*/ 16 h 48"/>
                  <a:gd name="T44" fmla="*/ 40 w 80"/>
                  <a:gd name="T45" fmla="*/ 8 h 48"/>
                  <a:gd name="T46" fmla="*/ 40 w 80"/>
                  <a:gd name="T47" fmla="*/ 8 h 48"/>
                  <a:gd name="T48" fmla="*/ 40 w 80"/>
                  <a:gd name="T49" fmla="*/ 0 h 48"/>
                  <a:gd name="T50" fmla="*/ 40 w 80"/>
                  <a:gd name="T51" fmla="*/ 0 h 48"/>
                  <a:gd name="T52" fmla="*/ 64 w 80"/>
                  <a:gd name="T53" fmla="*/ 8 h 48"/>
                  <a:gd name="T54" fmla="*/ 64 w 80"/>
                  <a:gd name="T55" fmla="*/ 8 h 48"/>
                  <a:gd name="T56" fmla="*/ 72 w 80"/>
                  <a:gd name="T57" fmla="*/ 8 h 48"/>
                  <a:gd name="T58" fmla="*/ 80 w 80"/>
                  <a:gd name="T59" fmla="*/ 24 h 48"/>
                  <a:gd name="T60" fmla="*/ 80 w 80"/>
                  <a:gd name="T61" fmla="*/ 24 h 48"/>
                  <a:gd name="T62" fmla="*/ 72 w 80"/>
                  <a:gd name="T63" fmla="*/ 32 h 48"/>
                  <a:gd name="T64" fmla="*/ 56 w 80"/>
                  <a:gd name="T65" fmla="*/ 40 h 48"/>
                  <a:gd name="T66" fmla="*/ 56 w 80"/>
                  <a:gd name="T67" fmla="*/ 40 h 48"/>
                  <a:gd name="T68" fmla="*/ 56 w 80"/>
                  <a:gd name="T69" fmla="*/ 40 h 48"/>
                  <a:gd name="T70" fmla="*/ 32 w 80"/>
                  <a:gd name="T71" fmla="*/ 48 h 48"/>
                  <a:gd name="T72" fmla="*/ 32 w 80"/>
                  <a:gd name="T73" fmla="*/ 48 h 48"/>
                  <a:gd name="T74" fmla="*/ 32 w 80"/>
                  <a:gd name="T75" fmla="*/ 48 h 48"/>
                  <a:gd name="T76" fmla="*/ 8 w 80"/>
                  <a:gd name="T77" fmla="*/ 40 h 48"/>
                  <a:gd name="T78" fmla="*/ 8 w 80"/>
                  <a:gd name="T79" fmla="*/ 40 h 48"/>
                  <a:gd name="T80" fmla="*/ 8 w 80"/>
                  <a:gd name="T81" fmla="*/ 32 h 48"/>
                  <a:gd name="T82" fmla="*/ 0 w 80"/>
                  <a:gd name="T83" fmla="*/ 16 h 48"/>
                  <a:gd name="T84" fmla="*/ 0 w 80"/>
                  <a:gd name="T85" fmla="*/ 16 h 48"/>
                  <a:gd name="T86" fmla="*/ 0 w 80"/>
                  <a:gd name="T87" fmla="*/ 16 h 48"/>
                  <a:gd name="T88" fmla="*/ 16 w 80"/>
                  <a:gd name="T89" fmla="*/ 0 h 48"/>
                  <a:gd name="T90" fmla="*/ 16 w 80"/>
                  <a:gd name="T91" fmla="*/ 0 h 48"/>
                  <a:gd name="T92" fmla="*/ 16 w 80"/>
                  <a:gd name="T93" fmla="*/ 0 h 48"/>
                  <a:gd name="T94" fmla="*/ 40 w 80"/>
                  <a:gd name="T95" fmla="*/ 0 h 48"/>
                  <a:gd name="T96" fmla="*/ 40 w 80"/>
                  <a:gd name="T9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" h="48">
                    <a:moveTo>
                      <a:pt x="40" y="8"/>
                    </a:move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72" y="8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72" y="32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3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0" y="0"/>
                    </a:lnTo>
                    <a:lnTo>
                      <a:pt x="4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70" name="Freeform 934"/>
              <p:cNvSpPr>
                <a:spLocks/>
              </p:cNvSpPr>
              <p:nvPr/>
            </p:nvSpPr>
            <p:spPr bwMode="auto">
              <a:xfrm>
                <a:off x="2602" y="3995"/>
                <a:ext cx="1" cy="4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71" name="Rectangle 935"/>
              <p:cNvSpPr>
                <a:spLocks noChangeArrowheads="1"/>
              </p:cNvSpPr>
              <p:nvPr/>
            </p:nvSpPr>
            <p:spPr bwMode="auto">
              <a:xfrm>
                <a:off x="2563" y="3995"/>
                <a:ext cx="23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72" name="Freeform 936"/>
              <p:cNvSpPr>
                <a:spLocks/>
              </p:cNvSpPr>
              <p:nvPr/>
            </p:nvSpPr>
            <p:spPr bwMode="auto">
              <a:xfrm>
                <a:off x="2563" y="3995"/>
                <a:ext cx="23" cy="8"/>
              </a:xfrm>
              <a:custGeom>
                <a:avLst/>
                <a:gdLst>
                  <a:gd name="T0" fmla="*/ 32 w 32"/>
                  <a:gd name="T1" fmla="*/ 0 h 16"/>
                  <a:gd name="T2" fmla="*/ 32 w 32"/>
                  <a:gd name="T3" fmla="*/ 8 h 16"/>
                  <a:gd name="T4" fmla="*/ 32 w 32"/>
                  <a:gd name="T5" fmla="*/ 16 h 16"/>
                  <a:gd name="T6" fmla="*/ 24 w 32"/>
                  <a:gd name="T7" fmla="*/ 16 h 16"/>
                  <a:gd name="T8" fmla="*/ 0 w 32"/>
                  <a:gd name="T9" fmla="*/ 8 h 16"/>
                  <a:gd name="T10" fmla="*/ 0 w 32"/>
                  <a:gd name="T11" fmla="*/ 0 h 16"/>
                  <a:gd name="T12" fmla="*/ 0 w 32"/>
                  <a:gd name="T13" fmla="*/ 8 h 16"/>
                  <a:gd name="T14" fmla="*/ 0 w 32"/>
                  <a:gd name="T15" fmla="*/ 0 h 16"/>
                  <a:gd name="T16" fmla="*/ 24 w 32"/>
                  <a:gd name="T17" fmla="*/ 8 h 16"/>
                  <a:gd name="T18" fmla="*/ 24 w 32"/>
                  <a:gd name="T19" fmla="*/ 16 h 16"/>
                  <a:gd name="T20" fmla="*/ 24 w 32"/>
                  <a:gd name="T21" fmla="*/ 8 h 16"/>
                  <a:gd name="T22" fmla="*/ 24 w 32"/>
                  <a:gd name="T23" fmla="*/ 0 h 16"/>
                  <a:gd name="T24" fmla="*/ 32 w 3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32" y="0"/>
                    </a:move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73" name="Freeform 937"/>
              <p:cNvSpPr>
                <a:spLocks/>
              </p:cNvSpPr>
              <p:nvPr/>
            </p:nvSpPr>
            <p:spPr bwMode="auto">
              <a:xfrm>
                <a:off x="2614" y="4003"/>
                <a:ext cx="33" cy="14"/>
              </a:xfrm>
              <a:custGeom>
                <a:avLst/>
                <a:gdLst>
                  <a:gd name="T0" fmla="*/ 16 w 48"/>
                  <a:gd name="T1" fmla="*/ 0 h 24"/>
                  <a:gd name="T2" fmla="*/ 40 w 48"/>
                  <a:gd name="T3" fmla="*/ 8 h 24"/>
                  <a:gd name="T4" fmla="*/ 48 w 48"/>
                  <a:gd name="T5" fmla="*/ 8 h 24"/>
                  <a:gd name="T6" fmla="*/ 48 w 48"/>
                  <a:gd name="T7" fmla="*/ 8 h 24"/>
                  <a:gd name="T8" fmla="*/ 48 w 48"/>
                  <a:gd name="T9" fmla="*/ 16 h 24"/>
                  <a:gd name="T10" fmla="*/ 48 w 48"/>
                  <a:gd name="T11" fmla="*/ 24 h 24"/>
                  <a:gd name="T12" fmla="*/ 40 w 48"/>
                  <a:gd name="T13" fmla="*/ 24 h 24"/>
                  <a:gd name="T14" fmla="*/ 8 w 48"/>
                  <a:gd name="T15" fmla="*/ 16 h 24"/>
                  <a:gd name="T16" fmla="*/ 0 w 48"/>
                  <a:gd name="T17" fmla="*/ 16 h 24"/>
                  <a:gd name="T18" fmla="*/ 8 w 48"/>
                  <a:gd name="T19" fmla="*/ 8 h 24"/>
                  <a:gd name="T20" fmla="*/ 8 w 48"/>
                  <a:gd name="T21" fmla="*/ 8 h 24"/>
                  <a:gd name="T22" fmla="*/ 40 w 48"/>
                  <a:gd name="T23" fmla="*/ 16 h 24"/>
                  <a:gd name="T24" fmla="*/ 40 w 48"/>
                  <a:gd name="T25" fmla="*/ 24 h 24"/>
                  <a:gd name="T26" fmla="*/ 40 w 48"/>
                  <a:gd name="T27" fmla="*/ 16 h 24"/>
                  <a:gd name="T28" fmla="*/ 40 w 48"/>
                  <a:gd name="T29" fmla="*/ 8 h 24"/>
                  <a:gd name="T30" fmla="*/ 48 w 48"/>
                  <a:gd name="T31" fmla="*/ 8 h 24"/>
                  <a:gd name="T32" fmla="*/ 40 w 48"/>
                  <a:gd name="T33" fmla="*/ 16 h 24"/>
                  <a:gd name="T34" fmla="*/ 16 w 48"/>
                  <a:gd name="T35" fmla="*/ 8 h 24"/>
                  <a:gd name="T36" fmla="*/ 16 w 48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24">
                    <a:moveTo>
                      <a:pt x="16" y="0"/>
                    </a:move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16" y="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74" name="Freeform 938"/>
              <p:cNvSpPr>
                <a:spLocks/>
              </p:cNvSpPr>
              <p:nvPr/>
            </p:nvSpPr>
            <p:spPr bwMode="auto">
              <a:xfrm>
                <a:off x="2619" y="4003"/>
                <a:ext cx="12" cy="9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0 h 16"/>
                  <a:gd name="T4" fmla="*/ 8 w 16"/>
                  <a:gd name="T5" fmla="*/ 0 h 16"/>
                  <a:gd name="T6" fmla="*/ 8 w 16"/>
                  <a:gd name="T7" fmla="*/ 0 h 16"/>
                  <a:gd name="T8" fmla="*/ 16 w 16"/>
                  <a:gd name="T9" fmla="*/ 8 h 16"/>
                  <a:gd name="T10" fmla="*/ 8 w 16"/>
                  <a:gd name="T11" fmla="*/ 16 h 16"/>
                  <a:gd name="T12" fmla="*/ 0 w 16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75" name="Freeform 939"/>
              <p:cNvSpPr>
                <a:spLocks/>
              </p:cNvSpPr>
              <p:nvPr/>
            </p:nvSpPr>
            <p:spPr bwMode="auto">
              <a:xfrm>
                <a:off x="2586" y="3995"/>
                <a:ext cx="33" cy="22"/>
              </a:xfrm>
              <a:custGeom>
                <a:avLst/>
                <a:gdLst>
                  <a:gd name="T0" fmla="*/ 24 w 48"/>
                  <a:gd name="T1" fmla="*/ 8 h 40"/>
                  <a:gd name="T2" fmla="*/ 8 w 48"/>
                  <a:gd name="T3" fmla="*/ 16 h 40"/>
                  <a:gd name="T4" fmla="*/ 16 w 48"/>
                  <a:gd name="T5" fmla="*/ 16 h 40"/>
                  <a:gd name="T6" fmla="*/ 16 w 48"/>
                  <a:gd name="T7" fmla="*/ 16 h 40"/>
                  <a:gd name="T8" fmla="*/ 8 w 48"/>
                  <a:gd name="T9" fmla="*/ 24 h 40"/>
                  <a:gd name="T10" fmla="*/ 8 w 48"/>
                  <a:gd name="T11" fmla="*/ 16 h 40"/>
                  <a:gd name="T12" fmla="*/ 8 w 48"/>
                  <a:gd name="T13" fmla="*/ 16 h 40"/>
                  <a:gd name="T14" fmla="*/ 8 w 48"/>
                  <a:gd name="T15" fmla="*/ 24 h 40"/>
                  <a:gd name="T16" fmla="*/ 0 w 48"/>
                  <a:gd name="T17" fmla="*/ 24 h 40"/>
                  <a:gd name="T18" fmla="*/ 0 w 48"/>
                  <a:gd name="T19" fmla="*/ 24 h 40"/>
                  <a:gd name="T20" fmla="*/ 16 w 48"/>
                  <a:gd name="T21" fmla="*/ 32 h 40"/>
                  <a:gd name="T22" fmla="*/ 16 w 48"/>
                  <a:gd name="T23" fmla="*/ 32 h 40"/>
                  <a:gd name="T24" fmla="*/ 16 w 48"/>
                  <a:gd name="T25" fmla="*/ 32 h 40"/>
                  <a:gd name="T26" fmla="*/ 32 w 48"/>
                  <a:gd name="T27" fmla="*/ 24 h 40"/>
                  <a:gd name="T28" fmla="*/ 32 w 48"/>
                  <a:gd name="T29" fmla="*/ 24 h 40"/>
                  <a:gd name="T30" fmla="*/ 32 w 48"/>
                  <a:gd name="T31" fmla="*/ 24 h 40"/>
                  <a:gd name="T32" fmla="*/ 40 w 48"/>
                  <a:gd name="T33" fmla="*/ 16 h 40"/>
                  <a:gd name="T34" fmla="*/ 40 w 48"/>
                  <a:gd name="T35" fmla="*/ 16 h 40"/>
                  <a:gd name="T36" fmla="*/ 40 w 48"/>
                  <a:gd name="T37" fmla="*/ 16 h 40"/>
                  <a:gd name="T38" fmla="*/ 40 w 48"/>
                  <a:gd name="T39" fmla="*/ 8 h 40"/>
                  <a:gd name="T40" fmla="*/ 40 w 48"/>
                  <a:gd name="T41" fmla="*/ 16 h 40"/>
                  <a:gd name="T42" fmla="*/ 40 w 48"/>
                  <a:gd name="T43" fmla="*/ 16 h 40"/>
                  <a:gd name="T44" fmla="*/ 24 w 48"/>
                  <a:gd name="T45" fmla="*/ 8 h 40"/>
                  <a:gd name="T46" fmla="*/ 24 w 48"/>
                  <a:gd name="T47" fmla="*/ 8 h 40"/>
                  <a:gd name="T48" fmla="*/ 24 w 48"/>
                  <a:gd name="T49" fmla="*/ 0 h 40"/>
                  <a:gd name="T50" fmla="*/ 24 w 48"/>
                  <a:gd name="T51" fmla="*/ 0 h 40"/>
                  <a:gd name="T52" fmla="*/ 40 w 48"/>
                  <a:gd name="T53" fmla="*/ 8 h 40"/>
                  <a:gd name="T54" fmla="*/ 40 w 48"/>
                  <a:gd name="T55" fmla="*/ 8 h 40"/>
                  <a:gd name="T56" fmla="*/ 48 w 48"/>
                  <a:gd name="T57" fmla="*/ 8 h 40"/>
                  <a:gd name="T58" fmla="*/ 48 w 48"/>
                  <a:gd name="T59" fmla="*/ 16 h 40"/>
                  <a:gd name="T60" fmla="*/ 48 w 48"/>
                  <a:gd name="T61" fmla="*/ 16 h 40"/>
                  <a:gd name="T62" fmla="*/ 48 w 48"/>
                  <a:gd name="T63" fmla="*/ 24 h 40"/>
                  <a:gd name="T64" fmla="*/ 40 w 48"/>
                  <a:gd name="T65" fmla="*/ 32 h 40"/>
                  <a:gd name="T66" fmla="*/ 40 w 48"/>
                  <a:gd name="T67" fmla="*/ 32 h 40"/>
                  <a:gd name="T68" fmla="*/ 32 w 48"/>
                  <a:gd name="T69" fmla="*/ 32 h 40"/>
                  <a:gd name="T70" fmla="*/ 16 w 48"/>
                  <a:gd name="T71" fmla="*/ 40 h 40"/>
                  <a:gd name="T72" fmla="*/ 16 w 48"/>
                  <a:gd name="T73" fmla="*/ 40 h 40"/>
                  <a:gd name="T74" fmla="*/ 16 w 48"/>
                  <a:gd name="T75" fmla="*/ 40 h 40"/>
                  <a:gd name="T76" fmla="*/ 0 w 48"/>
                  <a:gd name="T77" fmla="*/ 32 h 40"/>
                  <a:gd name="T78" fmla="*/ 0 w 48"/>
                  <a:gd name="T79" fmla="*/ 32 h 40"/>
                  <a:gd name="T80" fmla="*/ 0 w 48"/>
                  <a:gd name="T81" fmla="*/ 24 h 40"/>
                  <a:gd name="T82" fmla="*/ 0 w 48"/>
                  <a:gd name="T83" fmla="*/ 16 h 40"/>
                  <a:gd name="T84" fmla="*/ 0 w 48"/>
                  <a:gd name="T85" fmla="*/ 16 h 40"/>
                  <a:gd name="T86" fmla="*/ 0 w 48"/>
                  <a:gd name="T87" fmla="*/ 16 h 40"/>
                  <a:gd name="T88" fmla="*/ 8 w 48"/>
                  <a:gd name="T89" fmla="*/ 8 h 40"/>
                  <a:gd name="T90" fmla="*/ 8 w 48"/>
                  <a:gd name="T91" fmla="*/ 8 h 40"/>
                  <a:gd name="T92" fmla="*/ 8 w 48"/>
                  <a:gd name="T93" fmla="*/ 8 h 40"/>
                  <a:gd name="T94" fmla="*/ 24 w 48"/>
                  <a:gd name="T95" fmla="*/ 0 h 40"/>
                  <a:gd name="T96" fmla="*/ 24 w 48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2" y="32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76" name="Freeform 940"/>
              <p:cNvSpPr>
                <a:spLocks/>
              </p:cNvSpPr>
              <p:nvPr/>
            </p:nvSpPr>
            <p:spPr bwMode="auto">
              <a:xfrm>
                <a:off x="2602" y="3995"/>
                <a:ext cx="1" cy="4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77" name="Freeform 941"/>
              <p:cNvSpPr>
                <a:spLocks/>
              </p:cNvSpPr>
              <p:nvPr/>
            </p:nvSpPr>
            <p:spPr bwMode="auto">
              <a:xfrm>
                <a:off x="2574" y="3986"/>
                <a:ext cx="79" cy="26"/>
              </a:xfrm>
              <a:custGeom>
                <a:avLst/>
                <a:gdLst>
                  <a:gd name="T0" fmla="*/ 8 w 112"/>
                  <a:gd name="T1" fmla="*/ 16 h 48"/>
                  <a:gd name="T2" fmla="*/ 8 w 112"/>
                  <a:gd name="T3" fmla="*/ 16 h 48"/>
                  <a:gd name="T4" fmla="*/ 16 w 112"/>
                  <a:gd name="T5" fmla="*/ 16 h 48"/>
                  <a:gd name="T6" fmla="*/ 16 w 112"/>
                  <a:gd name="T7" fmla="*/ 16 h 48"/>
                  <a:gd name="T8" fmla="*/ 32 w 112"/>
                  <a:gd name="T9" fmla="*/ 16 h 48"/>
                  <a:gd name="T10" fmla="*/ 32 w 112"/>
                  <a:gd name="T11" fmla="*/ 8 h 48"/>
                  <a:gd name="T12" fmla="*/ 40 w 112"/>
                  <a:gd name="T13" fmla="*/ 8 h 48"/>
                  <a:gd name="T14" fmla="*/ 48 w 112"/>
                  <a:gd name="T15" fmla="*/ 8 h 48"/>
                  <a:gd name="T16" fmla="*/ 64 w 112"/>
                  <a:gd name="T17" fmla="*/ 8 h 48"/>
                  <a:gd name="T18" fmla="*/ 56 w 112"/>
                  <a:gd name="T19" fmla="*/ 16 h 48"/>
                  <a:gd name="T20" fmla="*/ 64 w 112"/>
                  <a:gd name="T21" fmla="*/ 16 h 48"/>
                  <a:gd name="T22" fmla="*/ 72 w 112"/>
                  <a:gd name="T23" fmla="*/ 16 h 48"/>
                  <a:gd name="T24" fmla="*/ 80 w 112"/>
                  <a:gd name="T25" fmla="*/ 16 h 48"/>
                  <a:gd name="T26" fmla="*/ 80 w 112"/>
                  <a:gd name="T27" fmla="*/ 24 h 48"/>
                  <a:gd name="T28" fmla="*/ 80 w 112"/>
                  <a:gd name="T29" fmla="*/ 32 h 48"/>
                  <a:gd name="T30" fmla="*/ 80 w 112"/>
                  <a:gd name="T31" fmla="*/ 32 h 48"/>
                  <a:gd name="T32" fmla="*/ 80 w 112"/>
                  <a:gd name="T33" fmla="*/ 32 h 48"/>
                  <a:gd name="T34" fmla="*/ 80 w 112"/>
                  <a:gd name="T35" fmla="*/ 32 h 48"/>
                  <a:gd name="T36" fmla="*/ 80 w 112"/>
                  <a:gd name="T37" fmla="*/ 32 h 48"/>
                  <a:gd name="T38" fmla="*/ 88 w 112"/>
                  <a:gd name="T39" fmla="*/ 40 h 48"/>
                  <a:gd name="T40" fmla="*/ 96 w 112"/>
                  <a:gd name="T41" fmla="*/ 40 h 48"/>
                  <a:gd name="T42" fmla="*/ 96 w 112"/>
                  <a:gd name="T43" fmla="*/ 40 h 48"/>
                  <a:gd name="T44" fmla="*/ 104 w 112"/>
                  <a:gd name="T45" fmla="*/ 24 h 48"/>
                  <a:gd name="T46" fmla="*/ 104 w 112"/>
                  <a:gd name="T47" fmla="*/ 24 h 48"/>
                  <a:gd name="T48" fmla="*/ 96 w 112"/>
                  <a:gd name="T49" fmla="*/ 24 h 48"/>
                  <a:gd name="T50" fmla="*/ 88 w 112"/>
                  <a:gd name="T51" fmla="*/ 8 h 48"/>
                  <a:gd name="T52" fmla="*/ 80 w 112"/>
                  <a:gd name="T53" fmla="*/ 16 h 48"/>
                  <a:gd name="T54" fmla="*/ 72 w 112"/>
                  <a:gd name="T55" fmla="*/ 16 h 48"/>
                  <a:gd name="T56" fmla="*/ 56 w 112"/>
                  <a:gd name="T57" fmla="*/ 8 h 48"/>
                  <a:gd name="T58" fmla="*/ 48 w 112"/>
                  <a:gd name="T59" fmla="*/ 8 h 48"/>
                  <a:gd name="T60" fmla="*/ 40 w 112"/>
                  <a:gd name="T61" fmla="*/ 0 h 48"/>
                  <a:gd name="T62" fmla="*/ 48 w 112"/>
                  <a:gd name="T63" fmla="*/ 0 h 48"/>
                  <a:gd name="T64" fmla="*/ 64 w 112"/>
                  <a:gd name="T65" fmla="*/ 0 h 48"/>
                  <a:gd name="T66" fmla="*/ 80 w 112"/>
                  <a:gd name="T67" fmla="*/ 8 h 48"/>
                  <a:gd name="T68" fmla="*/ 80 w 112"/>
                  <a:gd name="T69" fmla="*/ 8 h 48"/>
                  <a:gd name="T70" fmla="*/ 96 w 112"/>
                  <a:gd name="T71" fmla="*/ 16 h 48"/>
                  <a:gd name="T72" fmla="*/ 96 w 112"/>
                  <a:gd name="T73" fmla="*/ 16 h 48"/>
                  <a:gd name="T74" fmla="*/ 112 w 112"/>
                  <a:gd name="T75" fmla="*/ 16 h 48"/>
                  <a:gd name="T76" fmla="*/ 104 w 112"/>
                  <a:gd name="T77" fmla="*/ 40 h 48"/>
                  <a:gd name="T78" fmla="*/ 96 w 112"/>
                  <a:gd name="T79" fmla="*/ 48 h 48"/>
                  <a:gd name="T80" fmla="*/ 96 w 112"/>
                  <a:gd name="T81" fmla="*/ 48 h 48"/>
                  <a:gd name="T82" fmla="*/ 80 w 112"/>
                  <a:gd name="T83" fmla="*/ 48 h 48"/>
                  <a:gd name="T84" fmla="*/ 72 w 112"/>
                  <a:gd name="T85" fmla="*/ 40 h 48"/>
                  <a:gd name="T86" fmla="*/ 72 w 112"/>
                  <a:gd name="T87" fmla="*/ 32 h 48"/>
                  <a:gd name="T88" fmla="*/ 72 w 112"/>
                  <a:gd name="T89" fmla="*/ 32 h 48"/>
                  <a:gd name="T90" fmla="*/ 72 w 112"/>
                  <a:gd name="T91" fmla="*/ 32 h 48"/>
                  <a:gd name="T92" fmla="*/ 72 w 112"/>
                  <a:gd name="T93" fmla="*/ 32 h 48"/>
                  <a:gd name="T94" fmla="*/ 72 w 112"/>
                  <a:gd name="T95" fmla="*/ 24 h 48"/>
                  <a:gd name="T96" fmla="*/ 72 w 112"/>
                  <a:gd name="T97" fmla="*/ 16 h 48"/>
                  <a:gd name="T98" fmla="*/ 72 w 112"/>
                  <a:gd name="T99" fmla="*/ 24 h 48"/>
                  <a:gd name="T100" fmla="*/ 64 w 112"/>
                  <a:gd name="T101" fmla="*/ 24 h 48"/>
                  <a:gd name="T102" fmla="*/ 56 w 112"/>
                  <a:gd name="T103" fmla="*/ 24 h 48"/>
                  <a:gd name="T104" fmla="*/ 56 w 112"/>
                  <a:gd name="T105" fmla="*/ 16 h 48"/>
                  <a:gd name="T106" fmla="*/ 40 w 112"/>
                  <a:gd name="T107" fmla="*/ 16 h 48"/>
                  <a:gd name="T108" fmla="*/ 40 w 112"/>
                  <a:gd name="T109" fmla="*/ 16 h 48"/>
                  <a:gd name="T110" fmla="*/ 40 w 112"/>
                  <a:gd name="T111" fmla="*/ 8 h 48"/>
                  <a:gd name="T112" fmla="*/ 24 w 112"/>
                  <a:gd name="T113" fmla="*/ 24 h 48"/>
                  <a:gd name="T114" fmla="*/ 16 w 112"/>
                  <a:gd name="T115" fmla="*/ 24 h 48"/>
                  <a:gd name="T116" fmla="*/ 16 w 112"/>
                  <a:gd name="T117" fmla="*/ 24 h 48"/>
                  <a:gd name="T118" fmla="*/ 8 w 112"/>
                  <a:gd name="T119" fmla="*/ 24 h 48"/>
                  <a:gd name="T120" fmla="*/ 8 w 112"/>
                  <a:gd name="T121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2" h="48">
                    <a:moveTo>
                      <a:pt x="0" y="16"/>
                    </a:move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6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8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88" y="24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72" y="8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6" y="8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12" y="16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16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78" name="Freeform 942"/>
              <p:cNvSpPr>
                <a:spLocks/>
              </p:cNvSpPr>
              <p:nvPr/>
            </p:nvSpPr>
            <p:spPr bwMode="auto">
              <a:xfrm>
                <a:off x="2563" y="3986"/>
                <a:ext cx="39" cy="13"/>
              </a:xfrm>
              <a:custGeom>
                <a:avLst/>
                <a:gdLst>
                  <a:gd name="T0" fmla="*/ 56 w 56"/>
                  <a:gd name="T1" fmla="*/ 8 h 24"/>
                  <a:gd name="T2" fmla="*/ 56 w 56"/>
                  <a:gd name="T3" fmla="*/ 8 h 24"/>
                  <a:gd name="T4" fmla="*/ 48 w 56"/>
                  <a:gd name="T5" fmla="*/ 8 h 24"/>
                  <a:gd name="T6" fmla="*/ 40 w 56"/>
                  <a:gd name="T7" fmla="*/ 8 h 24"/>
                  <a:gd name="T8" fmla="*/ 40 w 56"/>
                  <a:gd name="T9" fmla="*/ 8 h 24"/>
                  <a:gd name="T10" fmla="*/ 40 w 56"/>
                  <a:gd name="T11" fmla="*/ 8 h 24"/>
                  <a:gd name="T12" fmla="*/ 32 w 56"/>
                  <a:gd name="T13" fmla="*/ 8 h 24"/>
                  <a:gd name="T14" fmla="*/ 40 w 56"/>
                  <a:gd name="T15" fmla="*/ 8 h 24"/>
                  <a:gd name="T16" fmla="*/ 24 w 56"/>
                  <a:gd name="T17" fmla="*/ 16 h 24"/>
                  <a:gd name="T18" fmla="*/ 16 w 56"/>
                  <a:gd name="T19" fmla="*/ 16 h 24"/>
                  <a:gd name="T20" fmla="*/ 24 w 56"/>
                  <a:gd name="T21" fmla="*/ 16 h 24"/>
                  <a:gd name="T22" fmla="*/ 8 w 56"/>
                  <a:gd name="T23" fmla="*/ 24 h 24"/>
                  <a:gd name="T24" fmla="*/ 0 w 56"/>
                  <a:gd name="T25" fmla="*/ 24 h 24"/>
                  <a:gd name="T26" fmla="*/ 0 w 56"/>
                  <a:gd name="T27" fmla="*/ 16 h 24"/>
                  <a:gd name="T28" fmla="*/ 8 w 56"/>
                  <a:gd name="T29" fmla="*/ 16 h 24"/>
                  <a:gd name="T30" fmla="*/ 16 w 56"/>
                  <a:gd name="T31" fmla="*/ 16 h 24"/>
                  <a:gd name="T32" fmla="*/ 16 w 56"/>
                  <a:gd name="T33" fmla="*/ 16 h 24"/>
                  <a:gd name="T34" fmla="*/ 16 w 56"/>
                  <a:gd name="T35" fmla="*/ 16 h 24"/>
                  <a:gd name="T36" fmla="*/ 16 w 56"/>
                  <a:gd name="T37" fmla="*/ 24 h 24"/>
                  <a:gd name="T38" fmla="*/ 16 w 56"/>
                  <a:gd name="T39" fmla="*/ 24 h 24"/>
                  <a:gd name="T40" fmla="*/ 8 w 56"/>
                  <a:gd name="T41" fmla="*/ 24 h 24"/>
                  <a:gd name="T42" fmla="*/ 8 w 56"/>
                  <a:gd name="T43" fmla="*/ 24 h 24"/>
                  <a:gd name="T44" fmla="*/ 0 w 56"/>
                  <a:gd name="T45" fmla="*/ 24 h 24"/>
                  <a:gd name="T46" fmla="*/ 8 w 56"/>
                  <a:gd name="T47" fmla="*/ 16 h 24"/>
                  <a:gd name="T48" fmla="*/ 8 w 56"/>
                  <a:gd name="T49" fmla="*/ 16 h 24"/>
                  <a:gd name="T50" fmla="*/ 16 w 56"/>
                  <a:gd name="T51" fmla="*/ 8 h 24"/>
                  <a:gd name="T52" fmla="*/ 24 w 56"/>
                  <a:gd name="T53" fmla="*/ 8 h 24"/>
                  <a:gd name="T54" fmla="*/ 24 w 56"/>
                  <a:gd name="T55" fmla="*/ 8 h 24"/>
                  <a:gd name="T56" fmla="*/ 32 w 56"/>
                  <a:gd name="T57" fmla="*/ 0 h 24"/>
                  <a:gd name="T58" fmla="*/ 40 w 56"/>
                  <a:gd name="T59" fmla="*/ 0 h 24"/>
                  <a:gd name="T60" fmla="*/ 40 w 56"/>
                  <a:gd name="T61" fmla="*/ 0 h 24"/>
                  <a:gd name="T62" fmla="*/ 40 w 56"/>
                  <a:gd name="T63" fmla="*/ 0 h 24"/>
                  <a:gd name="T64" fmla="*/ 48 w 56"/>
                  <a:gd name="T65" fmla="*/ 0 h 24"/>
                  <a:gd name="T66" fmla="*/ 48 w 56"/>
                  <a:gd name="T67" fmla="*/ 0 h 24"/>
                  <a:gd name="T68" fmla="*/ 56 w 56"/>
                  <a:gd name="T69" fmla="*/ 0 h 24"/>
                  <a:gd name="T70" fmla="*/ 56 w 56"/>
                  <a:gd name="T7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24">
                    <a:moveTo>
                      <a:pt x="56" y="8"/>
                    </a:move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79" name="Freeform 943"/>
              <p:cNvSpPr>
                <a:spLocks/>
              </p:cNvSpPr>
              <p:nvPr/>
            </p:nvSpPr>
            <p:spPr bwMode="auto">
              <a:xfrm>
                <a:off x="2586" y="3995"/>
                <a:ext cx="33" cy="22"/>
              </a:xfrm>
              <a:custGeom>
                <a:avLst/>
                <a:gdLst>
                  <a:gd name="T0" fmla="*/ 32 w 48"/>
                  <a:gd name="T1" fmla="*/ 0 h 40"/>
                  <a:gd name="T2" fmla="*/ 32 w 48"/>
                  <a:gd name="T3" fmla="*/ 0 h 40"/>
                  <a:gd name="T4" fmla="*/ 24 w 48"/>
                  <a:gd name="T5" fmla="*/ 0 h 40"/>
                  <a:gd name="T6" fmla="*/ 32 w 48"/>
                  <a:gd name="T7" fmla="*/ 0 h 40"/>
                  <a:gd name="T8" fmla="*/ 32 w 48"/>
                  <a:gd name="T9" fmla="*/ 0 h 40"/>
                  <a:gd name="T10" fmla="*/ 32 w 48"/>
                  <a:gd name="T11" fmla="*/ 0 h 40"/>
                  <a:gd name="T12" fmla="*/ 40 w 48"/>
                  <a:gd name="T13" fmla="*/ 0 h 40"/>
                  <a:gd name="T14" fmla="*/ 40 w 48"/>
                  <a:gd name="T15" fmla="*/ 8 h 40"/>
                  <a:gd name="T16" fmla="*/ 40 w 48"/>
                  <a:gd name="T17" fmla="*/ 8 h 40"/>
                  <a:gd name="T18" fmla="*/ 40 w 48"/>
                  <a:gd name="T19" fmla="*/ 8 h 40"/>
                  <a:gd name="T20" fmla="*/ 40 w 48"/>
                  <a:gd name="T21" fmla="*/ 8 h 40"/>
                  <a:gd name="T22" fmla="*/ 48 w 48"/>
                  <a:gd name="T23" fmla="*/ 16 h 40"/>
                  <a:gd name="T24" fmla="*/ 48 w 48"/>
                  <a:gd name="T25" fmla="*/ 16 h 40"/>
                  <a:gd name="T26" fmla="*/ 48 w 48"/>
                  <a:gd name="T27" fmla="*/ 16 h 40"/>
                  <a:gd name="T28" fmla="*/ 48 w 48"/>
                  <a:gd name="T29" fmla="*/ 16 h 40"/>
                  <a:gd name="T30" fmla="*/ 48 w 48"/>
                  <a:gd name="T31" fmla="*/ 24 h 40"/>
                  <a:gd name="T32" fmla="*/ 40 w 48"/>
                  <a:gd name="T33" fmla="*/ 40 h 40"/>
                  <a:gd name="T34" fmla="*/ 16 w 48"/>
                  <a:gd name="T35" fmla="*/ 40 h 40"/>
                  <a:gd name="T36" fmla="*/ 8 w 48"/>
                  <a:gd name="T37" fmla="*/ 32 h 40"/>
                  <a:gd name="T38" fmla="*/ 0 w 48"/>
                  <a:gd name="T39" fmla="*/ 24 h 40"/>
                  <a:gd name="T40" fmla="*/ 0 w 48"/>
                  <a:gd name="T41" fmla="*/ 8 h 40"/>
                  <a:gd name="T42" fmla="*/ 0 w 48"/>
                  <a:gd name="T43" fmla="*/ 8 h 40"/>
                  <a:gd name="T44" fmla="*/ 0 w 48"/>
                  <a:gd name="T45" fmla="*/ 8 h 40"/>
                  <a:gd name="T46" fmla="*/ 0 w 48"/>
                  <a:gd name="T47" fmla="*/ 8 h 40"/>
                  <a:gd name="T48" fmla="*/ 0 w 48"/>
                  <a:gd name="T49" fmla="*/ 8 h 40"/>
                  <a:gd name="T50" fmla="*/ 0 w 48"/>
                  <a:gd name="T51" fmla="*/ 0 h 40"/>
                  <a:gd name="T52" fmla="*/ 8 w 48"/>
                  <a:gd name="T53" fmla="*/ 0 h 40"/>
                  <a:gd name="T54" fmla="*/ 8 w 48"/>
                  <a:gd name="T55" fmla="*/ 0 h 40"/>
                  <a:gd name="T56" fmla="*/ 8 w 48"/>
                  <a:gd name="T57" fmla="*/ 0 h 40"/>
                  <a:gd name="T58" fmla="*/ 8 w 48"/>
                  <a:gd name="T59" fmla="*/ 0 h 40"/>
                  <a:gd name="T60" fmla="*/ 16 w 48"/>
                  <a:gd name="T61" fmla="*/ 8 h 40"/>
                  <a:gd name="T62" fmla="*/ 8 w 48"/>
                  <a:gd name="T63" fmla="*/ 8 h 40"/>
                  <a:gd name="T64" fmla="*/ 8 w 48"/>
                  <a:gd name="T65" fmla="*/ 8 h 40"/>
                  <a:gd name="T66" fmla="*/ 8 w 48"/>
                  <a:gd name="T67" fmla="*/ 8 h 40"/>
                  <a:gd name="T68" fmla="*/ 8 w 48"/>
                  <a:gd name="T69" fmla="*/ 8 h 40"/>
                  <a:gd name="T70" fmla="*/ 8 w 48"/>
                  <a:gd name="T71" fmla="*/ 0 h 40"/>
                  <a:gd name="T72" fmla="*/ 8 w 48"/>
                  <a:gd name="T73" fmla="*/ 8 h 40"/>
                  <a:gd name="T74" fmla="*/ 8 w 48"/>
                  <a:gd name="T75" fmla="*/ 8 h 40"/>
                  <a:gd name="T76" fmla="*/ 8 w 48"/>
                  <a:gd name="T77" fmla="*/ 8 h 40"/>
                  <a:gd name="T78" fmla="*/ 8 w 48"/>
                  <a:gd name="T79" fmla="*/ 8 h 40"/>
                  <a:gd name="T80" fmla="*/ 8 w 48"/>
                  <a:gd name="T81" fmla="*/ 8 h 40"/>
                  <a:gd name="T82" fmla="*/ 8 w 48"/>
                  <a:gd name="T83" fmla="*/ 16 h 40"/>
                  <a:gd name="T84" fmla="*/ 16 w 48"/>
                  <a:gd name="T85" fmla="*/ 24 h 40"/>
                  <a:gd name="T86" fmla="*/ 16 w 48"/>
                  <a:gd name="T87" fmla="*/ 32 h 40"/>
                  <a:gd name="T88" fmla="*/ 40 w 48"/>
                  <a:gd name="T89" fmla="*/ 24 h 40"/>
                  <a:gd name="T90" fmla="*/ 40 w 48"/>
                  <a:gd name="T91" fmla="*/ 24 h 40"/>
                  <a:gd name="T92" fmla="*/ 40 w 48"/>
                  <a:gd name="T93" fmla="*/ 16 h 40"/>
                  <a:gd name="T94" fmla="*/ 40 w 48"/>
                  <a:gd name="T95" fmla="*/ 16 h 40"/>
                  <a:gd name="T96" fmla="*/ 40 w 48"/>
                  <a:gd name="T97" fmla="*/ 16 h 40"/>
                  <a:gd name="T98" fmla="*/ 40 w 48"/>
                  <a:gd name="T99" fmla="*/ 16 h 40"/>
                  <a:gd name="T100" fmla="*/ 40 w 48"/>
                  <a:gd name="T101" fmla="*/ 16 h 40"/>
                  <a:gd name="T102" fmla="*/ 40 w 48"/>
                  <a:gd name="T103" fmla="*/ 16 h 40"/>
                  <a:gd name="T104" fmla="*/ 40 w 48"/>
                  <a:gd name="T105" fmla="*/ 16 h 40"/>
                  <a:gd name="T106" fmla="*/ 32 w 48"/>
                  <a:gd name="T107" fmla="*/ 16 h 40"/>
                  <a:gd name="T108" fmla="*/ 32 w 48"/>
                  <a:gd name="T109" fmla="*/ 0 h 40"/>
                  <a:gd name="T110" fmla="*/ 32 w 48"/>
                  <a:gd name="T111" fmla="*/ 8 h 40"/>
                  <a:gd name="T112" fmla="*/ 32 w 48"/>
                  <a:gd name="T113" fmla="*/ 8 h 40"/>
                  <a:gd name="T114" fmla="*/ 32 w 48"/>
                  <a:gd name="T115" fmla="*/ 8 h 40"/>
                  <a:gd name="T116" fmla="*/ 24 w 48"/>
                  <a:gd name="T117" fmla="*/ 0 h 40"/>
                  <a:gd name="T118" fmla="*/ 24 w 48"/>
                  <a:gd name="T119" fmla="*/ 0 h 40"/>
                  <a:gd name="T120" fmla="*/ 24 w 48"/>
                  <a:gd name="T12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" h="40">
                    <a:moveTo>
                      <a:pt x="32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80" name="Freeform 944"/>
              <p:cNvSpPr>
                <a:spLocks/>
              </p:cNvSpPr>
              <p:nvPr/>
            </p:nvSpPr>
            <p:spPr bwMode="auto">
              <a:xfrm>
                <a:off x="2597" y="3995"/>
                <a:ext cx="5" cy="4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0 h 8"/>
                  <a:gd name="T8" fmla="*/ 0 w 8"/>
                  <a:gd name="T9" fmla="*/ 0 h 8"/>
                  <a:gd name="T10" fmla="*/ 0 w 8"/>
                  <a:gd name="T11" fmla="*/ 0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  <a:gd name="T18" fmla="*/ 0 w 8"/>
                  <a:gd name="T19" fmla="*/ 0 h 8"/>
                  <a:gd name="T20" fmla="*/ 0 w 8"/>
                  <a:gd name="T21" fmla="*/ 0 h 8"/>
                  <a:gd name="T22" fmla="*/ 0 w 8"/>
                  <a:gd name="T23" fmla="*/ 0 h 8"/>
                  <a:gd name="T24" fmla="*/ 0 w 8"/>
                  <a:gd name="T25" fmla="*/ 0 h 8"/>
                  <a:gd name="T26" fmla="*/ 8 w 8"/>
                  <a:gd name="T27" fmla="*/ 0 h 8"/>
                  <a:gd name="T28" fmla="*/ 8 w 8"/>
                  <a:gd name="T29" fmla="*/ 0 h 8"/>
                  <a:gd name="T30" fmla="*/ 8 w 8"/>
                  <a:gd name="T31" fmla="*/ 0 h 8"/>
                  <a:gd name="T32" fmla="*/ 8 w 8"/>
                  <a:gd name="T33" fmla="*/ 0 h 8"/>
                  <a:gd name="T34" fmla="*/ 8 w 8"/>
                  <a:gd name="T35" fmla="*/ 0 h 8"/>
                  <a:gd name="T36" fmla="*/ 8 w 8"/>
                  <a:gd name="T37" fmla="*/ 8 h 8"/>
                  <a:gd name="T38" fmla="*/ 8 w 8"/>
                  <a:gd name="T39" fmla="*/ 8 h 8"/>
                  <a:gd name="T40" fmla="*/ 8 w 8"/>
                  <a:gd name="T41" fmla="*/ 8 h 8"/>
                  <a:gd name="T42" fmla="*/ 8 w 8"/>
                  <a:gd name="T43" fmla="*/ 8 h 8"/>
                  <a:gd name="T44" fmla="*/ 8 w 8"/>
                  <a:gd name="T45" fmla="*/ 8 h 8"/>
                  <a:gd name="T46" fmla="*/ 0 w 8"/>
                  <a:gd name="T47" fmla="*/ 8 h 8"/>
                  <a:gd name="T48" fmla="*/ 0 w 8"/>
                  <a:gd name="T49" fmla="*/ 8 h 8"/>
                  <a:gd name="T50" fmla="*/ 0 w 8"/>
                  <a:gd name="T51" fmla="*/ 8 h 8"/>
                  <a:gd name="T52" fmla="*/ 0 w 8"/>
                  <a:gd name="T53" fmla="*/ 8 h 8"/>
                  <a:gd name="T54" fmla="*/ 0 w 8"/>
                  <a:gd name="T55" fmla="*/ 8 h 8"/>
                  <a:gd name="T56" fmla="*/ 0 w 8"/>
                  <a:gd name="T57" fmla="*/ 8 h 8"/>
                  <a:gd name="T58" fmla="*/ 0 w 8"/>
                  <a:gd name="T59" fmla="*/ 8 h 8"/>
                  <a:gd name="T60" fmla="*/ 0 w 8"/>
                  <a:gd name="T61" fmla="*/ 8 h 8"/>
                  <a:gd name="T62" fmla="*/ 0 w 8"/>
                  <a:gd name="T63" fmla="*/ 8 h 8"/>
                  <a:gd name="T64" fmla="*/ 0 w 8"/>
                  <a:gd name="T65" fmla="*/ 8 h 8"/>
                  <a:gd name="T66" fmla="*/ 0 w 8"/>
                  <a:gd name="T67" fmla="*/ 8 h 8"/>
                  <a:gd name="T68" fmla="*/ 0 w 8"/>
                  <a:gd name="T69" fmla="*/ 8 h 8"/>
                  <a:gd name="T70" fmla="*/ 0 w 8"/>
                  <a:gd name="T71" fmla="*/ 8 h 8"/>
                  <a:gd name="T72" fmla="*/ 0 w 8"/>
                  <a:gd name="T7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81" name="Freeform 945"/>
              <p:cNvSpPr>
                <a:spLocks/>
              </p:cNvSpPr>
              <p:nvPr/>
            </p:nvSpPr>
            <p:spPr bwMode="auto">
              <a:xfrm>
                <a:off x="2540" y="4012"/>
                <a:ext cx="74" cy="23"/>
              </a:xfrm>
              <a:custGeom>
                <a:avLst/>
                <a:gdLst>
                  <a:gd name="T0" fmla="*/ 8 w 104"/>
                  <a:gd name="T1" fmla="*/ 8 h 40"/>
                  <a:gd name="T2" fmla="*/ 16 w 104"/>
                  <a:gd name="T3" fmla="*/ 16 h 40"/>
                  <a:gd name="T4" fmla="*/ 16 w 104"/>
                  <a:gd name="T5" fmla="*/ 16 h 40"/>
                  <a:gd name="T6" fmla="*/ 16 w 104"/>
                  <a:gd name="T7" fmla="*/ 24 h 40"/>
                  <a:gd name="T8" fmla="*/ 48 w 104"/>
                  <a:gd name="T9" fmla="*/ 32 h 40"/>
                  <a:gd name="T10" fmla="*/ 48 w 104"/>
                  <a:gd name="T11" fmla="*/ 32 h 40"/>
                  <a:gd name="T12" fmla="*/ 64 w 104"/>
                  <a:gd name="T13" fmla="*/ 32 h 40"/>
                  <a:gd name="T14" fmla="*/ 72 w 104"/>
                  <a:gd name="T15" fmla="*/ 32 h 40"/>
                  <a:gd name="T16" fmla="*/ 80 w 104"/>
                  <a:gd name="T17" fmla="*/ 32 h 40"/>
                  <a:gd name="T18" fmla="*/ 88 w 104"/>
                  <a:gd name="T19" fmla="*/ 32 h 40"/>
                  <a:gd name="T20" fmla="*/ 96 w 104"/>
                  <a:gd name="T21" fmla="*/ 24 h 40"/>
                  <a:gd name="T22" fmla="*/ 96 w 104"/>
                  <a:gd name="T23" fmla="*/ 24 h 40"/>
                  <a:gd name="T24" fmla="*/ 96 w 104"/>
                  <a:gd name="T25" fmla="*/ 24 h 40"/>
                  <a:gd name="T26" fmla="*/ 96 w 104"/>
                  <a:gd name="T27" fmla="*/ 16 h 40"/>
                  <a:gd name="T28" fmla="*/ 96 w 104"/>
                  <a:gd name="T29" fmla="*/ 16 h 40"/>
                  <a:gd name="T30" fmla="*/ 96 w 104"/>
                  <a:gd name="T31" fmla="*/ 24 h 40"/>
                  <a:gd name="T32" fmla="*/ 80 w 104"/>
                  <a:gd name="T33" fmla="*/ 24 h 40"/>
                  <a:gd name="T34" fmla="*/ 72 w 104"/>
                  <a:gd name="T35" fmla="*/ 24 h 40"/>
                  <a:gd name="T36" fmla="*/ 64 w 104"/>
                  <a:gd name="T37" fmla="*/ 24 h 40"/>
                  <a:gd name="T38" fmla="*/ 32 w 104"/>
                  <a:gd name="T39" fmla="*/ 16 h 40"/>
                  <a:gd name="T40" fmla="*/ 16 w 104"/>
                  <a:gd name="T41" fmla="*/ 16 h 40"/>
                  <a:gd name="T42" fmla="*/ 0 w 104"/>
                  <a:gd name="T43" fmla="*/ 8 h 40"/>
                  <a:gd name="T44" fmla="*/ 0 w 104"/>
                  <a:gd name="T45" fmla="*/ 8 h 40"/>
                  <a:gd name="T46" fmla="*/ 8 w 104"/>
                  <a:gd name="T47" fmla="*/ 8 h 40"/>
                  <a:gd name="T48" fmla="*/ 0 w 104"/>
                  <a:gd name="T49" fmla="*/ 0 h 40"/>
                  <a:gd name="T50" fmla="*/ 0 w 104"/>
                  <a:gd name="T51" fmla="*/ 0 h 40"/>
                  <a:gd name="T52" fmla="*/ 16 w 104"/>
                  <a:gd name="T53" fmla="*/ 8 h 40"/>
                  <a:gd name="T54" fmla="*/ 32 w 104"/>
                  <a:gd name="T55" fmla="*/ 8 h 40"/>
                  <a:gd name="T56" fmla="*/ 48 w 104"/>
                  <a:gd name="T57" fmla="*/ 16 h 40"/>
                  <a:gd name="T58" fmla="*/ 72 w 104"/>
                  <a:gd name="T59" fmla="*/ 16 h 40"/>
                  <a:gd name="T60" fmla="*/ 80 w 104"/>
                  <a:gd name="T61" fmla="*/ 16 h 40"/>
                  <a:gd name="T62" fmla="*/ 88 w 104"/>
                  <a:gd name="T63" fmla="*/ 16 h 40"/>
                  <a:gd name="T64" fmla="*/ 104 w 104"/>
                  <a:gd name="T65" fmla="*/ 16 h 40"/>
                  <a:gd name="T66" fmla="*/ 104 w 104"/>
                  <a:gd name="T67" fmla="*/ 16 h 40"/>
                  <a:gd name="T68" fmla="*/ 104 w 104"/>
                  <a:gd name="T69" fmla="*/ 32 h 40"/>
                  <a:gd name="T70" fmla="*/ 104 w 104"/>
                  <a:gd name="T71" fmla="*/ 32 h 40"/>
                  <a:gd name="T72" fmla="*/ 104 w 104"/>
                  <a:gd name="T73" fmla="*/ 32 h 40"/>
                  <a:gd name="T74" fmla="*/ 88 w 104"/>
                  <a:gd name="T75" fmla="*/ 40 h 40"/>
                  <a:gd name="T76" fmla="*/ 80 w 104"/>
                  <a:gd name="T77" fmla="*/ 40 h 40"/>
                  <a:gd name="T78" fmla="*/ 72 w 104"/>
                  <a:gd name="T79" fmla="*/ 40 h 40"/>
                  <a:gd name="T80" fmla="*/ 72 w 104"/>
                  <a:gd name="T81" fmla="*/ 40 h 40"/>
                  <a:gd name="T82" fmla="*/ 48 w 104"/>
                  <a:gd name="T83" fmla="*/ 40 h 40"/>
                  <a:gd name="T84" fmla="*/ 40 w 104"/>
                  <a:gd name="T85" fmla="*/ 40 h 40"/>
                  <a:gd name="T86" fmla="*/ 32 w 104"/>
                  <a:gd name="T87" fmla="*/ 32 h 40"/>
                  <a:gd name="T88" fmla="*/ 8 w 104"/>
                  <a:gd name="T89" fmla="*/ 24 h 40"/>
                  <a:gd name="T90" fmla="*/ 8 w 104"/>
                  <a:gd name="T91" fmla="*/ 24 h 40"/>
                  <a:gd name="T92" fmla="*/ 0 w 104"/>
                  <a:gd name="T93" fmla="*/ 8 h 40"/>
                  <a:gd name="T94" fmla="*/ 0 w 104"/>
                  <a:gd name="T95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4" h="40">
                    <a:moveTo>
                      <a:pt x="8" y="8"/>
                    </a:move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32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82" name="Freeform 946"/>
              <p:cNvSpPr>
                <a:spLocks/>
              </p:cNvSpPr>
              <p:nvPr/>
            </p:nvSpPr>
            <p:spPr bwMode="auto">
              <a:xfrm>
                <a:off x="2540" y="4017"/>
                <a:ext cx="6" cy="0"/>
              </a:xfrm>
              <a:custGeom>
                <a:avLst/>
                <a:gdLst>
                  <a:gd name="T0" fmla="*/ 8 w 8"/>
                  <a:gd name="T1" fmla="*/ 8 w 8"/>
                  <a:gd name="T2" fmla="*/ 8 w 8"/>
                  <a:gd name="T3" fmla="*/ 0 w 8"/>
                  <a:gd name="T4" fmla="*/ 0 w 8"/>
                  <a:gd name="T5" fmla="*/ 0 w 8"/>
                  <a:gd name="T6" fmla="*/ 8 w 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83" name="Freeform 947"/>
              <p:cNvSpPr>
                <a:spLocks/>
              </p:cNvSpPr>
              <p:nvPr/>
            </p:nvSpPr>
            <p:spPr bwMode="auto">
              <a:xfrm>
                <a:off x="2772" y="4017"/>
                <a:ext cx="33" cy="18"/>
              </a:xfrm>
              <a:custGeom>
                <a:avLst/>
                <a:gdLst>
                  <a:gd name="T0" fmla="*/ 0 w 48"/>
                  <a:gd name="T1" fmla="*/ 24 h 32"/>
                  <a:gd name="T2" fmla="*/ 40 w 48"/>
                  <a:gd name="T3" fmla="*/ 0 h 32"/>
                  <a:gd name="T4" fmla="*/ 48 w 48"/>
                  <a:gd name="T5" fmla="*/ 0 h 32"/>
                  <a:gd name="T6" fmla="*/ 48 w 48"/>
                  <a:gd name="T7" fmla="*/ 8 h 32"/>
                  <a:gd name="T8" fmla="*/ 48 w 48"/>
                  <a:gd name="T9" fmla="*/ 8 h 32"/>
                  <a:gd name="T10" fmla="*/ 8 w 48"/>
                  <a:gd name="T11" fmla="*/ 32 h 32"/>
                  <a:gd name="T12" fmla="*/ 0 w 48"/>
                  <a:gd name="T1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2">
                    <a:moveTo>
                      <a:pt x="0" y="24"/>
                    </a:moveTo>
                    <a:lnTo>
                      <a:pt x="40" y="0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8" y="3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84" name="Rectangle 948"/>
              <p:cNvSpPr>
                <a:spLocks noChangeArrowheads="1"/>
              </p:cNvSpPr>
              <p:nvPr/>
            </p:nvSpPr>
            <p:spPr bwMode="auto">
              <a:xfrm>
                <a:off x="2800" y="4012"/>
                <a:ext cx="5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85" name="Rectangle 949"/>
              <p:cNvSpPr>
                <a:spLocks noChangeArrowheads="1"/>
              </p:cNvSpPr>
              <p:nvPr/>
            </p:nvSpPr>
            <p:spPr bwMode="auto">
              <a:xfrm>
                <a:off x="2800" y="4012"/>
                <a:ext cx="11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86" name="Rectangle 950"/>
              <p:cNvSpPr>
                <a:spLocks noChangeArrowheads="1"/>
              </p:cNvSpPr>
              <p:nvPr/>
            </p:nvSpPr>
            <p:spPr bwMode="auto">
              <a:xfrm>
                <a:off x="2805" y="4008"/>
                <a:ext cx="6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87" name="Freeform 951"/>
              <p:cNvSpPr>
                <a:spLocks/>
              </p:cNvSpPr>
              <p:nvPr/>
            </p:nvSpPr>
            <p:spPr bwMode="auto">
              <a:xfrm>
                <a:off x="2772" y="3977"/>
                <a:ext cx="73" cy="63"/>
              </a:xfrm>
              <a:custGeom>
                <a:avLst/>
                <a:gdLst>
                  <a:gd name="T0" fmla="*/ 48 w 104"/>
                  <a:gd name="T1" fmla="*/ 56 h 112"/>
                  <a:gd name="T2" fmla="*/ 56 w 104"/>
                  <a:gd name="T3" fmla="*/ 56 h 112"/>
                  <a:gd name="T4" fmla="*/ 64 w 104"/>
                  <a:gd name="T5" fmla="*/ 64 h 112"/>
                  <a:gd name="T6" fmla="*/ 56 w 104"/>
                  <a:gd name="T7" fmla="*/ 56 h 112"/>
                  <a:gd name="T8" fmla="*/ 96 w 104"/>
                  <a:gd name="T9" fmla="*/ 16 h 112"/>
                  <a:gd name="T10" fmla="*/ 104 w 104"/>
                  <a:gd name="T11" fmla="*/ 16 h 112"/>
                  <a:gd name="T12" fmla="*/ 96 w 104"/>
                  <a:gd name="T13" fmla="*/ 16 h 112"/>
                  <a:gd name="T14" fmla="*/ 96 w 104"/>
                  <a:gd name="T15" fmla="*/ 8 h 112"/>
                  <a:gd name="T16" fmla="*/ 96 w 104"/>
                  <a:gd name="T17" fmla="*/ 8 h 112"/>
                  <a:gd name="T18" fmla="*/ 104 w 104"/>
                  <a:gd name="T19" fmla="*/ 16 h 112"/>
                  <a:gd name="T20" fmla="*/ 8 w 104"/>
                  <a:gd name="T21" fmla="*/ 96 h 112"/>
                  <a:gd name="T22" fmla="*/ 0 w 104"/>
                  <a:gd name="T23" fmla="*/ 88 h 112"/>
                  <a:gd name="T24" fmla="*/ 8 w 104"/>
                  <a:gd name="T25" fmla="*/ 88 h 112"/>
                  <a:gd name="T26" fmla="*/ 8 w 104"/>
                  <a:gd name="T27" fmla="*/ 96 h 112"/>
                  <a:gd name="T28" fmla="*/ 8 w 104"/>
                  <a:gd name="T29" fmla="*/ 104 h 112"/>
                  <a:gd name="T30" fmla="*/ 0 w 104"/>
                  <a:gd name="T31" fmla="*/ 112 h 112"/>
                  <a:gd name="T32" fmla="*/ 0 w 104"/>
                  <a:gd name="T33" fmla="*/ 96 h 112"/>
                  <a:gd name="T34" fmla="*/ 0 w 104"/>
                  <a:gd name="T35" fmla="*/ 88 h 112"/>
                  <a:gd name="T36" fmla="*/ 0 w 104"/>
                  <a:gd name="T37" fmla="*/ 88 h 112"/>
                  <a:gd name="T38" fmla="*/ 0 w 104"/>
                  <a:gd name="T39" fmla="*/ 88 h 112"/>
                  <a:gd name="T40" fmla="*/ 96 w 104"/>
                  <a:gd name="T41" fmla="*/ 8 h 112"/>
                  <a:gd name="T42" fmla="*/ 104 w 104"/>
                  <a:gd name="T43" fmla="*/ 0 h 112"/>
                  <a:gd name="T44" fmla="*/ 104 w 104"/>
                  <a:gd name="T45" fmla="*/ 8 h 112"/>
                  <a:gd name="T46" fmla="*/ 104 w 104"/>
                  <a:gd name="T47" fmla="*/ 16 h 112"/>
                  <a:gd name="T48" fmla="*/ 104 w 104"/>
                  <a:gd name="T49" fmla="*/ 24 h 112"/>
                  <a:gd name="T50" fmla="*/ 104 w 104"/>
                  <a:gd name="T51" fmla="*/ 24 h 112"/>
                  <a:gd name="T52" fmla="*/ 64 w 104"/>
                  <a:gd name="T53" fmla="*/ 64 h 112"/>
                  <a:gd name="T54" fmla="*/ 64 w 104"/>
                  <a:gd name="T55" fmla="*/ 64 h 112"/>
                  <a:gd name="T56" fmla="*/ 56 w 104"/>
                  <a:gd name="T57" fmla="*/ 64 h 112"/>
                  <a:gd name="T58" fmla="*/ 48 w 104"/>
                  <a:gd name="T59" fmla="*/ 64 h 112"/>
                  <a:gd name="T60" fmla="*/ 48 w 104"/>
                  <a:gd name="T6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" h="112">
                    <a:moveTo>
                      <a:pt x="48" y="56"/>
                    </a:moveTo>
                    <a:lnTo>
                      <a:pt x="56" y="56"/>
                    </a:lnTo>
                    <a:lnTo>
                      <a:pt x="64" y="64"/>
                    </a:lnTo>
                    <a:lnTo>
                      <a:pt x="56" y="5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96" y="16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8" y="96"/>
                    </a:lnTo>
                    <a:lnTo>
                      <a:pt x="0" y="88"/>
                    </a:lnTo>
                    <a:lnTo>
                      <a:pt x="8" y="88"/>
                    </a:lnTo>
                    <a:lnTo>
                      <a:pt x="8" y="96"/>
                    </a:lnTo>
                    <a:lnTo>
                      <a:pt x="8" y="104"/>
                    </a:lnTo>
                    <a:lnTo>
                      <a:pt x="0" y="112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96" y="8"/>
                    </a:lnTo>
                    <a:lnTo>
                      <a:pt x="104" y="0"/>
                    </a:lnTo>
                    <a:lnTo>
                      <a:pt x="104" y="8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56" y="64"/>
                    </a:lnTo>
                    <a:lnTo>
                      <a:pt x="48" y="64"/>
                    </a:lnTo>
                    <a:lnTo>
                      <a:pt x="48" y="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88" name="Freeform 952"/>
              <p:cNvSpPr>
                <a:spLocks/>
              </p:cNvSpPr>
              <p:nvPr/>
            </p:nvSpPr>
            <p:spPr bwMode="auto">
              <a:xfrm>
                <a:off x="2540" y="4008"/>
                <a:ext cx="74" cy="27"/>
              </a:xfrm>
              <a:custGeom>
                <a:avLst/>
                <a:gdLst>
                  <a:gd name="T0" fmla="*/ 8 w 104"/>
                  <a:gd name="T1" fmla="*/ 16 h 48"/>
                  <a:gd name="T2" fmla="*/ 8 w 104"/>
                  <a:gd name="T3" fmla="*/ 16 h 48"/>
                  <a:gd name="T4" fmla="*/ 8 w 104"/>
                  <a:gd name="T5" fmla="*/ 24 h 48"/>
                  <a:gd name="T6" fmla="*/ 16 w 104"/>
                  <a:gd name="T7" fmla="*/ 24 h 48"/>
                  <a:gd name="T8" fmla="*/ 40 w 104"/>
                  <a:gd name="T9" fmla="*/ 32 h 48"/>
                  <a:gd name="T10" fmla="*/ 48 w 104"/>
                  <a:gd name="T11" fmla="*/ 32 h 48"/>
                  <a:gd name="T12" fmla="*/ 64 w 104"/>
                  <a:gd name="T13" fmla="*/ 40 h 48"/>
                  <a:gd name="T14" fmla="*/ 72 w 104"/>
                  <a:gd name="T15" fmla="*/ 40 h 48"/>
                  <a:gd name="T16" fmla="*/ 80 w 104"/>
                  <a:gd name="T17" fmla="*/ 40 h 48"/>
                  <a:gd name="T18" fmla="*/ 88 w 104"/>
                  <a:gd name="T19" fmla="*/ 40 h 48"/>
                  <a:gd name="T20" fmla="*/ 88 w 104"/>
                  <a:gd name="T21" fmla="*/ 32 h 48"/>
                  <a:gd name="T22" fmla="*/ 88 w 104"/>
                  <a:gd name="T23" fmla="*/ 32 h 48"/>
                  <a:gd name="T24" fmla="*/ 96 w 104"/>
                  <a:gd name="T25" fmla="*/ 32 h 48"/>
                  <a:gd name="T26" fmla="*/ 96 w 104"/>
                  <a:gd name="T27" fmla="*/ 24 h 48"/>
                  <a:gd name="T28" fmla="*/ 96 w 104"/>
                  <a:gd name="T29" fmla="*/ 32 h 48"/>
                  <a:gd name="T30" fmla="*/ 88 w 104"/>
                  <a:gd name="T31" fmla="*/ 32 h 48"/>
                  <a:gd name="T32" fmla="*/ 72 w 104"/>
                  <a:gd name="T33" fmla="*/ 32 h 48"/>
                  <a:gd name="T34" fmla="*/ 72 w 104"/>
                  <a:gd name="T35" fmla="*/ 32 h 48"/>
                  <a:gd name="T36" fmla="*/ 72 w 104"/>
                  <a:gd name="T37" fmla="*/ 32 h 48"/>
                  <a:gd name="T38" fmla="*/ 64 w 104"/>
                  <a:gd name="T39" fmla="*/ 32 h 48"/>
                  <a:gd name="T40" fmla="*/ 56 w 104"/>
                  <a:gd name="T41" fmla="*/ 32 h 48"/>
                  <a:gd name="T42" fmla="*/ 56 w 104"/>
                  <a:gd name="T43" fmla="*/ 32 h 48"/>
                  <a:gd name="T44" fmla="*/ 40 w 104"/>
                  <a:gd name="T45" fmla="*/ 24 h 48"/>
                  <a:gd name="T46" fmla="*/ 32 w 104"/>
                  <a:gd name="T47" fmla="*/ 24 h 48"/>
                  <a:gd name="T48" fmla="*/ 32 w 104"/>
                  <a:gd name="T49" fmla="*/ 16 h 48"/>
                  <a:gd name="T50" fmla="*/ 24 w 104"/>
                  <a:gd name="T51" fmla="*/ 16 h 48"/>
                  <a:gd name="T52" fmla="*/ 24 w 104"/>
                  <a:gd name="T53" fmla="*/ 16 h 48"/>
                  <a:gd name="T54" fmla="*/ 24 w 104"/>
                  <a:gd name="T55" fmla="*/ 16 h 48"/>
                  <a:gd name="T56" fmla="*/ 16 w 104"/>
                  <a:gd name="T57" fmla="*/ 8 h 48"/>
                  <a:gd name="T58" fmla="*/ 16 w 104"/>
                  <a:gd name="T59" fmla="*/ 8 h 48"/>
                  <a:gd name="T60" fmla="*/ 8 w 104"/>
                  <a:gd name="T61" fmla="*/ 0 h 48"/>
                  <a:gd name="T62" fmla="*/ 24 w 104"/>
                  <a:gd name="T63" fmla="*/ 0 h 48"/>
                  <a:gd name="T64" fmla="*/ 32 w 104"/>
                  <a:gd name="T65" fmla="*/ 8 h 48"/>
                  <a:gd name="T66" fmla="*/ 24 w 104"/>
                  <a:gd name="T67" fmla="*/ 8 h 48"/>
                  <a:gd name="T68" fmla="*/ 24 w 104"/>
                  <a:gd name="T69" fmla="*/ 8 h 48"/>
                  <a:gd name="T70" fmla="*/ 32 w 104"/>
                  <a:gd name="T71" fmla="*/ 8 h 48"/>
                  <a:gd name="T72" fmla="*/ 40 w 104"/>
                  <a:gd name="T73" fmla="*/ 16 h 48"/>
                  <a:gd name="T74" fmla="*/ 32 w 104"/>
                  <a:gd name="T75" fmla="*/ 16 h 48"/>
                  <a:gd name="T76" fmla="*/ 48 w 104"/>
                  <a:gd name="T77" fmla="*/ 16 h 48"/>
                  <a:gd name="T78" fmla="*/ 64 w 104"/>
                  <a:gd name="T79" fmla="*/ 24 h 48"/>
                  <a:gd name="T80" fmla="*/ 56 w 104"/>
                  <a:gd name="T81" fmla="*/ 24 h 48"/>
                  <a:gd name="T82" fmla="*/ 64 w 104"/>
                  <a:gd name="T83" fmla="*/ 24 h 48"/>
                  <a:gd name="T84" fmla="*/ 72 w 104"/>
                  <a:gd name="T85" fmla="*/ 24 h 48"/>
                  <a:gd name="T86" fmla="*/ 72 w 104"/>
                  <a:gd name="T87" fmla="*/ 24 h 48"/>
                  <a:gd name="T88" fmla="*/ 80 w 104"/>
                  <a:gd name="T89" fmla="*/ 24 h 48"/>
                  <a:gd name="T90" fmla="*/ 88 w 104"/>
                  <a:gd name="T91" fmla="*/ 24 h 48"/>
                  <a:gd name="T92" fmla="*/ 104 w 104"/>
                  <a:gd name="T93" fmla="*/ 24 h 48"/>
                  <a:gd name="T94" fmla="*/ 104 w 104"/>
                  <a:gd name="T95" fmla="*/ 32 h 48"/>
                  <a:gd name="T96" fmla="*/ 96 w 104"/>
                  <a:gd name="T97" fmla="*/ 40 h 48"/>
                  <a:gd name="T98" fmla="*/ 96 w 104"/>
                  <a:gd name="T99" fmla="*/ 32 h 48"/>
                  <a:gd name="T100" fmla="*/ 96 w 104"/>
                  <a:gd name="T101" fmla="*/ 32 h 48"/>
                  <a:gd name="T102" fmla="*/ 96 w 104"/>
                  <a:gd name="T103" fmla="*/ 40 h 48"/>
                  <a:gd name="T104" fmla="*/ 80 w 104"/>
                  <a:gd name="T105" fmla="*/ 48 h 48"/>
                  <a:gd name="T106" fmla="*/ 72 w 104"/>
                  <a:gd name="T107" fmla="*/ 48 h 48"/>
                  <a:gd name="T108" fmla="*/ 64 w 104"/>
                  <a:gd name="T109" fmla="*/ 48 h 48"/>
                  <a:gd name="T110" fmla="*/ 48 w 104"/>
                  <a:gd name="T111" fmla="*/ 40 h 48"/>
                  <a:gd name="T112" fmla="*/ 32 w 104"/>
                  <a:gd name="T113" fmla="*/ 40 h 48"/>
                  <a:gd name="T114" fmla="*/ 16 w 104"/>
                  <a:gd name="T115" fmla="*/ 32 h 48"/>
                  <a:gd name="T116" fmla="*/ 8 w 104"/>
                  <a:gd name="T117" fmla="*/ 24 h 48"/>
                  <a:gd name="T118" fmla="*/ 0 w 104"/>
                  <a:gd name="T119" fmla="*/ 24 h 48"/>
                  <a:gd name="T120" fmla="*/ 0 w 104"/>
                  <a:gd name="T121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4" h="48">
                    <a:moveTo>
                      <a:pt x="8" y="8"/>
                    </a:move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89" name="Freeform 953"/>
              <p:cNvSpPr>
                <a:spLocks/>
              </p:cNvSpPr>
              <p:nvPr/>
            </p:nvSpPr>
            <p:spPr bwMode="auto">
              <a:xfrm>
                <a:off x="2540" y="4008"/>
                <a:ext cx="11" cy="9"/>
              </a:xfrm>
              <a:custGeom>
                <a:avLst/>
                <a:gdLst>
                  <a:gd name="T0" fmla="*/ 16 w 16"/>
                  <a:gd name="T1" fmla="*/ 0 h 16"/>
                  <a:gd name="T2" fmla="*/ 16 w 16"/>
                  <a:gd name="T3" fmla="*/ 8 h 16"/>
                  <a:gd name="T4" fmla="*/ 16 w 16"/>
                  <a:gd name="T5" fmla="*/ 8 h 16"/>
                  <a:gd name="T6" fmla="*/ 16 w 16"/>
                  <a:gd name="T7" fmla="*/ 8 h 16"/>
                  <a:gd name="T8" fmla="*/ 16 w 16"/>
                  <a:gd name="T9" fmla="*/ 8 h 16"/>
                  <a:gd name="T10" fmla="*/ 8 w 16"/>
                  <a:gd name="T11" fmla="*/ 16 h 16"/>
                  <a:gd name="T12" fmla="*/ 8 w 16"/>
                  <a:gd name="T13" fmla="*/ 16 h 16"/>
                  <a:gd name="T14" fmla="*/ 0 w 16"/>
                  <a:gd name="T15" fmla="*/ 16 h 16"/>
                  <a:gd name="T16" fmla="*/ 0 w 16"/>
                  <a:gd name="T17" fmla="*/ 16 h 16"/>
                  <a:gd name="T18" fmla="*/ 0 w 16"/>
                  <a:gd name="T19" fmla="*/ 16 h 16"/>
                  <a:gd name="T20" fmla="*/ 0 w 16"/>
                  <a:gd name="T21" fmla="*/ 16 h 16"/>
                  <a:gd name="T22" fmla="*/ 0 w 16"/>
                  <a:gd name="T23" fmla="*/ 16 h 16"/>
                  <a:gd name="T24" fmla="*/ 0 w 16"/>
                  <a:gd name="T25" fmla="*/ 16 h 16"/>
                  <a:gd name="T26" fmla="*/ 0 w 16"/>
                  <a:gd name="T27" fmla="*/ 16 h 16"/>
                  <a:gd name="T28" fmla="*/ 0 w 16"/>
                  <a:gd name="T29" fmla="*/ 16 h 16"/>
                  <a:gd name="T30" fmla="*/ 0 w 16"/>
                  <a:gd name="T31" fmla="*/ 16 h 16"/>
                  <a:gd name="T32" fmla="*/ 0 w 16"/>
                  <a:gd name="T33" fmla="*/ 16 h 16"/>
                  <a:gd name="T34" fmla="*/ 8 w 16"/>
                  <a:gd name="T35" fmla="*/ 8 h 16"/>
                  <a:gd name="T36" fmla="*/ 0 w 16"/>
                  <a:gd name="T37" fmla="*/ 8 h 16"/>
                  <a:gd name="T38" fmla="*/ 0 w 16"/>
                  <a:gd name="T39" fmla="*/ 8 h 16"/>
                  <a:gd name="T40" fmla="*/ 0 w 16"/>
                  <a:gd name="T41" fmla="*/ 8 h 16"/>
                  <a:gd name="T42" fmla="*/ 0 w 16"/>
                  <a:gd name="T43" fmla="*/ 8 h 16"/>
                  <a:gd name="T44" fmla="*/ 0 w 16"/>
                  <a:gd name="T45" fmla="*/ 8 h 16"/>
                  <a:gd name="T46" fmla="*/ 0 w 16"/>
                  <a:gd name="T47" fmla="*/ 8 h 16"/>
                  <a:gd name="T48" fmla="*/ 0 w 16"/>
                  <a:gd name="T49" fmla="*/ 8 h 16"/>
                  <a:gd name="T50" fmla="*/ 0 w 16"/>
                  <a:gd name="T51" fmla="*/ 8 h 16"/>
                  <a:gd name="T52" fmla="*/ 0 w 16"/>
                  <a:gd name="T53" fmla="*/ 8 h 16"/>
                  <a:gd name="T54" fmla="*/ 0 w 16"/>
                  <a:gd name="T55" fmla="*/ 8 h 16"/>
                  <a:gd name="T56" fmla="*/ 0 w 16"/>
                  <a:gd name="T57" fmla="*/ 8 h 16"/>
                  <a:gd name="T58" fmla="*/ 8 w 16"/>
                  <a:gd name="T59" fmla="*/ 8 h 16"/>
                  <a:gd name="T60" fmla="*/ 8 w 16"/>
                  <a:gd name="T61" fmla="*/ 8 h 16"/>
                  <a:gd name="T62" fmla="*/ 8 w 16"/>
                  <a:gd name="T63" fmla="*/ 8 h 16"/>
                  <a:gd name="T64" fmla="*/ 8 w 16"/>
                  <a:gd name="T65" fmla="*/ 8 h 16"/>
                  <a:gd name="T66" fmla="*/ 8 w 16"/>
                  <a:gd name="T67" fmla="*/ 8 h 16"/>
                  <a:gd name="T68" fmla="*/ 8 w 16"/>
                  <a:gd name="T69" fmla="*/ 8 h 16"/>
                  <a:gd name="T70" fmla="*/ 8 w 16"/>
                  <a:gd name="T71" fmla="*/ 0 h 16"/>
                  <a:gd name="T72" fmla="*/ 16 w 16"/>
                  <a:gd name="T7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90" name="Freeform 954"/>
              <p:cNvSpPr>
                <a:spLocks/>
              </p:cNvSpPr>
              <p:nvPr/>
            </p:nvSpPr>
            <p:spPr bwMode="auto">
              <a:xfrm>
                <a:off x="2744" y="3932"/>
                <a:ext cx="11" cy="9"/>
              </a:xfrm>
              <a:custGeom>
                <a:avLst/>
                <a:gdLst>
                  <a:gd name="T0" fmla="*/ 16 w 16"/>
                  <a:gd name="T1" fmla="*/ 8 h 16"/>
                  <a:gd name="T2" fmla="*/ 0 w 16"/>
                  <a:gd name="T3" fmla="*/ 16 h 16"/>
                  <a:gd name="T4" fmla="*/ 0 w 16"/>
                  <a:gd name="T5" fmla="*/ 8 h 16"/>
                  <a:gd name="T6" fmla="*/ 0 w 16"/>
                  <a:gd name="T7" fmla="*/ 8 h 16"/>
                  <a:gd name="T8" fmla="*/ 16 w 16"/>
                  <a:gd name="T9" fmla="*/ 0 h 16"/>
                  <a:gd name="T10" fmla="*/ 16 w 16"/>
                  <a:gd name="T11" fmla="*/ 8 h 16"/>
                  <a:gd name="T12" fmla="*/ 16 w 16"/>
                  <a:gd name="T13" fmla="*/ 0 h 16"/>
                  <a:gd name="T14" fmla="*/ 16 w 16"/>
                  <a:gd name="T15" fmla="*/ 8 h 16"/>
                  <a:gd name="T16" fmla="*/ 0 w 16"/>
                  <a:gd name="T17" fmla="*/ 16 h 16"/>
                  <a:gd name="T18" fmla="*/ 0 w 16"/>
                  <a:gd name="T19" fmla="*/ 16 h 16"/>
                  <a:gd name="T20" fmla="*/ 0 w 16"/>
                  <a:gd name="T21" fmla="*/ 8 h 16"/>
                  <a:gd name="T22" fmla="*/ 16 w 16"/>
                  <a:gd name="T23" fmla="*/ 0 h 16"/>
                  <a:gd name="T24" fmla="*/ 16 w 16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6">
                    <a:moveTo>
                      <a:pt x="16" y="8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91" name="Freeform 955"/>
              <p:cNvSpPr>
                <a:spLocks/>
              </p:cNvSpPr>
              <p:nvPr/>
            </p:nvSpPr>
            <p:spPr bwMode="auto">
              <a:xfrm>
                <a:off x="2744" y="3937"/>
                <a:ext cx="5" cy="8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16 h 16"/>
                  <a:gd name="T4" fmla="*/ 0 w 8"/>
                  <a:gd name="T5" fmla="*/ 16 h 16"/>
                  <a:gd name="T6" fmla="*/ 0 w 8"/>
                  <a:gd name="T7" fmla="*/ 16 h 16"/>
                  <a:gd name="T8" fmla="*/ 0 w 8"/>
                  <a:gd name="T9" fmla="*/ 0 h 16"/>
                  <a:gd name="T10" fmla="*/ 8 w 8"/>
                  <a:gd name="T11" fmla="*/ 0 h 16"/>
                  <a:gd name="T12" fmla="*/ 0 w 8"/>
                  <a:gd name="T13" fmla="*/ 0 h 16"/>
                  <a:gd name="T14" fmla="*/ 8 w 8"/>
                  <a:gd name="T15" fmla="*/ 0 h 16"/>
                  <a:gd name="T16" fmla="*/ 8 w 8"/>
                  <a:gd name="T17" fmla="*/ 16 h 16"/>
                  <a:gd name="T18" fmla="*/ 8 w 8"/>
                  <a:gd name="T19" fmla="*/ 16 h 16"/>
                  <a:gd name="T20" fmla="*/ 0 w 8"/>
                  <a:gd name="T21" fmla="*/ 16 h 16"/>
                  <a:gd name="T22" fmla="*/ 0 w 8"/>
                  <a:gd name="T23" fmla="*/ 0 h 16"/>
                  <a:gd name="T24" fmla="*/ 8 w 8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92" name="Freeform 956"/>
              <p:cNvSpPr>
                <a:spLocks/>
              </p:cNvSpPr>
              <p:nvPr/>
            </p:nvSpPr>
            <p:spPr bwMode="auto">
              <a:xfrm>
                <a:off x="2749" y="3932"/>
                <a:ext cx="90" cy="18"/>
              </a:xfrm>
              <a:custGeom>
                <a:avLst/>
                <a:gdLst>
                  <a:gd name="T0" fmla="*/ 0 w 128"/>
                  <a:gd name="T1" fmla="*/ 8 h 32"/>
                  <a:gd name="T2" fmla="*/ 16 w 128"/>
                  <a:gd name="T3" fmla="*/ 0 h 32"/>
                  <a:gd name="T4" fmla="*/ 16 w 128"/>
                  <a:gd name="T5" fmla="*/ 0 h 32"/>
                  <a:gd name="T6" fmla="*/ 16 w 128"/>
                  <a:gd name="T7" fmla="*/ 0 h 32"/>
                  <a:gd name="T8" fmla="*/ 112 w 128"/>
                  <a:gd name="T9" fmla="*/ 16 h 32"/>
                  <a:gd name="T10" fmla="*/ 128 w 128"/>
                  <a:gd name="T11" fmla="*/ 16 h 32"/>
                  <a:gd name="T12" fmla="*/ 112 w 128"/>
                  <a:gd name="T13" fmla="*/ 24 h 32"/>
                  <a:gd name="T14" fmla="*/ 96 w 128"/>
                  <a:gd name="T15" fmla="*/ 32 h 32"/>
                  <a:gd name="T16" fmla="*/ 96 w 128"/>
                  <a:gd name="T17" fmla="*/ 32 h 32"/>
                  <a:gd name="T18" fmla="*/ 96 w 128"/>
                  <a:gd name="T19" fmla="*/ 32 h 32"/>
                  <a:gd name="T20" fmla="*/ 96 w 128"/>
                  <a:gd name="T21" fmla="*/ 24 h 32"/>
                  <a:gd name="T22" fmla="*/ 112 w 128"/>
                  <a:gd name="T23" fmla="*/ 16 h 32"/>
                  <a:gd name="T24" fmla="*/ 112 w 128"/>
                  <a:gd name="T25" fmla="*/ 24 h 32"/>
                  <a:gd name="T26" fmla="*/ 112 w 128"/>
                  <a:gd name="T27" fmla="*/ 24 h 32"/>
                  <a:gd name="T28" fmla="*/ 16 w 128"/>
                  <a:gd name="T29" fmla="*/ 8 h 32"/>
                  <a:gd name="T30" fmla="*/ 16 w 128"/>
                  <a:gd name="T31" fmla="*/ 0 h 32"/>
                  <a:gd name="T32" fmla="*/ 16 w 128"/>
                  <a:gd name="T33" fmla="*/ 8 h 32"/>
                  <a:gd name="T34" fmla="*/ 0 w 128"/>
                  <a:gd name="T35" fmla="*/ 16 h 32"/>
                  <a:gd name="T36" fmla="*/ 0 w 128"/>
                  <a:gd name="T37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32">
                    <a:moveTo>
                      <a:pt x="0" y="8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12" y="16"/>
                    </a:lnTo>
                    <a:lnTo>
                      <a:pt x="128" y="16"/>
                    </a:lnTo>
                    <a:lnTo>
                      <a:pt x="112" y="24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24"/>
                    </a:lnTo>
                    <a:lnTo>
                      <a:pt x="112" y="16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93" name="Freeform 957"/>
              <p:cNvSpPr>
                <a:spLocks/>
              </p:cNvSpPr>
              <p:nvPr/>
            </p:nvSpPr>
            <p:spPr bwMode="auto">
              <a:xfrm>
                <a:off x="2737" y="3937"/>
                <a:ext cx="80" cy="13"/>
              </a:xfrm>
              <a:custGeom>
                <a:avLst/>
                <a:gdLst>
                  <a:gd name="T0" fmla="*/ 112 w 112"/>
                  <a:gd name="T1" fmla="*/ 24 h 24"/>
                  <a:gd name="T2" fmla="*/ 16 w 112"/>
                  <a:gd name="T3" fmla="*/ 8 h 24"/>
                  <a:gd name="T4" fmla="*/ 0 w 112"/>
                  <a:gd name="T5" fmla="*/ 8 h 24"/>
                  <a:gd name="T6" fmla="*/ 16 w 112"/>
                  <a:gd name="T7" fmla="*/ 0 h 24"/>
                  <a:gd name="T8" fmla="*/ 16 w 112"/>
                  <a:gd name="T9" fmla="*/ 0 h 24"/>
                  <a:gd name="T10" fmla="*/ 112 w 112"/>
                  <a:gd name="T11" fmla="*/ 16 h 24"/>
                  <a:gd name="T12" fmla="*/ 112 w 11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24">
                    <a:moveTo>
                      <a:pt x="112" y="24"/>
                    </a:moveTo>
                    <a:lnTo>
                      <a:pt x="16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12" y="16"/>
                    </a:lnTo>
                    <a:lnTo>
                      <a:pt x="112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94" name="Freeform 958"/>
              <p:cNvSpPr>
                <a:spLocks/>
              </p:cNvSpPr>
              <p:nvPr/>
            </p:nvSpPr>
            <p:spPr bwMode="auto">
              <a:xfrm>
                <a:off x="2749" y="3937"/>
                <a:ext cx="73" cy="22"/>
              </a:xfrm>
              <a:custGeom>
                <a:avLst/>
                <a:gdLst>
                  <a:gd name="T0" fmla="*/ 0 w 104"/>
                  <a:gd name="T1" fmla="*/ 0 h 40"/>
                  <a:gd name="T2" fmla="*/ 96 w 104"/>
                  <a:gd name="T3" fmla="*/ 16 h 40"/>
                  <a:gd name="T4" fmla="*/ 104 w 104"/>
                  <a:gd name="T5" fmla="*/ 16 h 40"/>
                  <a:gd name="T6" fmla="*/ 104 w 104"/>
                  <a:gd name="T7" fmla="*/ 16 h 40"/>
                  <a:gd name="T8" fmla="*/ 104 w 104"/>
                  <a:gd name="T9" fmla="*/ 32 h 40"/>
                  <a:gd name="T10" fmla="*/ 104 w 104"/>
                  <a:gd name="T11" fmla="*/ 40 h 40"/>
                  <a:gd name="T12" fmla="*/ 96 w 104"/>
                  <a:gd name="T13" fmla="*/ 40 h 40"/>
                  <a:gd name="T14" fmla="*/ 0 w 104"/>
                  <a:gd name="T15" fmla="*/ 24 h 40"/>
                  <a:gd name="T16" fmla="*/ 0 w 104"/>
                  <a:gd name="T17" fmla="*/ 24 h 40"/>
                  <a:gd name="T18" fmla="*/ 0 w 104"/>
                  <a:gd name="T19" fmla="*/ 16 h 40"/>
                  <a:gd name="T20" fmla="*/ 0 w 104"/>
                  <a:gd name="T21" fmla="*/ 16 h 40"/>
                  <a:gd name="T22" fmla="*/ 96 w 104"/>
                  <a:gd name="T23" fmla="*/ 32 h 40"/>
                  <a:gd name="T24" fmla="*/ 96 w 104"/>
                  <a:gd name="T25" fmla="*/ 40 h 40"/>
                  <a:gd name="T26" fmla="*/ 96 w 104"/>
                  <a:gd name="T27" fmla="*/ 32 h 40"/>
                  <a:gd name="T28" fmla="*/ 96 w 104"/>
                  <a:gd name="T29" fmla="*/ 16 h 40"/>
                  <a:gd name="T30" fmla="*/ 104 w 104"/>
                  <a:gd name="T31" fmla="*/ 16 h 40"/>
                  <a:gd name="T32" fmla="*/ 96 w 104"/>
                  <a:gd name="T33" fmla="*/ 24 h 40"/>
                  <a:gd name="T34" fmla="*/ 0 w 104"/>
                  <a:gd name="T35" fmla="*/ 8 h 40"/>
                  <a:gd name="T36" fmla="*/ 0 w 104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" h="40">
                    <a:moveTo>
                      <a:pt x="0" y="0"/>
                    </a:move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96" y="4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96" y="32"/>
                    </a:lnTo>
                    <a:lnTo>
                      <a:pt x="96" y="40"/>
                    </a:lnTo>
                    <a:lnTo>
                      <a:pt x="96" y="32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96" y="2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2095" name="Group 959"/>
              <p:cNvGrpSpPr>
                <a:grpSpLocks/>
              </p:cNvGrpSpPr>
              <p:nvPr/>
            </p:nvGrpSpPr>
            <p:grpSpPr bwMode="auto">
              <a:xfrm>
                <a:off x="2416" y="3749"/>
                <a:ext cx="514" cy="335"/>
                <a:chOff x="2374" y="2509"/>
                <a:chExt cx="728" cy="600"/>
              </a:xfrm>
            </p:grpSpPr>
            <p:sp>
              <p:nvSpPr>
                <p:cNvPr id="92096" name="Freeform 960"/>
                <p:cNvSpPr>
                  <a:spLocks/>
                </p:cNvSpPr>
                <p:nvPr/>
              </p:nvSpPr>
              <p:spPr bwMode="auto">
                <a:xfrm>
                  <a:off x="2846" y="2845"/>
                  <a:ext cx="8" cy="16"/>
                </a:xfrm>
                <a:custGeom>
                  <a:avLst/>
                  <a:gdLst>
                    <a:gd name="T0" fmla="*/ 0 w 8"/>
                    <a:gd name="T1" fmla="*/ 16 h 16"/>
                    <a:gd name="T2" fmla="*/ 0 w 8"/>
                    <a:gd name="T3" fmla="*/ 0 h 16"/>
                    <a:gd name="T4" fmla="*/ 0 w 8"/>
                    <a:gd name="T5" fmla="*/ 0 h 16"/>
                    <a:gd name="T6" fmla="*/ 0 w 8"/>
                    <a:gd name="T7" fmla="*/ 0 h 16"/>
                    <a:gd name="T8" fmla="*/ 8 w 8"/>
                    <a:gd name="T9" fmla="*/ 0 h 16"/>
                    <a:gd name="T10" fmla="*/ 8 w 8"/>
                    <a:gd name="T11" fmla="*/ 16 h 16"/>
                    <a:gd name="T12" fmla="*/ 0 w 8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6">
                      <a:moveTo>
                        <a:pt x="0" y="1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097" name="Freeform 961"/>
                <p:cNvSpPr>
                  <a:spLocks/>
                </p:cNvSpPr>
                <p:nvPr/>
              </p:nvSpPr>
              <p:spPr bwMode="auto">
                <a:xfrm>
                  <a:off x="2942" y="2853"/>
                  <a:ext cx="16" cy="16"/>
                </a:xfrm>
                <a:custGeom>
                  <a:avLst/>
                  <a:gdLst>
                    <a:gd name="T0" fmla="*/ 16 w 16"/>
                    <a:gd name="T1" fmla="*/ 8 h 16"/>
                    <a:gd name="T2" fmla="*/ 0 w 16"/>
                    <a:gd name="T3" fmla="*/ 16 h 16"/>
                    <a:gd name="T4" fmla="*/ 0 w 16"/>
                    <a:gd name="T5" fmla="*/ 8 h 16"/>
                    <a:gd name="T6" fmla="*/ 0 w 16"/>
                    <a:gd name="T7" fmla="*/ 8 h 16"/>
                    <a:gd name="T8" fmla="*/ 0 w 16"/>
                    <a:gd name="T9" fmla="*/ 8 h 16"/>
                    <a:gd name="T10" fmla="*/ 16 w 16"/>
                    <a:gd name="T11" fmla="*/ 0 h 16"/>
                    <a:gd name="T12" fmla="*/ 16 w 16"/>
                    <a:gd name="T13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8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098" name="Rectangle 962"/>
                <p:cNvSpPr>
                  <a:spLocks noChangeArrowheads="1"/>
                </p:cNvSpPr>
                <p:nvPr/>
              </p:nvSpPr>
              <p:spPr bwMode="auto">
                <a:xfrm>
                  <a:off x="2942" y="2861"/>
                  <a:ext cx="8" cy="2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099" name="Rectangle 963"/>
                <p:cNvSpPr>
                  <a:spLocks noChangeArrowheads="1"/>
                </p:cNvSpPr>
                <p:nvPr/>
              </p:nvSpPr>
              <p:spPr bwMode="auto">
                <a:xfrm>
                  <a:off x="2942" y="2877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00" name="Rectangle 964"/>
                <p:cNvSpPr>
                  <a:spLocks noChangeArrowheads="1"/>
                </p:cNvSpPr>
                <p:nvPr/>
              </p:nvSpPr>
              <p:spPr bwMode="auto">
                <a:xfrm>
                  <a:off x="2950" y="2861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01" name="Rectangle 965"/>
                <p:cNvSpPr>
                  <a:spLocks noChangeArrowheads="1"/>
                </p:cNvSpPr>
                <p:nvPr/>
              </p:nvSpPr>
              <p:spPr bwMode="auto">
                <a:xfrm>
                  <a:off x="2950" y="2861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02" name="Freeform 966"/>
                <p:cNvSpPr>
                  <a:spLocks/>
                </p:cNvSpPr>
                <p:nvPr/>
              </p:nvSpPr>
              <p:spPr bwMode="auto">
                <a:xfrm>
                  <a:off x="2958" y="2845"/>
                  <a:ext cx="8" cy="16"/>
                </a:xfrm>
                <a:custGeom>
                  <a:avLst/>
                  <a:gdLst>
                    <a:gd name="T0" fmla="*/ 0 w 8"/>
                    <a:gd name="T1" fmla="*/ 16 h 16"/>
                    <a:gd name="T2" fmla="*/ 0 w 8"/>
                    <a:gd name="T3" fmla="*/ 8 h 16"/>
                    <a:gd name="T4" fmla="*/ 0 w 8"/>
                    <a:gd name="T5" fmla="*/ 8 h 16"/>
                    <a:gd name="T6" fmla="*/ 8 w 8"/>
                    <a:gd name="T7" fmla="*/ 0 h 16"/>
                    <a:gd name="T8" fmla="*/ 8 w 8"/>
                    <a:gd name="T9" fmla="*/ 8 h 16"/>
                    <a:gd name="T10" fmla="*/ 8 w 8"/>
                    <a:gd name="T11" fmla="*/ 16 h 16"/>
                    <a:gd name="T12" fmla="*/ 0 w 8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6">
                      <a:moveTo>
                        <a:pt x="0" y="16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03" name="Freeform 967"/>
                <p:cNvSpPr>
                  <a:spLocks/>
                </p:cNvSpPr>
                <p:nvPr/>
              </p:nvSpPr>
              <p:spPr bwMode="auto">
                <a:xfrm>
                  <a:off x="2966" y="2861"/>
                  <a:ext cx="8" cy="8"/>
                </a:xfrm>
                <a:custGeom>
                  <a:avLst/>
                  <a:gdLst>
                    <a:gd name="T0" fmla="*/ 8 w 8"/>
                    <a:gd name="T1" fmla="*/ 8 h 8"/>
                    <a:gd name="T2" fmla="*/ 8 w 8"/>
                    <a:gd name="T3" fmla="*/ 8 h 8"/>
                    <a:gd name="T4" fmla="*/ 0 w 8"/>
                    <a:gd name="T5" fmla="*/ 0 h 8"/>
                    <a:gd name="T6" fmla="*/ 0 w 8"/>
                    <a:gd name="T7" fmla="*/ 0 h 8"/>
                    <a:gd name="T8" fmla="*/ 8 w 8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04" name="Freeform 968"/>
                <p:cNvSpPr>
                  <a:spLocks/>
                </p:cNvSpPr>
                <p:nvPr/>
              </p:nvSpPr>
              <p:spPr bwMode="auto">
                <a:xfrm>
                  <a:off x="2958" y="2861"/>
                  <a:ext cx="16" cy="16"/>
                </a:xfrm>
                <a:custGeom>
                  <a:avLst/>
                  <a:gdLst>
                    <a:gd name="T0" fmla="*/ 16 w 16"/>
                    <a:gd name="T1" fmla="*/ 8 h 16"/>
                    <a:gd name="T2" fmla="*/ 8 w 16"/>
                    <a:gd name="T3" fmla="*/ 0 h 16"/>
                    <a:gd name="T4" fmla="*/ 0 w 16"/>
                    <a:gd name="T5" fmla="*/ 8 h 16"/>
                    <a:gd name="T6" fmla="*/ 0 w 16"/>
                    <a:gd name="T7" fmla="*/ 8 h 16"/>
                    <a:gd name="T8" fmla="*/ 0 w 16"/>
                    <a:gd name="T9" fmla="*/ 8 h 16"/>
                    <a:gd name="T10" fmla="*/ 8 w 16"/>
                    <a:gd name="T11" fmla="*/ 16 h 16"/>
                    <a:gd name="T12" fmla="*/ 16 w 16"/>
                    <a:gd name="T13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8"/>
                      </a:move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16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05" name="Rectangle 969"/>
                <p:cNvSpPr>
                  <a:spLocks noChangeArrowheads="1"/>
                </p:cNvSpPr>
                <p:nvPr/>
              </p:nvSpPr>
              <p:spPr bwMode="auto">
                <a:xfrm>
                  <a:off x="2958" y="2877"/>
                  <a:ext cx="8" cy="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06" name="Rectangle 970"/>
                <p:cNvSpPr>
                  <a:spLocks noChangeArrowheads="1"/>
                </p:cNvSpPr>
                <p:nvPr/>
              </p:nvSpPr>
              <p:spPr bwMode="auto">
                <a:xfrm>
                  <a:off x="2958" y="2869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07" name="Freeform 971"/>
                <p:cNvSpPr>
                  <a:spLocks/>
                </p:cNvSpPr>
                <p:nvPr/>
              </p:nvSpPr>
              <p:spPr bwMode="auto">
                <a:xfrm>
                  <a:off x="2614" y="2821"/>
                  <a:ext cx="48" cy="24"/>
                </a:xfrm>
                <a:custGeom>
                  <a:avLst/>
                  <a:gdLst>
                    <a:gd name="T0" fmla="*/ 0 w 48"/>
                    <a:gd name="T1" fmla="*/ 8 h 24"/>
                    <a:gd name="T2" fmla="*/ 16 w 48"/>
                    <a:gd name="T3" fmla="*/ 8 h 24"/>
                    <a:gd name="T4" fmla="*/ 24 w 48"/>
                    <a:gd name="T5" fmla="*/ 8 h 24"/>
                    <a:gd name="T6" fmla="*/ 24 w 48"/>
                    <a:gd name="T7" fmla="*/ 8 h 24"/>
                    <a:gd name="T8" fmla="*/ 32 w 48"/>
                    <a:gd name="T9" fmla="*/ 16 h 24"/>
                    <a:gd name="T10" fmla="*/ 24 w 48"/>
                    <a:gd name="T11" fmla="*/ 24 h 24"/>
                    <a:gd name="T12" fmla="*/ 24 w 48"/>
                    <a:gd name="T13" fmla="*/ 16 h 24"/>
                    <a:gd name="T14" fmla="*/ 40 w 48"/>
                    <a:gd name="T15" fmla="*/ 8 h 24"/>
                    <a:gd name="T16" fmla="*/ 48 w 48"/>
                    <a:gd name="T17" fmla="*/ 0 h 24"/>
                    <a:gd name="T18" fmla="*/ 48 w 48"/>
                    <a:gd name="T19" fmla="*/ 8 h 24"/>
                    <a:gd name="T20" fmla="*/ 40 w 48"/>
                    <a:gd name="T21" fmla="*/ 16 h 24"/>
                    <a:gd name="T22" fmla="*/ 24 w 48"/>
                    <a:gd name="T23" fmla="*/ 24 h 24"/>
                    <a:gd name="T24" fmla="*/ 24 w 48"/>
                    <a:gd name="T25" fmla="*/ 24 h 24"/>
                    <a:gd name="T26" fmla="*/ 24 w 48"/>
                    <a:gd name="T27" fmla="*/ 24 h 24"/>
                    <a:gd name="T28" fmla="*/ 16 w 48"/>
                    <a:gd name="T29" fmla="*/ 16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0 w 48"/>
                    <a:gd name="T35" fmla="*/ 16 h 24"/>
                    <a:gd name="T36" fmla="*/ 0 w 48"/>
                    <a:gd name="T3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8" h="24">
                      <a:moveTo>
                        <a:pt x="0" y="8"/>
                      </a:move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24" y="16"/>
                      </a:lnTo>
                      <a:lnTo>
                        <a:pt x="40" y="8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08" name="Rectangle 972"/>
                <p:cNvSpPr>
                  <a:spLocks noChangeArrowheads="1"/>
                </p:cNvSpPr>
                <p:nvPr/>
              </p:nvSpPr>
              <p:spPr bwMode="auto">
                <a:xfrm>
                  <a:off x="2654" y="2829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09" name="Rectangle 973"/>
                <p:cNvSpPr>
                  <a:spLocks noChangeArrowheads="1"/>
                </p:cNvSpPr>
                <p:nvPr/>
              </p:nvSpPr>
              <p:spPr bwMode="auto">
                <a:xfrm>
                  <a:off x="2654" y="2837"/>
                  <a:ext cx="5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10" name="Rectangle 974"/>
                <p:cNvSpPr>
                  <a:spLocks noChangeArrowheads="1"/>
                </p:cNvSpPr>
                <p:nvPr/>
              </p:nvSpPr>
              <p:spPr bwMode="auto">
                <a:xfrm>
                  <a:off x="2702" y="2837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11" name="Rectangle 975"/>
                <p:cNvSpPr>
                  <a:spLocks noChangeArrowheads="1"/>
                </p:cNvSpPr>
                <p:nvPr/>
              </p:nvSpPr>
              <p:spPr bwMode="auto">
                <a:xfrm>
                  <a:off x="2702" y="2845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12" name="Freeform 976"/>
                <p:cNvSpPr>
                  <a:spLocks/>
                </p:cNvSpPr>
                <p:nvPr/>
              </p:nvSpPr>
              <p:spPr bwMode="auto">
                <a:xfrm>
                  <a:off x="2726" y="2845"/>
                  <a:ext cx="32" cy="16"/>
                </a:xfrm>
                <a:custGeom>
                  <a:avLst/>
                  <a:gdLst>
                    <a:gd name="T0" fmla="*/ 8 w 32"/>
                    <a:gd name="T1" fmla="*/ 0 h 16"/>
                    <a:gd name="T2" fmla="*/ 8 w 32"/>
                    <a:gd name="T3" fmla="*/ 8 h 16"/>
                    <a:gd name="T4" fmla="*/ 0 w 32"/>
                    <a:gd name="T5" fmla="*/ 16 h 16"/>
                    <a:gd name="T6" fmla="*/ 0 w 32"/>
                    <a:gd name="T7" fmla="*/ 8 h 16"/>
                    <a:gd name="T8" fmla="*/ 24 w 32"/>
                    <a:gd name="T9" fmla="*/ 0 h 16"/>
                    <a:gd name="T10" fmla="*/ 32 w 32"/>
                    <a:gd name="T11" fmla="*/ 0 h 16"/>
                    <a:gd name="T12" fmla="*/ 32 w 32"/>
                    <a:gd name="T13" fmla="*/ 0 h 16"/>
                    <a:gd name="T14" fmla="*/ 24 w 32"/>
                    <a:gd name="T15" fmla="*/ 8 h 16"/>
                    <a:gd name="T16" fmla="*/ 0 w 32"/>
                    <a:gd name="T17" fmla="*/ 16 h 16"/>
                    <a:gd name="T18" fmla="*/ 0 w 32"/>
                    <a:gd name="T19" fmla="*/ 16 h 16"/>
                    <a:gd name="T20" fmla="*/ 0 w 32"/>
                    <a:gd name="T21" fmla="*/ 8 h 16"/>
                    <a:gd name="T22" fmla="*/ 0 w 32"/>
                    <a:gd name="T23" fmla="*/ 0 h 16"/>
                    <a:gd name="T24" fmla="*/ 8 w 32"/>
                    <a:gd name="T2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16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13" name="Rectangle 977"/>
                <p:cNvSpPr>
                  <a:spLocks noChangeArrowheads="1"/>
                </p:cNvSpPr>
                <p:nvPr/>
              </p:nvSpPr>
              <p:spPr bwMode="auto">
                <a:xfrm>
                  <a:off x="2750" y="2845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14" name="Rectangle 978"/>
                <p:cNvSpPr>
                  <a:spLocks noChangeArrowheads="1"/>
                </p:cNvSpPr>
                <p:nvPr/>
              </p:nvSpPr>
              <p:spPr bwMode="auto">
                <a:xfrm>
                  <a:off x="2750" y="2853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15" name="Freeform 979"/>
                <p:cNvSpPr>
                  <a:spLocks/>
                </p:cNvSpPr>
                <p:nvPr/>
              </p:nvSpPr>
              <p:spPr bwMode="auto">
                <a:xfrm>
                  <a:off x="2774" y="2853"/>
                  <a:ext cx="32" cy="16"/>
                </a:xfrm>
                <a:custGeom>
                  <a:avLst/>
                  <a:gdLst>
                    <a:gd name="T0" fmla="*/ 8 w 32"/>
                    <a:gd name="T1" fmla="*/ 0 h 16"/>
                    <a:gd name="T2" fmla="*/ 8 w 32"/>
                    <a:gd name="T3" fmla="*/ 8 h 16"/>
                    <a:gd name="T4" fmla="*/ 0 w 32"/>
                    <a:gd name="T5" fmla="*/ 16 h 16"/>
                    <a:gd name="T6" fmla="*/ 0 w 32"/>
                    <a:gd name="T7" fmla="*/ 8 h 16"/>
                    <a:gd name="T8" fmla="*/ 24 w 32"/>
                    <a:gd name="T9" fmla="*/ 0 h 16"/>
                    <a:gd name="T10" fmla="*/ 32 w 32"/>
                    <a:gd name="T11" fmla="*/ 0 h 16"/>
                    <a:gd name="T12" fmla="*/ 32 w 32"/>
                    <a:gd name="T13" fmla="*/ 0 h 16"/>
                    <a:gd name="T14" fmla="*/ 24 w 32"/>
                    <a:gd name="T15" fmla="*/ 8 h 16"/>
                    <a:gd name="T16" fmla="*/ 0 w 32"/>
                    <a:gd name="T17" fmla="*/ 16 h 16"/>
                    <a:gd name="T18" fmla="*/ 0 w 32"/>
                    <a:gd name="T19" fmla="*/ 16 h 16"/>
                    <a:gd name="T20" fmla="*/ 0 w 32"/>
                    <a:gd name="T21" fmla="*/ 8 h 16"/>
                    <a:gd name="T22" fmla="*/ 0 w 32"/>
                    <a:gd name="T23" fmla="*/ 0 h 16"/>
                    <a:gd name="T24" fmla="*/ 8 w 32"/>
                    <a:gd name="T2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16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16" name="Rectangle 980"/>
                <p:cNvSpPr>
                  <a:spLocks noChangeArrowheads="1"/>
                </p:cNvSpPr>
                <p:nvPr/>
              </p:nvSpPr>
              <p:spPr bwMode="auto">
                <a:xfrm>
                  <a:off x="2798" y="2853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17" name="Rectangle 981"/>
                <p:cNvSpPr>
                  <a:spLocks noChangeArrowheads="1"/>
                </p:cNvSpPr>
                <p:nvPr/>
              </p:nvSpPr>
              <p:spPr bwMode="auto">
                <a:xfrm>
                  <a:off x="2798" y="2861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18" name="Freeform 982"/>
                <p:cNvSpPr>
                  <a:spLocks/>
                </p:cNvSpPr>
                <p:nvPr/>
              </p:nvSpPr>
              <p:spPr bwMode="auto">
                <a:xfrm>
                  <a:off x="2822" y="2861"/>
                  <a:ext cx="32" cy="16"/>
                </a:xfrm>
                <a:custGeom>
                  <a:avLst/>
                  <a:gdLst>
                    <a:gd name="T0" fmla="*/ 8 w 32"/>
                    <a:gd name="T1" fmla="*/ 0 h 16"/>
                    <a:gd name="T2" fmla="*/ 8 w 32"/>
                    <a:gd name="T3" fmla="*/ 8 h 16"/>
                    <a:gd name="T4" fmla="*/ 0 w 32"/>
                    <a:gd name="T5" fmla="*/ 16 h 16"/>
                    <a:gd name="T6" fmla="*/ 0 w 32"/>
                    <a:gd name="T7" fmla="*/ 8 h 16"/>
                    <a:gd name="T8" fmla="*/ 24 w 32"/>
                    <a:gd name="T9" fmla="*/ 0 h 16"/>
                    <a:gd name="T10" fmla="*/ 32 w 32"/>
                    <a:gd name="T11" fmla="*/ 0 h 16"/>
                    <a:gd name="T12" fmla="*/ 32 w 32"/>
                    <a:gd name="T13" fmla="*/ 0 h 16"/>
                    <a:gd name="T14" fmla="*/ 24 w 32"/>
                    <a:gd name="T15" fmla="*/ 8 h 16"/>
                    <a:gd name="T16" fmla="*/ 0 w 32"/>
                    <a:gd name="T17" fmla="*/ 16 h 16"/>
                    <a:gd name="T18" fmla="*/ 0 w 32"/>
                    <a:gd name="T19" fmla="*/ 16 h 16"/>
                    <a:gd name="T20" fmla="*/ 0 w 32"/>
                    <a:gd name="T21" fmla="*/ 8 h 16"/>
                    <a:gd name="T22" fmla="*/ 0 w 32"/>
                    <a:gd name="T23" fmla="*/ 0 h 16"/>
                    <a:gd name="T24" fmla="*/ 8 w 32"/>
                    <a:gd name="T2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16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19" name="Rectangle 983"/>
                <p:cNvSpPr>
                  <a:spLocks noChangeArrowheads="1"/>
                </p:cNvSpPr>
                <p:nvPr/>
              </p:nvSpPr>
              <p:spPr bwMode="auto">
                <a:xfrm>
                  <a:off x="2846" y="2861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20" name="Rectangle 984"/>
                <p:cNvSpPr>
                  <a:spLocks noChangeArrowheads="1"/>
                </p:cNvSpPr>
                <p:nvPr/>
              </p:nvSpPr>
              <p:spPr bwMode="auto">
                <a:xfrm>
                  <a:off x="2846" y="2869"/>
                  <a:ext cx="32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21" name="Rectangle 985"/>
                <p:cNvSpPr>
                  <a:spLocks noChangeArrowheads="1"/>
                </p:cNvSpPr>
                <p:nvPr/>
              </p:nvSpPr>
              <p:spPr bwMode="auto">
                <a:xfrm>
                  <a:off x="2870" y="2869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22" name="Rectangle 986"/>
                <p:cNvSpPr>
                  <a:spLocks noChangeArrowheads="1"/>
                </p:cNvSpPr>
                <p:nvPr/>
              </p:nvSpPr>
              <p:spPr bwMode="auto">
                <a:xfrm>
                  <a:off x="2870" y="2877"/>
                  <a:ext cx="64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23" name="Rectangle 987"/>
                <p:cNvSpPr>
                  <a:spLocks noChangeArrowheads="1"/>
                </p:cNvSpPr>
                <p:nvPr/>
              </p:nvSpPr>
              <p:spPr bwMode="auto">
                <a:xfrm>
                  <a:off x="2926" y="2877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24" name="Rectangle 988"/>
                <p:cNvSpPr>
                  <a:spLocks noChangeArrowheads="1"/>
                </p:cNvSpPr>
                <p:nvPr/>
              </p:nvSpPr>
              <p:spPr bwMode="auto">
                <a:xfrm>
                  <a:off x="2926" y="2885"/>
                  <a:ext cx="4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25" name="Freeform 989"/>
                <p:cNvSpPr>
                  <a:spLocks/>
                </p:cNvSpPr>
                <p:nvPr/>
              </p:nvSpPr>
              <p:spPr bwMode="auto">
                <a:xfrm>
                  <a:off x="2486" y="2829"/>
                  <a:ext cx="488" cy="152"/>
                </a:xfrm>
                <a:custGeom>
                  <a:avLst/>
                  <a:gdLst>
                    <a:gd name="T0" fmla="*/ 488 w 488"/>
                    <a:gd name="T1" fmla="*/ 64 h 152"/>
                    <a:gd name="T2" fmla="*/ 488 w 488"/>
                    <a:gd name="T3" fmla="*/ 72 h 152"/>
                    <a:gd name="T4" fmla="*/ 376 w 488"/>
                    <a:gd name="T5" fmla="*/ 152 h 152"/>
                    <a:gd name="T6" fmla="*/ 8 w 488"/>
                    <a:gd name="T7" fmla="*/ 72 h 152"/>
                    <a:gd name="T8" fmla="*/ 8 w 488"/>
                    <a:gd name="T9" fmla="*/ 64 h 152"/>
                    <a:gd name="T10" fmla="*/ 16 w 488"/>
                    <a:gd name="T11" fmla="*/ 56 h 152"/>
                    <a:gd name="T12" fmla="*/ 48 w 488"/>
                    <a:gd name="T13" fmla="*/ 48 h 152"/>
                    <a:gd name="T14" fmla="*/ 48 w 488"/>
                    <a:gd name="T15" fmla="*/ 48 h 152"/>
                    <a:gd name="T16" fmla="*/ 48 w 488"/>
                    <a:gd name="T17" fmla="*/ 40 h 152"/>
                    <a:gd name="T18" fmla="*/ 72 w 488"/>
                    <a:gd name="T19" fmla="*/ 32 h 152"/>
                    <a:gd name="T20" fmla="*/ 72 w 488"/>
                    <a:gd name="T21" fmla="*/ 32 h 152"/>
                    <a:gd name="T22" fmla="*/ 72 w 488"/>
                    <a:gd name="T23" fmla="*/ 24 h 152"/>
                    <a:gd name="T24" fmla="*/ 96 w 488"/>
                    <a:gd name="T25" fmla="*/ 16 h 152"/>
                    <a:gd name="T26" fmla="*/ 96 w 488"/>
                    <a:gd name="T27" fmla="*/ 16 h 152"/>
                    <a:gd name="T28" fmla="*/ 120 w 488"/>
                    <a:gd name="T29" fmla="*/ 16 h 152"/>
                    <a:gd name="T30" fmla="*/ 120 w 488"/>
                    <a:gd name="T31" fmla="*/ 0 h 152"/>
                    <a:gd name="T32" fmla="*/ 120 w 488"/>
                    <a:gd name="T33" fmla="*/ 0 h 152"/>
                    <a:gd name="T34" fmla="*/ 128 w 488"/>
                    <a:gd name="T35" fmla="*/ 8 h 152"/>
                    <a:gd name="T36" fmla="*/ 128 w 488"/>
                    <a:gd name="T37" fmla="*/ 8 h 152"/>
                    <a:gd name="T38" fmla="*/ 120 w 488"/>
                    <a:gd name="T39" fmla="*/ 0 h 152"/>
                    <a:gd name="T40" fmla="*/ 120 w 488"/>
                    <a:gd name="T41" fmla="*/ 16 h 152"/>
                    <a:gd name="T42" fmla="*/ 112 w 488"/>
                    <a:gd name="T43" fmla="*/ 16 h 152"/>
                    <a:gd name="T44" fmla="*/ 96 w 488"/>
                    <a:gd name="T45" fmla="*/ 24 h 152"/>
                    <a:gd name="T46" fmla="*/ 72 w 488"/>
                    <a:gd name="T47" fmla="*/ 32 h 152"/>
                    <a:gd name="T48" fmla="*/ 80 w 488"/>
                    <a:gd name="T49" fmla="*/ 24 h 152"/>
                    <a:gd name="T50" fmla="*/ 80 w 488"/>
                    <a:gd name="T51" fmla="*/ 40 h 152"/>
                    <a:gd name="T52" fmla="*/ 48 w 488"/>
                    <a:gd name="T53" fmla="*/ 48 h 152"/>
                    <a:gd name="T54" fmla="*/ 56 w 488"/>
                    <a:gd name="T55" fmla="*/ 40 h 152"/>
                    <a:gd name="T56" fmla="*/ 56 w 488"/>
                    <a:gd name="T57" fmla="*/ 56 h 152"/>
                    <a:gd name="T58" fmla="*/ 16 w 488"/>
                    <a:gd name="T59" fmla="*/ 64 h 152"/>
                    <a:gd name="T60" fmla="*/ 24 w 488"/>
                    <a:gd name="T61" fmla="*/ 64 h 152"/>
                    <a:gd name="T62" fmla="*/ 8 w 488"/>
                    <a:gd name="T63" fmla="*/ 64 h 152"/>
                    <a:gd name="T64" fmla="*/ 376 w 488"/>
                    <a:gd name="T65" fmla="*/ 144 h 152"/>
                    <a:gd name="T66" fmla="*/ 376 w 488"/>
                    <a:gd name="T67" fmla="*/ 144 h 152"/>
                    <a:gd name="T68" fmla="*/ 488 w 488"/>
                    <a:gd name="T69" fmla="*/ 72 h 152"/>
                    <a:gd name="T70" fmla="*/ 480 w 488"/>
                    <a:gd name="T71" fmla="*/ 56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88" h="152">
                      <a:moveTo>
                        <a:pt x="488" y="56"/>
                      </a:moveTo>
                      <a:lnTo>
                        <a:pt x="488" y="64"/>
                      </a:lnTo>
                      <a:lnTo>
                        <a:pt x="488" y="72"/>
                      </a:lnTo>
                      <a:lnTo>
                        <a:pt x="488" y="72"/>
                      </a:lnTo>
                      <a:lnTo>
                        <a:pt x="384" y="152"/>
                      </a:lnTo>
                      <a:lnTo>
                        <a:pt x="376" y="152"/>
                      </a:lnTo>
                      <a:lnTo>
                        <a:pt x="376" y="152"/>
                      </a:lnTo>
                      <a:lnTo>
                        <a:pt x="8" y="72"/>
                      </a:lnTo>
                      <a:lnTo>
                        <a:pt x="0" y="72"/>
                      </a:lnTo>
                      <a:lnTo>
                        <a:pt x="8" y="64"/>
                      </a:lnTo>
                      <a:lnTo>
                        <a:pt x="16" y="56"/>
                      </a:lnTo>
                      <a:lnTo>
                        <a:pt x="16" y="56"/>
                      </a:lnTo>
                      <a:lnTo>
                        <a:pt x="16" y="56"/>
                      </a:lnTo>
                      <a:lnTo>
                        <a:pt x="48" y="48"/>
                      </a:lnTo>
                      <a:lnTo>
                        <a:pt x="56" y="48"/>
                      </a:lnTo>
                      <a:lnTo>
                        <a:pt x="48" y="48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72" y="32"/>
                      </a:lnTo>
                      <a:lnTo>
                        <a:pt x="80" y="32"/>
                      </a:lnTo>
                      <a:lnTo>
                        <a:pt x="72" y="32"/>
                      </a:lnTo>
                      <a:lnTo>
                        <a:pt x="72" y="24"/>
                      </a:lnTo>
                      <a:lnTo>
                        <a:pt x="72" y="24"/>
                      </a:lnTo>
                      <a:lnTo>
                        <a:pt x="72" y="24"/>
                      </a:lnTo>
                      <a:lnTo>
                        <a:pt x="96" y="16"/>
                      </a:lnTo>
                      <a:lnTo>
                        <a:pt x="96" y="24"/>
                      </a:lnTo>
                      <a:lnTo>
                        <a:pt x="96" y="16"/>
                      </a:lnTo>
                      <a:lnTo>
                        <a:pt x="112" y="8"/>
                      </a:lnTo>
                      <a:lnTo>
                        <a:pt x="120" y="16"/>
                      </a:lnTo>
                      <a:lnTo>
                        <a:pt x="112" y="8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8" y="0"/>
                      </a:lnTo>
                      <a:lnTo>
                        <a:pt x="128" y="8"/>
                      </a:lnTo>
                      <a:lnTo>
                        <a:pt x="128" y="8"/>
                      </a:lnTo>
                      <a:lnTo>
                        <a:pt x="128" y="8"/>
                      </a:lnTo>
                      <a:lnTo>
                        <a:pt x="120" y="8"/>
                      </a:lnTo>
                      <a:lnTo>
                        <a:pt x="120" y="0"/>
                      </a:lnTo>
                      <a:lnTo>
                        <a:pt x="128" y="8"/>
                      </a:lnTo>
                      <a:lnTo>
                        <a:pt x="120" y="16"/>
                      </a:lnTo>
                      <a:lnTo>
                        <a:pt x="128" y="8"/>
                      </a:lnTo>
                      <a:lnTo>
                        <a:pt x="112" y="16"/>
                      </a:lnTo>
                      <a:lnTo>
                        <a:pt x="96" y="24"/>
                      </a:lnTo>
                      <a:lnTo>
                        <a:pt x="96" y="24"/>
                      </a:lnTo>
                      <a:lnTo>
                        <a:pt x="96" y="24"/>
                      </a:lnTo>
                      <a:lnTo>
                        <a:pt x="72" y="32"/>
                      </a:lnTo>
                      <a:lnTo>
                        <a:pt x="72" y="24"/>
                      </a:lnTo>
                      <a:lnTo>
                        <a:pt x="80" y="24"/>
                      </a:lnTo>
                      <a:lnTo>
                        <a:pt x="80" y="32"/>
                      </a:lnTo>
                      <a:lnTo>
                        <a:pt x="80" y="40"/>
                      </a:lnTo>
                      <a:lnTo>
                        <a:pt x="72" y="40"/>
                      </a:lnTo>
                      <a:lnTo>
                        <a:pt x="48" y="48"/>
                      </a:lnTo>
                      <a:lnTo>
                        <a:pt x="48" y="40"/>
                      </a:lnTo>
                      <a:lnTo>
                        <a:pt x="56" y="40"/>
                      </a:lnTo>
                      <a:lnTo>
                        <a:pt x="56" y="48"/>
                      </a:lnTo>
                      <a:lnTo>
                        <a:pt x="56" y="56"/>
                      </a:lnTo>
                      <a:lnTo>
                        <a:pt x="48" y="56"/>
                      </a:lnTo>
                      <a:lnTo>
                        <a:pt x="16" y="64"/>
                      </a:lnTo>
                      <a:lnTo>
                        <a:pt x="16" y="56"/>
                      </a:lnTo>
                      <a:lnTo>
                        <a:pt x="24" y="64"/>
                      </a:lnTo>
                      <a:lnTo>
                        <a:pt x="16" y="72"/>
                      </a:lnTo>
                      <a:lnTo>
                        <a:pt x="8" y="64"/>
                      </a:lnTo>
                      <a:lnTo>
                        <a:pt x="8" y="64"/>
                      </a:lnTo>
                      <a:lnTo>
                        <a:pt x="376" y="144"/>
                      </a:lnTo>
                      <a:lnTo>
                        <a:pt x="376" y="152"/>
                      </a:lnTo>
                      <a:lnTo>
                        <a:pt x="376" y="144"/>
                      </a:lnTo>
                      <a:lnTo>
                        <a:pt x="480" y="64"/>
                      </a:lnTo>
                      <a:lnTo>
                        <a:pt x="488" y="72"/>
                      </a:lnTo>
                      <a:lnTo>
                        <a:pt x="480" y="64"/>
                      </a:lnTo>
                      <a:lnTo>
                        <a:pt x="480" y="56"/>
                      </a:lnTo>
                      <a:lnTo>
                        <a:pt x="488" y="5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26" name="Freeform 990"/>
                <p:cNvSpPr>
                  <a:spLocks/>
                </p:cNvSpPr>
                <p:nvPr/>
              </p:nvSpPr>
              <p:spPr bwMode="auto">
                <a:xfrm>
                  <a:off x="2918" y="2877"/>
                  <a:ext cx="56" cy="32"/>
                </a:xfrm>
                <a:custGeom>
                  <a:avLst/>
                  <a:gdLst>
                    <a:gd name="T0" fmla="*/ 32 w 56"/>
                    <a:gd name="T1" fmla="*/ 16 h 32"/>
                    <a:gd name="T2" fmla="*/ 16 w 56"/>
                    <a:gd name="T3" fmla="*/ 8 h 32"/>
                    <a:gd name="T4" fmla="*/ 16 w 56"/>
                    <a:gd name="T5" fmla="*/ 8 h 32"/>
                    <a:gd name="T6" fmla="*/ 16 w 56"/>
                    <a:gd name="T7" fmla="*/ 8 h 32"/>
                    <a:gd name="T8" fmla="*/ 0 w 56"/>
                    <a:gd name="T9" fmla="*/ 16 h 32"/>
                    <a:gd name="T10" fmla="*/ 8 w 56"/>
                    <a:gd name="T11" fmla="*/ 8 h 32"/>
                    <a:gd name="T12" fmla="*/ 8 w 56"/>
                    <a:gd name="T13" fmla="*/ 8 h 32"/>
                    <a:gd name="T14" fmla="*/ 8 w 56"/>
                    <a:gd name="T15" fmla="*/ 16 h 32"/>
                    <a:gd name="T16" fmla="*/ 0 w 56"/>
                    <a:gd name="T17" fmla="*/ 16 h 32"/>
                    <a:gd name="T18" fmla="*/ 0 w 56"/>
                    <a:gd name="T19" fmla="*/ 16 h 32"/>
                    <a:gd name="T20" fmla="*/ 16 w 56"/>
                    <a:gd name="T21" fmla="*/ 16 h 32"/>
                    <a:gd name="T22" fmla="*/ 16 w 56"/>
                    <a:gd name="T23" fmla="*/ 16 h 32"/>
                    <a:gd name="T24" fmla="*/ 16 w 56"/>
                    <a:gd name="T25" fmla="*/ 16 h 32"/>
                    <a:gd name="T26" fmla="*/ 32 w 56"/>
                    <a:gd name="T27" fmla="*/ 24 h 32"/>
                    <a:gd name="T28" fmla="*/ 32 w 56"/>
                    <a:gd name="T29" fmla="*/ 24 h 32"/>
                    <a:gd name="T30" fmla="*/ 32 w 56"/>
                    <a:gd name="T31" fmla="*/ 24 h 32"/>
                    <a:gd name="T32" fmla="*/ 40 w 56"/>
                    <a:gd name="T33" fmla="*/ 16 h 32"/>
                    <a:gd name="T34" fmla="*/ 40 w 56"/>
                    <a:gd name="T35" fmla="*/ 16 h 32"/>
                    <a:gd name="T36" fmla="*/ 40 w 56"/>
                    <a:gd name="T37" fmla="*/ 16 h 32"/>
                    <a:gd name="T38" fmla="*/ 48 w 56"/>
                    <a:gd name="T39" fmla="*/ 8 h 32"/>
                    <a:gd name="T40" fmla="*/ 48 w 56"/>
                    <a:gd name="T41" fmla="*/ 16 h 32"/>
                    <a:gd name="T42" fmla="*/ 48 w 56"/>
                    <a:gd name="T43" fmla="*/ 16 h 32"/>
                    <a:gd name="T44" fmla="*/ 32 w 56"/>
                    <a:gd name="T45" fmla="*/ 16 h 32"/>
                    <a:gd name="T46" fmla="*/ 32 w 56"/>
                    <a:gd name="T47" fmla="*/ 16 h 32"/>
                    <a:gd name="T48" fmla="*/ 32 w 56"/>
                    <a:gd name="T49" fmla="*/ 8 h 32"/>
                    <a:gd name="T50" fmla="*/ 32 w 56"/>
                    <a:gd name="T51" fmla="*/ 8 h 32"/>
                    <a:gd name="T52" fmla="*/ 48 w 56"/>
                    <a:gd name="T53" fmla="*/ 8 h 32"/>
                    <a:gd name="T54" fmla="*/ 48 w 56"/>
                    <a:gd name="T55" fmla="*/ 8 h 32"/>
                    <a:gd name="T56" fmla="*/ 56 w 56"/>
                    <a:gd name="T57" fmla="*/ 16 h 32"/>
                    <a:gd name="T58" fmla="*/ 48 w 56"/>
                    <a:gd name="T59" fmla="*/ 24 h 32"/>
                    <a:gd name="T60" fmla="*/ 48 w 56"/>
                    <a:gd name="T61" fmla="*/ 24 h 32"/>
                    <a:gd name="T62" fmla="*/ 48 w 56"/>
                    <a:gd name="T63" fmla="*/ 24 h 32"/>
                    <a:gd name="T64" fmla="*/ 40 w 56"/>
                    <a:gd name="T65" fmla="*/ 32 h 32"/>
                    <a:gd name="T66" fmla="*/ 40 w 56"/>
                    <a:gd name="T67" fmla="*/ 32 h 32"/>
                    <a:gd name="T68" fmla="*/ 32 w 56"/>
                    <a:gd name="T69" fmla="*/ 32 h 32"/>
                    <a:gd name="T70" fmla="*/ 16 w 56"/>
                    <a:gd name="T71" fmla="*/ 24 h 32"/>
                    <a:gd name="T72" fmla="*/ 16 w 56"/>
                    <a:gd name="T73" fmla="*/ 24 h 32"/>
                    <a:gd name="T74" fmla="*/ 16 w 56"/>
                    <a:gd name="T75" fmla="*/ 24 h 32"/>
                    <a:gd name="T76" fmla="*/ 0 w 56"/>
                    <a:gd name="T77" fmla="*/ 24 h 32"/>
                    <a:gd name="T78" fmla="*/ 0 w 56"/>
                    <a:gd name="T79" fmla="*/ 24 h 32"/>
                    <a:gd name="T80" fmla="*/ 0 w 56"/>
                    <a:gd name="T81" fmla="*/ 16 h 32"/>
                    <a:gd name="T82" fmla="*/ 0 w 56"/>
                    <a:gd name="T83" fmla="*/ 8 h 32"/>
                    <a:gd name="T84" fmla="*/ 0 w 56"/>
                    <a:gd name="T85" fmla="*/ 8 h 32"/>
                    <a:gd name="T86" fmla="*/ 0 w 56"/>
                    <a:gd name="T87" fmla="*/ 8 h 32"/>
                    <a:gd name="T88" fmla="*/ 16 w 56"/>
                    <a:gd name="T89" fmla="*/ 0 h 32"/>
                    <a:gd name="T90" fmla="*/ 16 w 56"/>
                    <a:gd name="T91" fmla="*/ 0 h 32"/>
                    <a:gd name="T92" fmla="*/ 16 w 56"/>
                    <a:gd name="T93" fmla="*/ 0 h 32"/>
                    <a:gd name="T94" fmla="*/ 32 w 56"/>
                    <a:gd name="T95" fmla="*/ 8 h 32"/>
                    <a:gd name="T96" fmla="*/ 32 w 56"/>
                    <a:gd name="T97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32">
                      <a:moveTo>
                        <a:pt x="32" y="16"/>
                      </a:move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32"/>
                      </a:lnTo>
                      <a:lnTo>
                        <a:pt x="40" y="32"/>
                      </a:lnTo>
                      <a:lnTo>
                        <a:pt x="32" y="32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27" name="Freeform 991"/>
                <p:cNvSpPr>
                  <a:spLocks/>
                </p:cNvSpPr>
                <p:nvPr/>
              </p:nvSpPr>
              <p:spPr bwMode="auto">
                <a:xfrm>
                  <a:off x="2950" y="2885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28" name="Freeform 992"/>
                <p:cNvSpPr>
                  <a:spLocks/>
                </p:cNvSpPr>
                <p:nvPr/>
              </p:nvSpPr>
              <p:spPr bwMode="auto">
                <a:xfrm>
                  <a:off x="2886" y="2877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29" name="Freeform 993"/>
                <p:cNvSpPr>
                  <a:spLocks/>
                </p:cNvSpPr>
                <p:nvPr/>
              </p:nvSpPr>
              <p:spPr bwMode="auto">
                <a:xfrm>
                  <a:off x="2894" y="289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30" name="Freeform 994"/>
                <p:cNvSpPr>
                  <a:spLocks/>
                </p:cNvSpPr>
                <p:nvPr/>
              </p:nvSpPr>
              <p:spPr bwMode="auto">
                <a:xfrm>
                  <a:off x="2862" y="2869"/>
                  <a:ext cx="40" cy="24"/>
                </a:xfrm>
                <a:custGeom>
                  <a:avLst/>
                  <a:gdLst>
                    <a:gd name="T0" fmla="*/ 32 w 40"/>
                    <a:gd name="T1" fmla="*/ 0 h 24"/>
                    <a:gd name="T2" fmla="*/ 40 w 40"/>
                    <a:gd name="T3" fmla="*/ 8 h 24"/>
                    <a:gd name="T4" fmla="*/ 32 w 40"/>
                    <a:gd name="T5" fmla="*/ 16 h 24"/>
                    <a:gd name="T6" fmla="*/ 32 w 40"/>
                    <a:gd name="T7" fmla="*/ 16 h 24"/>
                    <a:gd name="T8" fmla="*/ 24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8 w 40"/>
                    <a:gd name="T39" fmla="*/ 0 h 24"/>
                    <a:gd name="T40" fmla="*/ 8 w 40"/>
                    <a:gd name="T41" fmla="*/ 0 h 24"/>
                    <a:gd name="T42" fmla="*/ 8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8 w 40"/>
                    <a:gd name="T53" fmla="*/ 8 h 24"/>
                    <a:gd name="T54" fmla="*/ 8 w 40"/>
                    <a:gd name="T55" fmla="*/ 8 h 24"/>
                    <a:gd name="T56" fmla="*/ 16 w 40"/>
                    <a:gd name="T57" fmla="*/ 8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8 h 24"/>
                    <a:gd name="T66" fmla="*/ 8 w 40"/>
                    <a:gd name="T67" fmla="*/ 8 h 24"/>
                    <a:gd name="T68" fmla="*/ 8 w 40"/>
                    <a:gd name="T69" fmla="*/ 8 h 24"/>
                    <a:gd name="T70" fmla="*/ 16 w 40"/>
                    <a:gd name="T71" fmla="*/ 16 h 24"/>
                    <a:gd name="T72" fmla="*/ 16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8 h 24"/>
                    <a:gd name="T90" fmla="*/ 32 w 40"/>
                    <a:gd name="T91" fmla="*/ 8 h 24"/>
                    <a:gd name="T92" fmla="*/ 32 w 40"/>
                    <a:gd name="T93" fmla="*/ 16 h 24"/>
                    <a:gd name="T94" fmla="*/ 24 w 40"/>
                    <a:gd name="T95" fmla="*/ 8 h 24"/>
                    <a:gd name="T96" fmla="*/ 32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32" y="0"/>
                      </a:move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31" name="Freeform 995"/>
                <p:cNvSpPr>
                  <a:spLocks/>
                </p:cNvSpPr>
                <p:nvPr/>
              </p:nvSpPr>
              <p:spPr bwMode="auto">
                <a:xfrm>
                  <a:off x="2886" y="2869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32" name="Freeform 996"/>
                <p:cNvSpPr>
                  <a:spLocks/>
                </p:cNvSpPr>
                <p:nvPr/>
              </p:nvSpPr>
              <p:spPr bwMode="auto">
                <a:xfrm>
                  <a:off x="2830" y="2869"/>
                  <a:ext cx="48" cy="16"/>
                </a:xfrm>
                <a:custGeom>
                  <a:avLst/>
                  <a:gdLst>
                    <a:gd name="T0" fmla="*/ 32 w 48"/>
                    <a:gd name="T1" fmla="*/ 0 h 16"/>
                    <a:gd name="T2" fmla="*/ 40 w 48"/>
                    <a:gd name="T3" fmla="*/ 0 h 16"/>
                    <a:gd name="T4" fmla="*/ 48 w 48"/>
                    <a:gd name="T5" fmla="*/ 8 h 16"/>
                    <a:gd name="T6" fmla="*/ 48 w 48"/>
                    <a:gd name="T7" fmla="*/ 8 h 16"/>
                    <a:gd name="T8" fmla="*/ 40 w 48"/>
                    <a:gd name="T9" fmla="*/ 16 h 16"/>
                    <a:gd name="T10" fmla="*/ 32 w 48"/>
                    <a:gd name="T11" fmla="*/ 16 h 16"/>
                    <a:gd name="T12" fmla="*/ 32 w 48"/>
                    <a:gd name="T13" fmla="*/ 16 h 16"/>
                    <a:gd name="T14" fmla="*/ 24 w 48"/>
                    <a:gd name="T15" fmla="*/ 16 h 16"/>
                    <a:gd name="T16" fmla="*/ 24 w 48"/>
                    <a:gd name="T17" fmla="*/ 16 h 16"/>
                    <a:gd name="T18" fmla="*/ 24 w 48"/>
                    <a:gd name="T19" fmla="*/ 16 h 16"/>
                    <a:gd name="T20" fmla="*/ 16 w 48"/>
                    <a:gd name="T21" fmla="*/ 16 h 16"/>
                    <a:gd name="T22" fmla="*/ 16 w 48"/>
                    <a:gd name="T23" fmla="*/ 16 h 16"/>
                    <a:gd name="T24" fmla="*/ 16 w 48"/>
                    <a:gd name="T25" fmla="*/ 16 h 16"/>
                    <a:gd name="T26" fmla="*/ 0 w 48"/>
                    <a:gd name="T27" fmla="*/ 16 h 16"/>
                    <a:gd name="T28" fmla="*/ 0 w 48"/>
                    <a:gd name="T29" fmla="*/ 8 h 16"/>
                    <a:gd name="T30" fmla="*/ 0 w 48"/>
                    <a:gd name="T31" fmla="*/ 8 h 16"/>
                    <a:gd name="T32" fmla="*/ 8 w 48"/>
                    <a:gd name="T33" fmla="*/ 0 h 16"/>
                    <a:gd name="T34" fmla="*/ 8 w 48"/>
                    <a:gd name="T35" fmla="*/ 0 h 16"/>
                    <a:gd name="T36" fmla="*/ 8 w 48"/>
                    <a:gd name="T37" fmla="*/ 0 h 16"/>
                    <a:gd name="T38" fmla="*/ 16 w 48"/>
                    <a:gd name="T39" fmla="*/ 0 h 16"/>
                    <a:gd name="T40" fmla="*/ 16 w 48"/>
                    <a:gd name="T41" fmla="*/ 0 h 16"/>
                    <a:gd name="T42" fmla="*/ 16 w 48"/>
                    <a:gd name="T43" fmla="*/ 0 h 16"/>
                    <a:gd name="T44" fmla="*/ 32 w 48"/>
                    <a:gd name="T45" fmla="*/ 0 h 16"/>
                    <a:gd name="T46" fmla="*/ 32 w 48"/>
                    <a:gd name="T47" fmla="*/ 0 h 16"/>
                    <a:gd name="T48" fmla="*/ 32 w 48"/>
                    <a:gd name="T49" fmla="*/ 8 h 16"/>
                    <a:gd name="T50" fmla="*/ 32 w 48"/>
                    <a:gd name="T51" fmla="*/ 8 h 16"/>
                    <a:gd name="T52" fmla="*/ 16 w 48"/>
                    <a:gd name="T53" fmla="*/ 8 h 16"/>
                    <a:gd name="T54" fmla="*/ 16 w 48"/>
                    <a:gd name="T55" fmla="*/ 8 h 16"/>
                    <a:gd name="T56" fmla="*/ 16 w 48"/>
                    <a:gd name="T57" fmla="*/ 8 h 16"/>
                    <a:gd name="T58" fmla="*/ 8 w 48"/>
                    <a:gd name="T59" fmla="*/ 8 h 16"/>
                    <a:gd name="T60" fmla="*/ 8 w 48"/>
                    <a:gd name="T61" fmla="*/ 8 h 16"/>
                    <a:gd name="T62" fmla="*/ 16 w 48"/>
                    <a:gd name="T63" fmla="*/ 8 h 16"/>
                    <a:gd name="T64" fmla="*/ 8 w 48"/>
                    <a:gd name="T65" fmla="*/ 16 h 16"/>
                    <a:gd name="T66" fmla="*/ 8 w 48"/>
                    <a:gd name="T67" fmla="*/ 16 h 16"/>
                    <a:gd name="T68" fmla="*/ 0 w 48"/>
                    <a:gd name="T69" fmla="*/ 8 h 16"/>
                    <a:gd name="T70" fmla="*/ 16 w 48"/>
                    <a:gd name="T71" fmla="*/ 8 h 16"/>
                    <a:gd name="T72" fmla="*/ 16 w 48"/>
                    <a:gd name="T73" fmla="*/ 8 h 16"/>
                    <a:gd name="T74" fmla="*/ 16 w 48"/>
                    <a:gd name="T75" fmla="*/ 8 h 16"/>
                    <a:gd name="T76" fmla="*/ 24 w 48"/>
                    <a:gd name="T77" fmla="*/ 8 h 16"/>
                    <a:gd name="T78" fmla="*/ 24 w 48"/>
                    <a:gd name="T79" fmla="*/ 8 h 16"/>
                    <a:gd name="T80" fmla="*/ 24 w 48"/>
                    <a:gd name="T81" fmla="*/ 8 h 16"/>
                    <a:gd name="T82" fmla="*/ 32 w 48"/>
                    <a:gd name="T83" fmla="*/ 8 h 16"/>
                    <a:gd name="T84" fmla="*/ 32 w 48"/>
                    <a:gd name="T85" fmla="*/ 8 h 16"/>
                    <a:gd name="T86" fmla="*/ 32 w 48"/>
                    <a:gd name="T87" fmla="*/ 8 h 16"/>
                    <a:gd name="T88" fmla="*/ 40 w 48"/>
                    <a:gd name="T89" fmla="*/ 0 h 16"/>
                    <a:gd name="T90" fmla="*/ 40 w 48"/>
                    <a:gd name="T91" fmla="*/ 0 h 16"/>
                    <a:gd name="T92" fmla="*/ 40 w 48"/>
                    <a:gd name="T93" fmla="*/ 8 h 16"/>
                    <a:gd name="T94" fmla="*/ 32 w 48"/>
                    <a:gd name="T95" fmla="*/ 8 h 16"/>
                    <a:gd name="T96" fmla="*/ 32 w 48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16">
                      <a:moveTo>
                        <a:pt x="32" y="0"/>
                      </a:move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33" name="Freeform 997"/>
                <p:cNvSpPr>
                  <a:spLocks/>
                </p:cNvSpPr>
                <p:nvPr/>
              </p:nvSpPr>
              <p:spPr bwMode="auto">
                <a:xfrm>
                  <a:off x="2862" y="286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34" name="Freeform 998"/>
                <p:cNvSpPr>
                  <a:spLocks/>
                </p:cNvSpPr>
                <p:nvPr/>
              </p:nvSpPr>
              <p:spPr bwMode="auto">
                <a:xfrm>
                  <a:off x="2814" y="2861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16 w 40"/>
                    <a:gd name="T3" fmla="*/ 16 h 24"/>
                    <a:gd name="T4" fmla="*/ 16 w 40"/>
                    <a:gd name="T5" fmla="*/ 16 h 24"/>
                    <a:gd name="T6" fmla="*/ 16 w 40"/>
                    <a:gd name="T7" fmla="*/ 16 h 24"/>
                    <a:gd name="T8" fmla="*/ 24 w 40"/>
                    <a:gd name="T9" fmla="*/ 8 h 24"/>
                    <a:gd name="T10" fmla="*/ 24 w 40"/>
                    <a:gd name="T11" fmla="*/ 8 h 24"/>
                    <a:gd name="T12" fmla="*/ 24 w 40"/>
                    <a:gd name="T13" fmla="*/ 8 h 24"/>
                    <a:gd name="T14" fmla="*/ 32 w 40"/>
                    <a:gd name="T15" fmla="*/ 0 h 24"/>
                    <a:gd name="T16" fmla="*/ 32 w 40"/>
                    <a:gd name="T17" fmla="*/ 8 h 24"/>
                    <a:gd name="T18" fmla="*/ 32 w 40"/>
                    <a:gd name="T19" fmla="*/ 8 h 24"/>
                    <a:gd name="T20" fmla="*/ 24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8 w 40"/>
                    <a:gd name="T27" fmla="*/ 8 h 24"/>
                    <a:gd name="T28" fmla="*/ 16 w 40"/>
                    <a:gd name="T29" fmla="*/ 8 h 24"/>
                    <a:gd name="T30" fmla="*/ 16 w 40"/>
                    <a:gd name="T31" fmla="*/ 8 h 24"/>
                    <a:gd name="T32" fmla="*/ 8 w 40"/>
                    <a:gd name="T33" fmla="*/ 16 h 24"/>
                    <a:gd name="T34" fmla="*/ 8 w 40"/>
                    <a:gd name="T35" fmla="*/ 16 h 24"/>
                    <a:gd name="T36" fmla="*/ 8 w 40"/>
                    <a:gd name="T37" fmla="*/ 16 h 24"/>
                    <a:gd name="T38" fmla="*/ 8 w 40"/>
                    <a:gd name="T39" fmla="*/ 16 h 24"/>
                    <a:gd name="T40" fmla="*/ 8 w 40"/>
                    <a:gd name="T41" fmla="*/ 8 h 24"/>
                    <a:gd name="T42" fmla="*/ 8 w 40"/>
                    <a:gd name="T43" fmla="*/ 8 h 24"/>
                    <a:gd name="T44" fmla="*/ 16 w 40"/>
                    <a:gd name="T45" fmla="*/ 16 h 24"/>
                    <a:gd name="T46" fmla="*/ 16 w 40"/>
                    <a:gd name="T47" fmla="*/ 16 h 24"/>
                    <a:gd name="T48" fmla="*/ 8 w 40"/>
                    <a:gd name="T49" fmla="*/ 24 h 24"/>
                    <a:gd name="T50" fmla="*/ 8 w 40"/>
                    <a:gd name="T51" fmla="*/ 24 h 24"/>
                    <a:gd name="T52" fmla="*/ 0 w 40"/>
                    <a:gd name="T53" fmla="*/ 16 h 24"/>
                    <a:gd name="T54" fmla="*/ 0 w 40"/>
                    <a:gd name="T55" fmla="*/ 16 h 24"/>
                    <a:gd name="T56" fmla="*/ 0 w 40"/>
                    <a:gd name="T57" fmla="*/ 8 h 24"/>
                    <a:gd name="T58" fmla="*/ 0 w 40"/>
                    <a:gd name="T59" fmla="*/ 8 h 24"/>
                    <a:gd name="T60" fmla="*/ 0 w 40"/>
                    <a:gd name="T61" fmla="*/ 8 h 24"/>
                    <a:gd name="T62" fmla="*/ 0 w 40"/>
                    <a:gd name="T63" fmla="*/ 8 h 24"/>
                    <a:gd name="T64" fmla="*/ 8 w 40"/>
                    <a:gd name="T65" fmla="*/ 0 h 24"/>
                    <a:gd name="T66" fmla="*/ 8 w 40"/>
                    <a:gd name="T67" fmla="*/ 0 h 24"/>
                    <a:gd name="T68" fmla="*/ 8 w 40"/>
                    <a:gd name="T69" fmla="*/ 0 h 24"/>
                    <a:gd name="T70" fmla="*/ 24 w 40"/>
                    <a:gd name="T71" fmla="*/ 0 h 24"/>
                    <a:gd name="T72" fmla="*/ 24 w 40"/>
                    <a:gd name="T73" fmla="*/ 0 h 24"/>
                    <a:gd name="T74" fmla="*/ 24 w 40"/>
                    <a:gd name="T75" fmla="*/ 0 h 24"/>
                    <a:gd name="T76" fmla="*/ 32 w 40"/>
                    <a:gd name="T77" fmla="*/ 0 h 24"/>
                    <a:gd name="T78" fmla="*/ 32 w 40"/>
                    <a:gd name="T79" fmla="*/ 0 h 24"/>
                    <a:gd name="T80" fmla="*/ 40 w 40"/>
                    <a:gd name="T81" fmla="*/ 8 h 24"/>
                    <a:gd name="T82" fmla="*/ 32 w 40"/>
                    <a:gd name="T83" fmla="*/ 16 h 24"/>
                    <a:gd name="T84" fmla="*/ 32 w 40"/>
                    <a:gd name="T85" fmla="*/ 16 h 24"/>
                    <a:gd name="T86" fmla="*/ 32 w 40"/>
                    <a:gd name="T87" fmla="*/ 16 h 24"/>
                    <a:gd name="T88" fmla="*/ 24 w 40"/>
                    <a:gd name="T89" fmla="*/ 24 h 24"/>
                    <a:gd name="T90" fmla="*/ 24 w 40"/>
                    <a:gd name="T91" fmla="*/ 24 h 24"/>
                    <a:gd name="T92" fmla="*/ 16 w 40"/>
                    <a:gd name="T93" fmla="*/ 24 h 24"/>
                    <a:gd name="T94" fmla="*/ 8 w 40"/>
                    <a:gd name="T95" fmla="*/ 24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35" name="Freeform 999"/>
                <p:cNvSpPr>
                  <a:spLocks/>
                </p:cNvSpPr>
                <p:nvPr/>
              </p:nvSpPr>
              <p:spPr bwMode="auto">
                <a:xfrm>
                  <a:off x="2822" y="287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36" name="Freeform 1000"/>
                <p:cNvSpPr>
                  <a:spLocks/>
                </p:cNvSpPr>
                <p:nvPr/>
              </p:nvSpPr>
              <p:spPr bwMode="auto">
                <a:xfrm>
                  <a:off x="2790" y="2861"/>
                  <a:ext cx="40" cy="16"/>
                </a:xfrm>
                <a:custGeom>
                  <a:avLst/>
                  <a:gdLst>
                    <a:gd name="T0" fmla="*/ 0 w 40"/>
                    <a:gd name="T1" fmla="*/ 0 h 16"/>
                    <a:gd name="T2" fmla="*/ 8 w 40"/>
                    <a:gd name="T3" fmla="*/ 0 h 16"/>
                    <a:gd name="T4" fmla="*/ 8 w 40"/>
                    <a:gd name="T5" fmla="*/ 0 h 16"/>
                    <a:gd name="T6" fmla="*/ 8 w 40"/>
                    <a:gd name="T7" fmla="*/ 0 h 16"/>
                    <a:gd name="T8" fmla="*/ 24 w 40"/>
                    <a:gd name="T9" fmla="*/ 0 h 16"/>
                    <a:gd name="T10" fmla="*/ 24 w 40"/>
                    <a:gd name="T11" fmla="*/ 0 h 16"/>
                    <a:gd name="T12" fmla="*/ 24 w 40"/>
                    <a:gd name="T13" fmla="*/ 0 h 16"/>
                    <a:gd name="T14" fmla="*/ 32 w 40"/>
                    <a:gd name="T15" fmla="*/ 0 h 16"/>
                    <a:gd name="T16" fmla="*/ 40 w 40"/>
                    <a:gd name="T17" fmla="*/ 8 h 16"/>
                    <a:gd name="T18" fmla="*/ 40 w 40"/>
                    <a:gd name="T19" fmla="*/ 8 h 16"/>
                    <a:gd name="T20" fmla="*/ 32 w 40"/>
                    <a:gd name="T21" fmla="*/ 16 h 16"/>
                    <a:gd name="T22" fmla="*/ 24 w 40"/>
                    <a:gd name="T23" fmla="*/ 16 h 16"/>
                    <a:gd name="T24" fmla="*/ 24 w 40"/>
                    <a:gd name="T25" fmla="*/ 16 h 16"/>
                    <a:gd name="T26" fmla="*/ 16 w 40"/>
                    <a:gd name="T27" fmla="*/ 16 h 16"/>
                    <a:gd name="T28" fmla="*/ 16 w 40"/>
                    <a:gd name="T29" fmla="*/ 16 h 16"/>
                    <a:gd name="T30" fmla="*/ 16 w 40"/>
                    <a:gd name="T31" fmla="*/ 16 h 16"/>
                    <a:gd name="T32" fmla="*/ 8 w 40"/>
                    <a:gd name="T33" fmla="*/ 16 h 16"/>
                    <a:gd name="T34" fmla="*/ 8 w 40"/>
                    <a:gd name="T35" fmla="*/ 16 h 16"/>
                    <a:gd name="T36" fmla="*/ 8 w 40"/>
                    <a:gd name="T37" fmla="*/ 16 h 16"/>
                    <a:gd name="T38" fmla="*/ 0 w 40"/>
                    <a:gd name="T39" fmla="*/ 16 h 16"/>
                    <a:gd name="T40" fmla="*/ 0 w 40"/>
                    <a:gd name="T41" fmla="*/ 8 h 16"/>
                    <a:gd name="T42" fmla="*/ 0 w 40"/>
                    <a:gd name="T43" fmla="*/ 8 h 16"/>
                    <a:gd name="T44" fmla="*/ 0 w 40"/>
                    <a:gd name="T45" fmla="*/ 0 h 16"/>
                    <a:gd name="T46" fmla="*/ 0 w 40"/>
                    <a:gd name="T47" fmla="*/ 0 h 16"/>
                    <a:gd name="T48" fmla="*/ 8 w 40"/>
                    <a:gd name="T49" fmla="*/ 0 h 16"/>
                    <a:gd name="T50" fmla="*/ 8 w 40"/>
                    <a:gd name="T51" fmla="*/ 0 h 16"/>
                    <a:gd name="T52" fmla="*/ 8 w 40"/>
                    <a:gd name="T53" fmla="*/ 8 h 16"/>
                    <a:gd name="T54" fmla="*/ 8 w 40"/>
                    <a:gd name="T55" fmla="*/ 8 h 16"/>
                    <a:gd name="T56" fmla="*/ 0 w 40"/>
                    <a:gd name="T57" fmla="*/ 8 h 16"/>
                    <a:gd name="T58" fmla="*/ 8 w 40"/>
                    <a:gd name="T59" fmla="*/ 8 h 16"/>
                    <a:gd name="T60" fmla="*/ 8 w 40"/>
                    <a:gd name="T61" fmla="*/ 8 h 16"/>
                    <a:gd name="T62" fmla="*/ 8 w 40"/>
                    <a:gd name="T63" fmla="*/ 8 h 16"/>
                    <a:gd name="T64" fmla="*/ 16 w 40"/>
                    <a:gd name="T65" fmla="*/ 8 h 16"/>
                    <a:gd name="T66" fmla="*/ 16 w 40"/>
                    <a:gd name="T67" fmla="*/ 8 h 16"/>
                    <a:gd name="T68" fmla="*/ 16 w 40"/>
                    <a:gd name="T69" fmla="*/ 8 h 16"/>
                    <a:gd name="T70" fmla="*/ 24 w 40"/>
                    <a:gd name="T71" fmla="*/ 8 h 16"/>
                    <a:gd name="T72" fmla="*/ 24 w 40"/>
                    <a:gd name="T73" fmla="*/ 8 h 16"/>
                    <a:gd name="T74" fmla="*/ 24 w 40"/>
                    <a:gd name="T75" fmla="*/ 8 h 16"/>
                    <a:gd name="T76" fmla="*/ 32 w 40"/>
                    <a:gd name="T77" fmla="*/ 0 h 16"/>
                    <a:gd name="T78" fmla="*/ 32 w 40"/>
                    <a:gd name="T79" fmla="*/ 0 h 16"/>
                    <a:gd name="T80" fmla="*/ 32 w 40"/>
                    <a:gd name="T81" fmla="*/ 8 h 16"/>
                    <a:gd name="T82" fmla="*/ 24 w 40"/>
                    <a:gd name="T83" fmla="*/ 8 h 16"/>
                    <a:gd name="T84" fmla="*/ 24 w 40"/>
                    <a:gd name="T85" fmla="*/ 8 h 16"/>
                    <a:gd name="T86" fmla="*/ 24 w 40"/>
                    <a:gd name="T87" fmla="*/ 8 h 16"/>
                    <a:gd name="T88" fmla="*/ 8 w 40"/>
                    <a:gd name="T89" fmla="*/ 8 h 16"/>
                    <a:gd name="T90" fmla="*/ 8 w 40"/>
                    <a:gd name="T91" fmla="*/ 8 h 16"/>
                    <a:gd name="T92" fmla="*/ 8 w 40"/>
                    <a:gd name="T93" fmla="*/ 8 h 16"/>
                    <a:gd name="T94" fmla="*/ 0 w 40"/>
                    <a:gd name="T95" fmla="*/ 8 h 16"/>
                    <a:gd name="T96" fmla="*/ 0 w 40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37" name="Freeform 1001"/>
                <p:cNvSpPr>
                  <a:spLocks/>
                </p:cNvSpPr>
                <p:nvPr/>
              </p:nvSpPr>
              <p:spPr bwMode="auto">
                <a:xfrm>
                  <a:off x="2790" y="286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8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38" name="Freeform 1002"/>
                <p:cNvSpPr>
                  <a:spLocks/>
                </p:cNvSpPr>
                <p:nvPr/>
              </p:nvSpPr>
              <p:spPr bwMode="auto">
                <a:xfrm>
                  <a:off x="2766" y="2853"/>
                  <a:ext cx="40" cy="24"/>
                </a:xfrm>
                <a:custGeom>
                  <a:avLst/>
                  <a:gdLst>
                    <a:gd name="T0" fmla="*/ 24 w 40"/>
                    <a:gd name="T1" fmla="*/ 0 h 24"/>
                    <a:gd name="T2" fmla="*/ 32 w 40"/>
                    <a:gd name="T3" fmla="*/ 0 h 24"/>
                    <a:gd name="T4" fmla="*/ 40 w 40"/>
                    <a:gd name="T5" fmla="*/ 8 h 24"/>
                    <a:gd name="T6" fmla="*/ 40 w 40"/>
                    <a:gd name="T7" fmla="*/ 8 h 24"/>
                    <a:gd name="T8" fmla="*/ 32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8 w 40"/>
                    <a:gd name="T39" fmla="*/ 0 h 24"/>
                    <a:gd name="T40" fmla="*/ 8 w 40"/>
                    <a:gd name="T41" fmla="*/ 0 h 24"/>
                    <a:gd name="T42" fmla="*/ 8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8 w 40"/>
                    <a:gd name="T53" fmla="*/ 8 h 24"/>
                    <a:gd name="T54" fmla="*/ 8 w 40"/>
                    <a:gd name="T55" fmla="*/ 8 h 24"/>
                    <a:gd name="T56" fmla="*/ 16 w 40"/>
                    <a:gd name="T57" fmla="*/ 8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8 h 24"/>
                    <a:gd name="T66" fmla="*/ 8 w 40"/>
                    <a:gd name="T67" fmla="*/ 8 h 24"/>
                    <a:gd name="T68" fmla="*/ 8 w 40"/>
                    <a:gd name="T69" fmla="*/ 8 h 24"/>
                    <a:gd name="T70" fmla="*/ 16 w 40"/>
                    <a:gd name="T71" fmla="*/ 16 h 24"/>
                    <a:gd name="T72" fmla="*/ 16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0 h 24"/>
                    <a:gd name="T90" fmla="*/ 32 w 40"/>
                    <a:gd name="T91" fmla="*/ 0 h 24"/>
                    <a:gd name="T92" fmla="*/ 32 w 40"/>
                    <a:gd name="T93" fmla="*/ 8 h 24"/>
                    <a:gd name="T94" fmla="*/ 24 w 40"/>
                    <a:gd name="T95" fmla="*/ 8 h 24"/>
                    <a:gd name="T96" fmla="*/ 24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39" name="Freeform 1003"/>
                <p:cNvSpPr>
                  <a:spLocks/>
                </p:cNvSpPr>
                <p:nvPr/>
              </p:nvSpPr>
              <p:spPr bwMode="auto">
                <a:xfrm>
                  <a:off x="2790" y="285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40" name="Freeform 1004"/>
                <p:cNvSpPr>
                  <a:spLocks/>
                </p:cNvSpPr>
                <p:nvPr/>
              </p:nvSpPr>
              <p:spPr bwMode="auto">
                <a:xfrm>
                  <a:off x="2742" y="2845"/>
                  <a:ext cx="40" cy="24"/>
                </a:xfrm>
                <a:custGeom>
                  <a:avLst/>
                  <a:gdLst>
                    <a:gd name="T0" fmla="*/ 24 w 40"/>
                    <a:gd name="T1" fmla="*/ 8 h 24"/>
                    <a:gd name="T2" fmla="*/ 32 w 40"/>
                    <a:gd name="T3" fmla="*/ 8 h 24"/>
                    <a:gd name="T4" fmla="*/ 40 w 40"/>
                    <a:gd name="T5" fmla="*/ 16 h 24"/>
                    <a:gd name="T6" fmla="*/ 40 w 40"/>
                    <a:gd name="T7" fmla="*/ 16 h 24"/>
                    <a:gd name="T8" fmla="*/ 32 w 40"/>
                    <a:gd name="T9" fmla="*/ 24 h 24"/>
                    <a:gd name="T10" fmla="*/ 24 w 40"/>
                    <a:gd name="T11" fmla="*/ 24 h 24"/>
                    <a:gd name="T12" fmla="*/ 24 w 40"/>
                    <a:gd name="T13" fmla="*/ 24 h 24"/>
                    <a:gd name="T14" fmla="*/ 16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24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8 h 24"/>
                    <a:gd name="T34" fmla="*/ 0 w 40"/>
                    <a:gd name="T35" fmla="*/ 8 h 24"/>
                    <a:gd name="T36" fmla="*/ 0 w 40"/>
                    <a:gd name="T37" fmla="*/ 8 h 24"/>
                    <a:gd name="T38" fmla="*/ 8 w 40"/>
                    <a:gd name="T39" fmla="*/ 0 h 24"/>
                    <a:gd name="T40" fmla="*/ 8 w 40"/>
                    <a:gd name="T41" fmla="*/ 0 h 24"/>
                    <a:gd name="T42" fmla="*/ 8 w 40"/>
                    <a:gd name="T43" fmla="*/ 0 h 24"/>
                    <a:gd name="T44" fmla="*/ 24 w 40"/>
                    <a:gd name="T45" fmla="*/ 8 h 24"/>
                    <a:gd name="T46" fmla="*/ 24 w 40"/>
                    <a:gd name="T47" fmla="*/ 8 h 24"/>
                    <a:gd name="T48" fmla="*/ 24 w 40"/>
                    <a:gd name="T49" fmla="*/ 16 h 24"/>
                    <a:gd name="T50" fmla="*/ 24 w 40"/>
                    <a:gd name="T51" fmla="*/ 16 h 24"/>
                    <a:gd name="T52" fmla="*/ 8 w 40"/>
                    <a:gd name="T53" fmla="*/ 8 h 24"/>
                    <a:gd name="T54" fmla="*/ 8 w 40"/>
                    <a:gd name="T55" fmla="*/ 8 h 24"/>
                    <a:gd name="T56" fmla="*/ 16 w 40"/>
                    <a:gd name="T57" fmla="*/ 8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16 h 24"/>
                    <a:gd name="T66" fmla="*/ 8 w 40"/>
                    <a:gd name="T67" fmla="*/ 16 h 24"/>
                    <a:gd name="T68" fmla="*/ 0 w 40"/>
                    <a:gd name="T69" fmla="*/ 16 h 24"/>
                    <a:gd name="T70" fmla="*/ 8 w 40"/>
                    <a:gd name="T71" fmla="*/ 16 h 24"/>
                    <a:gd name="T72" fmla="*/ 8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16 h 24"/>
                    <a:gd name="T84" fmla="*/ 24 w 40"/>
                    <a:gd name="T85" fmla="*/ 16 h 24"/>
                    <a:gd name="T86" fmla="*/ 24 w 40"/>
                    <a:gd name="T87" fmla="*/ 16 h 24"/>
                    <a:gd name="T88" fmla="*/ 32 w 40"/>
                    <a:gd name="T89" fmla="*/ 8 h 24"/>
                    <a:gd name="T90" fmla="*/ 32 w 40"/>
                    <a:gd name="T91" fmla="*/ 8 h 24"/>
                    <a:gd name="T92" fmla="*/ 32 w 40"/>
                    <a:gd name="T93" fmla="*/ 16 h 24"/>
                    <a:gd name="T94" fmla="*/ 24 w 40"/>
                    <a:gd name="T95" fmla="*/ 16 h 24"/>
                    <a:gd name="T96" fmla="*/ 24 w 40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8"/>
                      </a:move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41" name="Freeform 1005"/>
                <p:cNvSpPr>
                  <a:spLocks/>
                </p:cNvSpPr>
                <p:nvPr/>
              </p:nvSpPr>
              <p:spPr bwMode="auto">
                <a:xfrm>
                  <a:off x="2766" y="285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42" name="Freeform 1006"/>
                <p:cNvSpPr>
                  <a:spLocks/>
                </p:cNvSpPr>
                <p:nvPr/>
              </p:nvSpPr>
              <p:spPr bwMode="auto">
                <a:xfrm>
                  <a:off x="2718" y="2845"/>
                  <a:ext cx="40" cy="24"/>
                </a:xfrm>
                <a:custGeom>
                  <a:avLst/>
                  <a:gdLst>
                    <a:gd name="T0" fmla="*/ 24 w 40"/>
                    <a:gd name="T1" fmla="*/ 0 h 24"/>
                    <a:gd name="T2" fmla="*/ 32 w 40"/>
                    <a:gd name="T3" fmla="*/ 0 h 24"/>
                    <a:gd name="T4" fmla="*/ 40 w 40"/>
                    <a:gd name="T5" fmla="*/ 8 h 24"/>
                    <a:gd name="T6" fmla="*/ 40 w 40"/>
                    <a:gd name="T7" fmla="*/ 8 h 24"/>
                    <a:gd name="T8" fmla="*/ 32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16 h 24"/>
                    <a:gd name="T22" fmla="*/ 8 w 40"/>
                    <a:gd name="T23" fmla="*/ 16 h 24"/>
                    <a:gd name="T24" fmla="*/ 8 w 40"/>
                    <a:gd name="T25" fmla="*/ 16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16 w 40"/>
                    <a:gd name="T39" fmla="*/ 0 h 24"/>
                    <a:gd name="T40" fmla="*/ 16 w 40"/>
                    <a:gd name="T41" fmla="*/ 0 h 24"/>
                    <a:gd name="T42" fmla="*/ 16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16 w 40"/>
                    <a:gd name="T53" fmla="*/ 8 h 24"/>
                    <a:gd name="T54" fmla="*/ 16 w 40"/>
                    <a:gd name="T55" fmla="*/ 8 h 24"/>
                    <a:gd name="T56" fmla="*/ 16 w 40"/>
                    <a:gd name="T57" fmla="*/ 8 h 24"/>
                    <a:gd name="T58" fmla="*/ 0 w 40"/>
                    <a:gd name="T59" fmla="*/ 16 h 24"/>
                    <a:gd name="T60" fmla="*/ 0 w 40"/>
                    <a:gd name="T61" fmla="*/ 16 h 24"/>
                    <a:gd name="T62" fmla="*/ 0 w 40"/>
                    <a:gd name="T63" fmla="*/ 8 h 24"/>
                    <a:gd name="T64" fmla="*/ 0 w 40"/>
                    <a:gd name="T65" fmla="*/ 8 h 24"/>
                    <a:gd name="T66" fmla="*/ 0 w 40"/>
                    <a:gd name="T67" fmla="*/ 8 h 24"/>
                    <a:gd name="T68" fmla="*/ 0 w 40"/>
                    <a:gd name="T69" fmla="*/ 8 h 24"/>
                    <a:gd name="T70" fmla="*/ 8 w 40"/>
                    <a:gd name="T71" fmla="*/ 8 h 24"/>
                    <a:gd name="T72" fmla="*/ 8 w 40"/>
                    <a:gd name="T73" fmla="*/ 8 h 24"/>
                    <a:gd name="T74" fmla="*/ 16 w 40"/>
                    <a:gd name="T75" fmla="*/ 8 h 24"/>
                    <a:gd name="T76" fmla="*/ 24 w 40"/>
                    <a:gd name="T77" fmla="*/ 16 h 24"/>
                    <a:gd name="T78" fmla="*/ 24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0 h 24"/>
                    <a:gd name="T90" fmla="*/ 32 w 40"/>
                    <a:gd name="T91" fmla="*/ 0 h 24"/>
                    <a:gd name="T92" fmla="*/ 32 w 40"/>
                    <a:gd name="T93" fmla="*/ 8 h 24"/>
                    <a:gd name="T94" fmla="*/ 24 w 40"/>
                    <a:gd name="T95" fmla="*/ 8 h 24"/>
                    <a:gd name="T96" fmla="*/ 24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43" name="Freeform 1007"/>
                <p:cNvSpPr>
                  <a:spLocks/>
                </p:cNvSpPr>
                <p:nvPr/>
              </p:nvSpPr>
              <p:spPr bwMode="auto">
                <a:xfrm>
                  <a:off x="2742" y="284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44" name="Freeform 1008"/>
                <p:cNvSpPr>
                  <a:spLocks/>
                </p:cNvSpPr>
                <p:nvPr/>
              </p:nvSpPr>
              <p:spPr bwMode="auto">
                <a:xfrm>
                  <a:off x="2694" y="2837"/>
                  <a:ext cx="32" cy="24"/>
                </a:xfrm>
                <a:custGeom>
                  <a:avLst/>
                  <a:gdLst>
                    <a:gd name="T0" fmla="*/ 24 w 32"/>
                    <a:gd name="T1" fmla="*/ 8 h 24"/>
                    <a:gd name="T2" fmla="*/ 32 w 32"/>
                    <a:gd name="T3" fmla="*/ 8 h 24"/>
                    <a:gd name="T4" fmla="*/ 32 w 32"/>
                    <a:gd name="T5" fmla="*/ 16 h 24"/>
                    <a:gd name="T6" fmla="*/ 32 w 32"/>
                    <a:gd name="T7" fmla="*/ 16 h 24"/>
                    <a:gd name="T8" fmla="*/ 24 w 32"/>
                    <a:gd name="T9" fmla="*/ 16 h 24"/>
                    <a:gd name="T10" fmla="*/ 32 w 32"/>
                    <a:gd name="T11" fmla="*/ 16 h 24"/>
                    <a:gd name="T12" fmla="*/ 32 w 32"/>
                    <a:gd name="T13" fmla="*/ 16 h 24"/>
                    <a:gd name="T14" fmla="*/ 24 w 32"/>
                    <a:gd name="T15" fmla="*/ 24 h 24"/>
                    <a:gd name="T16" fmla="*/ 16 w 32"/>
                    <a:gd name="T17" fmla="*/ 24 h 24"/>
                    <a:gd name="T18" fmla="*/ 16 w 32"/>
                    <a:gd name="T19" fmla="*/ 24 h 24"/>
                    <a:gd name="T20" fmla="*/ 8 w 32"/>
                    <a:gd name="T21" fmla="*/ 24 h 24"/>
                    <a:gd name="T22" fmla="*/ 8 w 32"/>
                    <a:gd name="T23" fmla="*/ 24 h 24"/>
                    <a:gd name="T24" fmla="*/ 8 w 32"/>
                    <a:gd name="T25" fmla="*/ 24 h 24"/>
                    <a:gd name="T26" fmla="*/ 0 w 32"/>
                    <a:gd name="T27" fmla="*/ 24 h 24"/>
                    <a:gd name="T28" fmla="*/ 0 w 32"/>
                    <a:gd name="T29" fmla="*/ 16 h 24"/>
                    <a:gd name="T30" fmla="*/ 0 w 32"/>
                    <a:gd name="T31" fmla="*/ 16 h 24"/>
                    <a:gd name="T32" fmla="*/ 8 w 32"/>
                    <a:gd name="T33" fmla="*/ 8 h 24"/>
                    <a:gd name="T34" fmla="*/ 8 w 32"/>
                    <a:gd name="T35" fmla="*/ 8 h 24"/>
                    <a:gd name="T36" fmla="*/ 8 w 32"/>
                    <a:gd name="T37" fmla="*/ 8 h 24"/>
                    <a:gd name="T38" fmla="*/ 16 w 32"/>
                    <a:gd name="T39" fmla="*/ 0 h 24"/>
                    <a:gd name="T40" fmla="*/ 24 w 32"/>
                    <a:gd name="T41" fmla="*/ 0 h 24"/>
                    <a:gd name="T42" fmla="*/ 24 w 32"/>
                    <a:gd name="T43" fmla="*/ 0 h 24"/>
                    <a:gd name="T44" fmla="*/ 32 w 32"/>
                    <a:gd name="T45" fmla="*/ 8 h 24"/>
                    <a:gd name="T46" fmla="*/ 32 w 32"/>
                    <a:gd name="T47" fmla="*/ 8 h 24"/>
                    <a:gd name="T48" fmla="*/ 24 w 32"/>
                    <a:gd name="T49" fmla="*/ 16 h 24"/>
                    <a:gd name="T50" fmla="*/ 24 w 32"/>
                    <a:gd name="T51" fmla="*/ 16 h 24"/>
                    <a:gd name="T52" fmla="*/ 16 w 32"/>
                    <a:gd name="T53" fmla="*/ 8 h 24"/>
                    <a:gd name="T54" fmla="*/ 16 w 32"/>
                    <a:gd name="T55" fmla="*/ 8 h 24"/>
                    <a:gd name="T56" fmla="*/ 24 w 32"/>
                    <a:gd name="T57" fmla="*/ 8 h 24"/>
                    <a:gd name="T58" fmla="*/ 16 w 32"/>
                    <a:gd name="T59" fmla="*/ 16 h 24"/>
                    <a:gd name="T60" fmla="*/ 16 w 32"/>
                    <a:gd name="T61" fmla="*/ 16 h 24"/>
                    <a:gd name="T62" fmla="*/ 16 w 32"/>
                    <a:gd name="T63" fmla="*/ 16 h 24"/>
                    <a:gd name="T64" fmla="*/ 8 w 32"/>
                    <a:gd name="T65" fmla="*/ 24 h 24"/>
                    <a:gd name="T66" fmla="*/ 8 w 32"/>
                    <a:gd name="T67" fmla="*/ 24 h 24"/>
                    <a:gd name="T68" fmla="*/ 0 w 32"/>
                    <a:gd name="T69" fmla="*/ 16 h 24"/>
                    <a:gd name="T70" fmla="*/ 8 w 32"/>
                    <a:gd name="T71" fmla="*/ 16 h 24"/>
                    <a:gd name="T72" fmla="*/ 8 w 32"/>
                    <a:gd name="T73" fmla="*/ 16 h 24"/>
                    <a:gd name="T74" fmla="*/ 8 w 32"/>
                    <a:gd name="T75" fmla="*/ 16 h 24"/>
                    <a:gd name="T76" fmla="*/ 16 w 32"/>
                    <a:gd name="T77" fmla="*/ 16 h 24"/>
                    <a:gd name="T78" fmla="*/ 16 w 32"/>
                    <a:gd name="T79" fmla="*/ 16 h 24"/>
                    <a:gd name="T80" fmla="*/ 16 w 32"/>
                    <a:gd name="T81" fmla="*/ 16 h 24"/>
                    <a:gd name="T82" fmla="*/ 24 w 32"/>
                    <a:gd name="T83" fmla="*/ 8 h 24"/>
                    <a:gd name="T84" fmla="*/ 24 w 32"/>
                    <a:gd name="T85" fmla="*/ 8 h 24"/>
                    <a:gd name="T86" fmla="*/ 24 w 32"/>
                    <a:gd name="T87" fmla="*/ 8 h 24"/>
                    <a:gd name="T88" fmla="*/ 32 w 32"/>
                    <a:gd name="T89" fmla="*/ 8 h 24"/>
                    <a:gd name="T90" fmla="*/ 32 w 32"/>
                    <a:gd name="T91" fmla="*/ 8 h 24"/>
                    <a:gd name="T92" fmla="*/ 32 w 32"/>
                    <a:gd name="T93" fmla="*/ 16 h 24"/>
                    <a:gd name="T94" fmla="*/ 24 w 32"/>
                    <a:gd name="T95" fmla="*/ 16 h 24"/>
                    <a:gd name="T96" fmla="*/ 24 w 32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" h="24">
                      <a:moveTo>
                        <a:pt x="24" y="8"/>
                      </a:move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45" name="Freeform 1009"/>
                <p:cNvSpPr>
                  <a:spLocks/>
                </p:cNvSpPr>
                <p:nvPr/>
              </p:nvSpPr>
              <p:spPr bwMode="auto">
                <a:xfrm>
                  <a:off x="2718" y="2845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46" name="Freeform 1010"/>
                <p:cNvSpPr>
                  <a:spLocks/>
                </p:cNvSpPr>
                <p:nvPr/>
              </p:nvSpPr>
              <p:spPr bwMode="auto">
                <a:xfrm>
                  <a:off x="2670" y="2837"/>
                  <a:ext cx="40" cy="16"/>
                </a:xfrm>
                <a:custGeom>
                  <a:avLst/>
                  <a:gdLst>
                    <a:gd name="T0" fmla="*/ 24 w 40"/>
                    <a:gd name="T1" fmla="*/ 0 h 16"/>
                    <a:gd name="T2" fmla="*/ 32 w 40"/>
                    <a:gd name="T3" fmla="*/ 0 h 16"/>
                    <a:gd name="T4" fmla="*/ 40 w 40"/>
                    <a:gd name="T5" fmla="*/ 8 h 16"/>
                    <a:gd name="T6" fmla="*/ 40 w 40"/>
                    <a:gd name="T7" fmla="*/ 8 h 16"/>
                    <a:gd name="T8" fmla="*/ 32 w 40"/>
                    <a:gd name="T9" fmla="*/ 16 h 16"/>
                    <a:gd name="T10" fmla="*/ 24 w 40"/>
                    <a:gd name="T11" fmla="*/ 16 h 16"/>
                    <a:gd name="T12" fmla="*/ 24 w 40"/>
                    <a:gd name="T13" fmla="*/ 16 h 16"/>
                    <a:gd name="T14" fmla="*/ 16 w 40"/>
                    <a:gd name="T15" fmla="*/ 16 h 16"/>
                    <a:gd name="T16" fmla="*/ 16 w 40"/>
                    <a:gd name="T17" fmla="*/ 16 h 16"/>
                    <a:gd name="T18" fmla="*/ 16 w 40"/>
                    <a:gd name="T19" fmla="*/ 16 h 16"/>
                    <a:gd name="T20" fmla="*/ 8 w 40"/>
                    <a:gd name="T21" fmla="*/ 16 h 16"/>
                    <a:gd name="T22" fmla="*/ 8 w 40"/>
                    <a:gd name="T23" fmla="*/ 16 h 16"/>
                    <a:gd name="T24" fmla="*/ 8 w 40"/>
                    <a:gd name="T25" fmla="*/ 16 h 16"/>
                    <a:gd name="T26" fmla="*/ 0 w 40"/>
                    <a:gd name="T27" fmla="*/ 16 h 16"/>
                    <a:gd name="T28" fmla="*/ 0 w 40"/>
                    <a:gd name="T29" fmla="*/ 8 h 16"/>
                    <a:gd name="T30" fmla="*/ 0 w 40"/>
                    <a:gd name="T31" fmla="*/ 8 h 16"/>
                    <a:gd name="T32" fmla="*/ 8 w 40"/>
                    <a:gd name="T33" fmla="*/ 0 h 16"/>
                    <a:gd name="T34" fmla="*/ 8 w 40"/>
                    <a:gd name="T35" fmla="*/ 0 h 16"/>
                    <a:gd name="T36" fmla="*/ 8 w 40"/>
                    <a:gd name="T37" fmla="*/ 0 h 16"/>
                    <a:gd name="T38" fmla="*/ 16 w 40"/>
                    <a:gd name="T39" fmla="*/ 0 h 16"/>
                    <a:gd name="T40" fmla="*/ 16 w 40"/>
                    <a:gd name="T41" fmla="*/ 0 h 16"/>
                    <a:gd name="T42" fmla="*/ 16 w 40"/>
                    <a:gd name="T43" fmla="*/ 0 h 16"/>
                    <a:gd name="T44" fmla="*/ 24 w 40"/>
                    <a:gd name="T45" fmla="*/ 0 h 16"/>
                    <a:gd name="T46" fmla="*/ 24 w 40"/>
                    <a:gd name="T47" fmla="*/ 0 h 16"/>
                    <a:gd name="T48" fmla="*/ 24 w 40"/>
                    <a:gd name="T49" fmla="*/ 8 h 16"/>
                    <a:gd name="T50" fmla="*/ 24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8 w 40"/>
                    <a:gd name="T59" fmla="*/ 8 h 16"/>
                    <a:gd name="T60" fmla="*/ 8 w 40"/>
                    <a:gd name="T61" fmla="*/ 8 h 16"/>
                    <a:gd name="T62" fmla="*/ 16 w 40"/>
                    <a:gd name="T63" fmla="*/ 8 h 16"/>
                    <a:gd name="T64" fmla="*/ 8 w 40"/>
                    <a:gd name="T65" fmla="*/ 16 h 16"/>
                    <a:gd name="T66" fmla="*/ 8 w 40"/>
                    <a:gd name="T67" fmla="*/ 16 h 16"/>
                    <a:gd name="T68" fmla="*/ 0 w 40"/>
                    <a:gd name="T69" fmla="*/ 8 h 16"/>
                    <a:gd name="T70" fmla="*/ 8 w 40"/>
                    <a:gd name="T71" fmla="*/ 8 h 16"/>
                    <a:gd name="T72" fmla="*/ 8 w 40"/>
                    <a:gd name="T73" fmla="*/ 8 h 16"/>
                    <a:gd name="T74" fmla="*/ 8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24 w 40"/>
                    <a:gd name="T83" fmla="*/ 8 h 16"/>
                    <a:gd name="T84" fmla="*/ 24 w 40"/>
                    <a:gd name="T85" fmla="*/ 8 h 16"/>
                    <a:gd name="T86" fmla="*/ 24 w 40"/>
                    <a:gd name="T87" fmla="*/ 8 h 16"/>
                    <a:gd name="T88" fmla="*/ 32 w 40"/>
                    <a:gd name="T89" fmla="*/ 0 h 16"/>
                    <a:gd name="T90" fmla="*/ 32 w 40"/>
                    <a:gd name="T91" fmla="*/ 0 h 16"/>
                    <a:gd name="T92" fmla="*/ 32 w 40"/>
                    <a:gd name="T93" fmla="*/ 8 h 16"/>
                    <a:gd name="T94" fmla="*/ 24 w 40"/>
                    <a:gd name="T95" fmla="*/ 8 h 16"/>
                    <a:gd name="T96" fmla="*/ 24 w 40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47" name="Freeform 1011"/>
                <p:cNvSpPr>
                  <a:spLocks/>
                </p:cNvSpPr>
                <p:nvPr/>
              </p:nvSpPr>
              <p:spPr bwMode="auto">
                <a:xfrm>
                  <a:off x="2694" y="2837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48" name="Freeform 1012"/>
                <p:cNvSpPr>
                  <a:spLocks/>
                </p:cNvSpPr>
                <p:nvPr/>
              </p:nvSpPr>
              <p:spPr bwMode="auto">
                <a:xfrm>
                  <a:off x="2646" y="2829"/>
                  <a:ext cx="32" cy="24"/>
                </a:xfrm>
                <a:custGeom>
                  <a:avLst/>
                  <a:gdLst>
                    <a:gd name="T0" fmla="*/ 24 w 32"/>
                    <a:gd name="T1" fmla="*/ 8 h 24"/>
                    <a:gd name="T2" fmla="*/ 32 w 32"/>
                    <a:gd name="T3" fmla="*/ 8 h 24"/>
                    <a:gd name="T4" fmla="*/ 32 w 32"/>
                    <a:gd name="T5" fmla="*/ 16 h 24"/>
                    <a:gd name="T6" fmla="*/ 32 w 32"/>
                    <a:gd name="T7" fmla="*/ 16 h 24"/>
                    <a:gd name="T8" fmla="*/ 24 w 32"/>
                    <a:gd name="T9" fmla="*/ 16 h 24"/>
                    <a:gd name="T10" fmla="*/ 32 w 32"/>
                    <a:gd name="T11" fmla="*/ 16 h 24"/>
                    <a:gd name="T12" fmla="*/ 32 w 32"/>
                    <a:gd name="T13" fmla="*/ 16 h 24"/>
                    <a:gd name="T14" fmla="*/ 24 w 32"/>
                    <a:gd name="T15" fmla="*/ 24 h 24"/>
                    <a:gd name="T16" fmla="*/ 16 w 32"/>
                    <a:gd name="T17" fmla="*/ 24 h 24"/>
                    <a:gd name="T18" fmla="*/ 16 w 32"/>
                    <a:gd name="T19" fmla="*/ 24 h 24"/>
                    <a:gd name="T20" fmla="*/ 8 w 32"/>
                    <a:gd name="T21" fmla="*/ 24 h 24"/>
                    <a:gd name="T22" fmla="*/ 8 w 32"/>
                    <a:gd name="T23" fmla="*/ 24 h 24"/>
                    <a:gd name="T24" fmla="*/ 8 w 32"/>
                    <a:gd name="T25" fmla="*/ 24 h 24"/>
                    <a:gd name="T26" fmla="*/ 0 w 32"/>
                    <a:gd name="T27" fmla="*/ 16 h 24"/>
                    <a:gd name="T28" fmla="*/ 0 w 32"/>
                    <a:gd name="T29" fmla="*/ 8 h 24"/>
                    <a:gd name="T30" fmla="*/ 0 w 32"/>
                    <a:gd name="T31" fmla="*/ 8 h 24"/>
                    <a:gd name="T32" fmla="*/ 8 w 32"/>
                    <a:gd name="T33" fmla="*/ 8 h 24"/>
                    <a:gd name="T34" fmla="*/ 8 w 32"/>
                    <a:gd name="T35" fmla="*/ 8 h 24"/>
                    <a:gd name="T36" fmla="*/ 8 w 32"/>
                    <a:gd name="T37" fmla="*/ 8 h 24"/>
                    <a:gd name="T38" fmla="*/ 16 w 32"/>
                    <a:gd name="T39" fmla="*/ 0 h 24"/>
                    <a:gd name="T40" fmla="*/ 24 w 32"/>
                    <a:gd name="T41" fmla="*/ 0 h 24"/>
                    <a:gd name="T42" fmla="*/ 24 w 32"/>
                    <a:gd name="T43" fmla="*/ 0 h 24"/>
                    <a:gd name="T44" fmla="*/ 32 w 32"/>
                    <a:gd name="T45" fmla="*/ 8 h 24"/>
                    <a:gd name="T46" fmla="*/ 32 w 32"/>
                    <a:gd name="T47" fmla="*/ 8 h 24"/>
                    <a:gd name="T48" fmla="*/ 24 w 32"/>
                    <a:gd name="T49" fmla="*/ 16 h 24"/>
                    <a:gd name="T50" fmla="*/ 24 w 32"/>
                    <a:gd name="T51" fmla="*/ 16 h 24"/>
                    <a:gd name="T52" fmla="*/ 16 w 32"/>
                    <a:gd name="T53" fmla="*/ 8 h 24"/>
                    <a:gd name="T54" fmla="*/ 16 w 32"/>
                    <a:gd name="T55" fmla="*/ 8 h 24"/>
                    <a:gd name="T56" fmla="*/ 24 w 32"/>
                    <a:gd name="T57" fmla="*/ 8 h 24"/>
                    <a:gd name="T58" fmla="*/ 16 w 32"/>
                    <a:gd name="T59" fmla="*/ 16 h 24"/>
                    <a:gd name="T60" fmla="*/ 16 w 32"/>
                    <a:gd name="T61" fmla="*/ 16 h 24"/>
                    <a:gd name="T62" fmla="*/ 8 w 32"/>
                    <a:gd name="T63" fmla="*/ 16 h 24"/>
                    <a:gd name="T64" fmla="*/ 0 w 32"/>
                    <a:gd name="T65" fmla="*/ 16 h 24"/>
                    <a:gd name="T66" fmla="*/ 0 w 32"/>
                    <a:gd name="T67" fmla="*/ 16 h 24"/>
                    <a:gd name="T68" fmla="*/ 8 w 32"/>
                    <a:gd name="T69" fmla="*/ 8 h 24"/>
                    <a:gd name="T70" fmla="*/ 16 w 32"/>
                    <a:gd name="T71" fmla="*/ 16 h 24"/>
                    <a:gd name="T72" fmla="*/ 16 w 32"/>
                    <a:gd name="T73" fmla="*/ 16 h 24"/>
                    <a:gd name="T74" fmla="*/ 8 w 32"/>
                    <a:gd name="T75" fmla="*/ 16 h 24"/>
                    <a:gd name="T76" fmla="*/ 16 w 32"/>
                    <a:gd name="T77" fmla="*/ 16 h 24"/>
                    <a:gd name="T78" fmla="*/ 16 w 32"/>
                    <a:gd name="T79" fmla="*/ 16 h 24"/>
                    <a:gd name="T80" fmla="*/ 16 w 32"/>
                    <a:gd name="T81" fmla="*/ 16 h 24"/>
                    <a:gd name="T82" fmla="*/ 24 w 32"/>
                    <a:gd name="T83" fmla="*/ 8 h 24"/>
                    <a:gd name="T84" fmla="*/ 24 w 32"/>
                    <a:gd name="T85" fmla="*/ 8 h 24"/>
                    <a:gd name="T86" fmla="*/ 24 w 32"/>
                    <a:gd name="T87" fmla="*/ 8 h 24"/>
                    <a:gd name="T88" fmla="*/ 32 w 32"/>
                    <a:gd name="T89" fmla="*/ 8 h 24"/>
                    <a:gd name="T90" fmla="*/ 32 w 32"/>
                    <a:gd name="T91" fmla="*/ 8 h 24"/>
                    <a:gd name="T92" fmla="*/ 32 w 32"/>
                    <a:gd name="T93" fmla="*/ 16 h 24"/>
                    <a:gd name="T94" fmla="*/ 24 w 32"/>
                    <a:gd name="T95" fmla="*/ 16 h 24"/>
                    <a:gd name="T96" fmla="*/ 24 w 32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" h="24">
                      <a:moveTo>
                        <a:pt x="24" y="8"/>
                      </a:move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49" name="Freeform 1013"/>
                <p:cNvSpPr>
                  <a:spLocks/>
                </p:cNvSpPr>
                <p:nvPr/>
              </p:nvSpPr>
              <p:spPr bwMode="auto">
                <a:xfrm>
                  <a:off x="2670" y="283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50" name="Freeform 1014"/>
                <p:cNvSpPr>
                  <a:spLocks/>
                </p:cNvSpPr>
                <p:nvPr/>
              </p:nvSpPr>
              <p:spPr bwMode="auto">
                <a:xfrm>
                  <a:off x="2622" y="2829"/>
                  <a:ext cx="40" cy="16"/>
                </a:xfrm>
                <a:custGeom>
                  <a:avLst/>
                  <a:gdLst>
                    <a:gd name="T0" fmla="*/ 24 w 40"/>
                    <a:gd name="T1" fmla="*/ 0 h 16"/>
                    <a:gd name="T2" fmla="*/ 32 w 40"/>
                    <a:gd name="T3" fmla="*/ 0 h 16"/>
                    <a:gd name="T4" fmla="*/ 40 w 40"/>
                    <a:gd name="T5" fmla="*/ 8 h 16"/>
                    <a:gd name="T6" fmla="*/ 40 w 40"/>
                    <a:gd name="T7" fmla="*/ 8 h 16"/>
                    <a:gd name="T8" fmla="*/ 32 w 40"/>
                    <a:gd name="T9" fmla="*/ 16 h 16"/>
                    <a:gd name="T10" fmla="*/ 24 w 40"/>
                    <a:gd name="T11" fmla="*/ 16 h 16"/>
                    <a:gd name="T12" fmla="*/ 24 w 40"/>
                    <a:gd name="T13" fmla="*/ 16 h 16"/>
                    <a:gd name="T14" fmla="*/ 16 w 40"/>
                    <a:gd name="T15" fmla="*/ 16 h 16"/>
                    <a:gd name="T16" fmla="*/ 16 w 40"/>
                    <a:gd name="T17" fmla="*/ 16 h 16"/>
                    <a:gd name="T18" fmla="*/ 16 w 40"/>
                    <a:gd name="T19" fmla="*/ 16 h 16"/>
                    <a:gd name="T20" fmla="*/ 8 w 40"/>
                    <a:gd name="T21" fmla="*/ 16 h 16"/>
                    <a:gd name="T22" fmla="*/ 8 w 40"/>
                    <a:gd name="T23" fmla="*/ 16 h 16"/>
                    <a:gd name="T24" fmla="*/ 8 w 40"/>
                    <a:gd name="T25" fmla="*/ 16 h 16"/>
                    <a:gd name="T26" fmla="*/ 0 w 40"/>
                    <a:gd name="T27" fmla="*/ 16 h 16"/>
                    <a:gd name="T28" fmla="*/ 0 w 40"/>
                    <a:gd name="T29" fmla="*/ 8 h 16"/>
                    <a:gd name="T30" fmla="*/ 0 w 40"/>
                    <a:gd name="T31" fmla="*/ 8 h 16"/>
                    <a:gd name="T32" fmla="*/ 8 w 40"/>
                    <a:gd name="T33" fmla="*/ 0 h 16"/>
                    <a:gd name="T34" fmla="*/ 8 w 40"/>
                    <a:gd name="T35" fmla="*/ 0 h 16"/>
                    <a:gd name="T36" fmla="*/ 8 w 40"/>
                    <a:gd name="T37" fmla="*/ 0 h 16"/>
                    <a:gd name="T38" fmla="*/ 16 w 40"/>
                    <a:gd name="T39" fmla="*/ 0 h 16"/>
                    <a:gd name="T40" fmla="*/ 16 w 40"/>
                    <a:gd name="T41" fmla="*/ 0 h 16"/>
                    <a:gd name="T42" fmla="*/ 16 w 40"/>
                    <a:gd name="T43" fmla="*/ 0 h 16"/>
                    <a:gd name="T44" fmla="*/ 24 w 40"/>
                    <a:gd name="T45" fmla="*/ 0 h 16"/>
                    <a:gd name="T46" fmla="*/ 24 w 40"/>
                    <a:gd name="T47" fmla="*/ 0 h 16"/>
                    <a:gd name="T48" fmla="*/ 24 w 40"/>
                    <a:gd name="T49" fmla="*/ 8 h 16"/>
                    <a:gd name="T50" fmla="*/ 24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8 w 40"/>
                    <a:gd name="T59" fmla="*/ 8 h 16"/>
                    <a:gd name="T60" fmla="*/ 8 w 40"/>
                    <a:gd name="T61" fmla="*/ 8 h 16"/>
                    <a:gd name="T62" fmla="*/ 16 w 40"/>
                    <a:gd name="T63" fmla="*/ 8 h 16"/>
                    <a:gd name="T64" fmla="*/ 8 w 40"/>
                    <a:gd name="T65" fmla="*/ 16 h 16"/>
                    <a:gd name="T66" fmla="*/ 8 w 40"/>
                    <a:gd name="T67" fmla="*/ 16 h 16"/>
                    <a:gd name="T68" fmla="*/ 0 w 40"/>
                    <a:gd name="T69" fmla="*/ 8 h 16"/>
                    <a:gd name="T70" fmla="*/ 8 w 40"/>
                    <a:gd name="T71" fmla="*/ 8 h 16"/>
                    <a:gd name="T72" fmla="*/ 8 w 40"/>
                    <a:gd name="T73" fmla="*/ 8 h 16"/>
                    <a:gd name="T74" fmla="*/ 8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24 w 40"/>
                    <a:gd name="T83" fmla="*/ 8 h 16"/>
                    <a:gd name="T84" fmla="*/ 24 w 40"/>
                    <a:gd name="T85" fmla="*/ 8 h 16"/>
                    <a:gd name="T86" fmla="*/ 24 w 40"/>
                    <a:gd name="T87" fmla="*/ 8 h 16"/>
                    <a:gd name="T88" fmla="*/ 32 w 40"/>
                    <a:gd name="T89" fmla="*/ 0 h 16"/>
                    <a:gd name="T90" fmla="*/ 32 w 40"/>
                    <a:gd name="T91" fmla="*/ 0 h 16"/>
                    <a:gd name="T92" fmla="*/ 32 w 40"/>
                    <a:gd name="T93" fmla="*/ 8 h 16"/>
                    <a:gd name="T94" fmla="*/ 24 w 40"/>
                    <a:gd name="T95" fmla="*/ 8 h 16"/>
                    <a:gd name="T96" fmla="*/ 24 w 40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51" name="Freeform 1015"/>
                <p:cNvSpPr>
                  <a:spLocks/>
                </p:cNvSpPr>
                <p:nvPr/>
              </p:nvSpPr>
              <p:spPr bwMode="auto">
                <a:xfrm>
                  <a:off x="2646" y="282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52" name="Freeform 1016"/>
                <p:cNvSpPr>
                  <a:spLocks/>
                </p:cNvSpPr>
                <p:nvPr/>
              </p:nvSpPr>
              <p:spPr bwMode="auto">
                <a:xfrm>
                  <a:off x="2606" y="2829"/>
                  <a:ext cx="32" cy="16"/>
                </a:xfrm>
                <a:custGeom>
                  <a:avLst/>
                  <a:gdLst>
                    <a:gd name="T0" fmla="*/ 32 w 32"/>
                    <a:gd name="T1" fmla="*/ 0 h 16"/>
                    <a:gd name="T2" fmla="*/ 32 w 32"/>
                    <a:gd name="T3" fmla="*/ 0 h 16"/>
                    <a:gd name="T4" fmla="*/ 32 w 32"/>
                    <a:gd name="T5" fmla="*/ 0 h 16"/>
                    <a:gd name="T6" fmla="*/ 32 w 32"/>
                    <a:gd name="T7" fmla="*/ 0 h 16"/>
                    <a:gd name="T8" fmla="*/ 32 w 32"/>
                    <a:gd name="T9" fmla="*/ 0 h 16"/>
                    <a:gd name="T10" fmla="*/ 32 w 32"/>
                    <a:gd name="T11" fmla="*/ 8 h 16"/>
                    <a:gd name="T12" fmla="*/ 32 w 32"/>
                    <a:gd name="T13" fmla="*/ 8 h 16"/>
                    <a:gd name="T14" fmla="*/ 24 w 32"/>
                    <a:gd name="T15" fmla="*/ 16 h 16"/>
                    <a:gd name="T16" fmla="*/ 16 w 32"/>
                    <a:gd name="T17" fmla="*/ 16 h 16"/>
                    <a:gd name="T18" fmla="*/ 16 w 32"/>
                    <a:gd name="T19" fmla="*/ 16 h 16"/>
                    <a:gd name="T20" fmla="*/ 8 w 32"/>
                    <a:gd name="T21" fmla="*/ 16 h 16"/>
                    <a:gd name="T22" fmla="*/ 8 w 32"/>
                    <a:gd name="T23" fmla="*/ 16 h 16"/>
                    <a:gd name="T24" fmla="*/ 8 w 32"/>
                    <a:gd name="T25" fmla="*/ 16 h 16"/>
                    <a:gd name="T26" fmla="*/ 0 w 32"/>
                    <a:gd name="T27" fmla="*/ 8 h 16"/>
                    <a:gd name="T28" fmla="*/ 0 w 32"/>
                    <a:gd name="T29" fmla="*/ 8 h 16"/>
                    <a:gd name="T30" fmla="*/ 0 w 32"/>
                    <a:gd name="T31" fmla="*/ 8 h 16"/>
                    <a:gd name="T32" fmla="*/ 0 w 32"/>
                    <a:gd name="T33" fmla="*/ 8 h 16"/>
                    <a:gd name="T34" fmla="*/ 0 w 32"/>
                    <a:gd name="T35" fmla="*/ 0 h 16"/>
                    <a:gd name="T36" fmla="*/ 0 w 32"/>
                    <a:gd name="T37" fmla="*/ 0 h 16"/>
                    <a:gd name="T38" fmla="*/ 8 w 32"/>
                    <a:gd name="T39" fmla="*/ 0 h 16"/>
                    <a:gd name="T40" fmla="*/ 8 w 32"/>
                    <a:gd name="T41" fmla="*/ 0 h 16"/>
                    <a:gd name="T42" fmla="*/ 8 w 32"/>
                    <a:gd name="T43" fmla="*/ 0 h 16"/>
                    <a:gd name="T44" fmla="*/ 24 w 32"/>
                    <a:gd name="T45" fmla="*/ 0 h 16"/>
                    <a:gd name="T46" fmla="*/ 24 w 32"/>
                    <a:gd name="T47" fmla="*/ 0 h 16"/>
                    <a:gd name="T48" fmla="*/ 24 w 32"/>
                    <a:gd name="T49" fmla="*/ 8 h 16"/>
                    <a:gd name="T50" fmla="*/ 24 w 32"/>
                    <a:gd name="T51" fmla="*/ 8 h 16"/>
                    <a:gd name="T52" fmla="*/ 8 w 32"/>
                    <a:gd name="T53" fmla="*/ 8 h 16"/>
                    <a:gd name="T54" fmla="*/ 8 w 32"/>
                    <a:gd name="T55" fmla="*/ 8 h 16"/>
                    <a:gd name="T56" fmla="*/ 8 w 32"/>
                    <a:gd name="T57" fmla="*/ 8 h 16"/>
                    <a:gd name="T58" fmla="*/ 0 w 32"/>
                    <a:gd name="T59" fmla="*/ 8 h 16"/>
                    <a:gd name="T60" fmla="*/ 0 w 32"/>
                    <a:gd name="T61" fmla="*/ 8 h 16"/>
                    <a:gd name="T62" fmla="*/ 8 w 32"/>
                    <a:gd name="T63" fmla="*/ 0 h 16"/>
                    <a:gd name="T64" fmla="*/ 8 w 32"/>
                    <a:gd name="T65" fmla="*/ 0 h 16"/>
                    <a:gd name="T66" fmla="*/ 8 w 32"/>
                    <a:gd name="T67" fmla="*/ 0 h 16"/>
                    <a:gd name="T68" fmla="*/ 8 w 32"/>
                    <a:gd name="T69" fmla="*/ 0 h 16"/>
                    <a:gd name="T70" fmla="*/ 16 w 32"/>
                    <a:gd name="T71" fmla="*/ 8 h 16"/>
                    <a:gd name="T72" fmla="*/ 16 w 32"/>
                    <a:gd name="T73" fmla="*/ 8 h 16"/>
                    <a:gd name="T74" fmla="*/ 8 w 32"/>
                    <a:gd name="T75" fmla="*/ 8 h 16"/>
                    <a:gd name="T76" fmla="*/ 16 w 32"/>
                    <a:gd name="T77" fmla="*/ 8 h 16"/>
                    <a:gd name="T78" fmla="*/ 16 w 32"/>
                    <a:gd name="T79" fmla="*/ 8 h 16"/>
                    <a:gd name="T80" fmla="*/ 16 w 32"/>
                    <a:gd name="T81" fmla="*/ 8 h 16"/>
                    <a:gd name="T82" fmla="*/ 24 w 32"/>
                    <a:gd name="T83" fmla="*/ 0 h 16"/>
                    <a:gd name="T84" fmla="*/ 24 w 32"/>
                    <a:gd name="T85" fmla="*/ 0 h 16"/>
                    <a:gd name="T86" fmla="*/ 24 w 32"/>
                    <a:gd name="T87" fmla="*/ 0 h 16"/>
                    <a:gd name="T88" fmla="*/ 24 w 32"/>
                    <a:gd name="T89" fmla="*/ 0 h 16"/>
                    <a:gd name="T90" fmla="*/ 24 w 32"/>
                    <a:gd name="T91" fmla="*/ 0 h 16"/>
                    <a:gd name="T92" fmla="*/ 24 w 32"/>
                    <a:gd name="T93" fmla="*/ 0 h 16"/>
                    <a:gd name="T94" fmla="*/ 24 w 32"/>
                    <a:gd name="T95" fmla="*/ 0 h 16"/>
                    <a:gd name="T96" fmla="*/ 32 w 32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" h="16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53" name="Freeform 1017"/>
                <p:cNvSpPr>
                  <a:spLocks/>
                </p:cNvSpPr>
                <p:nvPr/>
              </p:nvSpPr>
              <p:spPr bwMode="auto">
                <a:xfrm>
                  <a:off x="2630" y="282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54" name="Freeform 1018"/>
                <p:cNvSpPr>
                  <a:spLocks/>
                </p:cNvSpPr>
                <p:nvPr/>
              </p:nvSpPr>
              <p:spPr bwMode="auto">
                <a:xfrm>
                  <a:off x="2582" y="2837"/>
                  <a:ext cx="48" cy="16"/>
                </a:xfrm>
                <a:custGeom>
                  <a:avLst/>
                  <a:gdLst>
                    <a:gd name="T0" fmla="*/ 8 w 48"/>
                    <a:gd name="T1" fmla="*/ 0 h 16"/>
                    <a:gd name="T2" fmla="*/ 16 w 48"/>
                    <a:gd name="T3" fmla="*/ 0 h 16"/>
                    <a:gd name="T4" fmla="*/ 16 w 48"/>
                    <a:gd name="T5" fmla="*/ 0 h 16"/>
                    <a:gd name="T6" fmla="*/ 16 w 48"/>
                    <a:gd name="T7" fmla="*/ 0 h 16"/>
                    <a:gd name="T8" fmla="*/ 32 w 48"/>
                    <a:gd name="T9" fmla="*/ 0 h 16"/>
                    <a:gd name="T10" fmla="*/ 32 w 48"/>
                    <a:gd name="T11" fmla="*/ 0 h 16"/>
                    <a:gd name="T12" fmla="*/ 32 w 48"/>
                    <a:gd name="T13" fmla="*/ 0 h 16"/>
                    <a:gd name="T14" fmla="*/ 40 w 48"/>
                    <a:gd name="T15" fmla="*/ 0 h 16"/>
                    <a:gd name="T16" fmla="*/ 48 w 48"/>
                    <a:gd name="T17" fmla="*/ 8 h 16"/>
                    <a:gd name="T18" fmla="*/ 48 w 48"/>
                    <a:gd name="T19" fmla="*/ 8 h 16"/>
                    <a:gd name="T20" fmla="*/ 40 w 48"/>
                    <a:gd name="T21" fmla="*/ 16 h 16"/>
                    <a:gd name="T22" fmla="*/ 32 w 48"/>
                    <a:gd name="T23" fmla="*/ 16 h 16"/>
                    <a:gd name="T24" fmla="*/ 32 w 48"/>
                    <a:gd name="T25" fmla="*/ 16 h 16"/>
                    <a:gd name="T26" fmla="*/ 24 w 48"/>
                    <a:gd name="T27" fmla="*/ 16 h 16"/>
                    <a:gd name="T28" fmla="*/ 24 w 48"/>
                    <a:gd name="T29" fmla="*/ 16 h 16"/>
                    <a:gd name="T30" fmla="*/ 24 w 48"/>
                    <a:gd name="T31" fmla="*/ 16 h 16"/>
                    <a:gd name="T32" fmla="*/ 8 w 48"/>
                    <a:gd name="T33" fmla="*/ 16 h 16"/>
                    <a:gd name="T34" fmla="*/ 8 w 48"/>
                    <a:gd name="T35" fmla="*/ 16 h 16"/>
                    <a:gd name="T36" fmla="*/ 8 w 48"/>
                    <a:gd name="T37" fmla="*/ 16 h 16"/>
                    <a:gd name="T38" fmla="*/ 0 w 48"/>
                    <a:gd name="T39" fmla="*/ 16 h 16"/>
                    <a:gd name="T40" fmla="*/ 0 w 48"/>
                    <a:gd name="T41" fmla="*/ 8 h 16"/>
                    <a:gd name="T42" fmla="*/ 0 w 48"/>
                    <a:gd name="T43" fmla="*/ 8 h 16"/>
                    <a:gd name="T44" fmla="*/ 8 w 48"/>
                    <a:gd name="T45" fmla="*/ 0 h 16"/>
                    <a:gd name="T46" fmla="*/ 8 w 48"/>
                    <a:gd name="T47" fmla="*/ 0 h 16"/>
                    <a:gd name="T48" fmla="*/ 16 w 48"/>
                    <a:gd name="T49" fmla="*/ 8 h 16"/>
                    <a:gd name="T50" fmla="*/ 16 w 48"/>
                    <a:gd name="T51" fmla="*/ 8 h 16"/>
                    <a:gd name="T52" fmla="*/ 8 w 48"/>
                    <a:gd name="T53" fmla="*/ 16 h 16"/>
                    <a:gd name="T54" fmla="*/ 8 w 48"/>
                    <a:gd name="T55" fmla="*/ 16 h 16"/>
                    <a:gd name="T56" fmla="*/ 0 w 48"/>
                    <a:gd name="T57" fmla="*/ 8 h 16"/>
                    <a:gd name="T58" fmla="*/ 8 w 48"/>
                    <a:gd name="T59" fmla="*/ 8 h 16"/>
                    <a:gd name="T60" fmla="*/ 8 w 48"/>
                    <a:gd name="T61" fmla="*/ 8 h 16"/>
                    <a:gd name="T62" fmla="*/ 8 w 48"/>
                    <a:gd name="T63" fmla="*/ 8 h 16"/>
                    <a:gd name="T64" fmla="*/ 24 w 48"/>
                    <a:gd name="T65" fmla="*/ 8 h 16"/>
                    <a:gd name="T66" fmla="*/ 24 w 48"/>
                    <a:gd name="T67" fmla="*/ 8 h 16"/>
                    <a:gd name="T68" fmla="*/ 24 w 48"/>
                    <a:gd name="T69" fmla="*/ 8 h 16"/>
                    <a:gd name="T70" fmla="*/ 32 w 48"/>
                    <a:gd name="T71" fmla="*/ 8 h 16"/>
                    <a:gd name="T72" fmla="*/ 32 w 48"/>
                    <a:gd name="T73" fmla="*/ 8 h 16"/>
                    <a:gd name="T74" fmla="*/ 32 w 48"/>
                    <a:gd name="T75" fmla="*/ 8 h 16"/>
                    <a:gd name="T76" fmla="*/ 40 w 48"/>
                    <a:gd name="T77" fmla="*/ 0 h 16"/>
                    <a:gd name="T78" fmla="*/ 40 w 48"/>
                    <a:gd name="T79" fmla="*/ 0 h 16"/>
                    <a:gd name="T80" fmla="*/ 40 w 48"/>
                    <a:gd name="T81" fmla="*/ 8 h 16"/>
                    <a:gd name="T82" fmla="*/ 32 w 48"/>
                    <a:gd name="T83" fmla="*/ 8 h 16"/>
                    <a:gd name="T84" fmla="*/ 32 w 48"/>
                    <a:gd name="T85" fmla="*/ 8 h 16"/>
                    <a:gd name="T86" fmla="*/ 32 w 48"/>
                    <a:gd name="T87" fmla="*/ 8 h 16"/>
                    <a:gd name="T88" fmla="*/ 16 w 48"/>
                    <a:gd name="T89" fmla="*/ 8 h 16"/>
                    <a:gd name="T90" fmla="*/ 16 w 48"/>
                    <a:gd name="T91" fmla="*/ 8 h 16"/>
                    <a:gd name="T92" fmla="*/ 16 w 48"/>
                    <a:gd name="T93" fmla="*/ 8 h 16"/>
                    <a:gd name="T94" fmla="*/ 8 w 48"/>
                    <a:gd name="T95" fmla="*/ 8 h 16"/>
                    <a:gd name="T96" fmla="*/ 8 w 48"/>
                    <a:gd name="T9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16">
                      <a:moveTo>
                        <a:pt x="8" y="0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55" name="Freeform 1019"/>
                <p:cNvSpPr>
                  <a:spLocks/>
                </p:cNvSpPr>
                <p:nvPr/>
              </p:nvSpPr>
              <p:spPr bwMode="auto">
                <a:xfrm>
                  <a:off x="2590" y="283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8 w 8"/>
                    <a:gd name="T9" fmla="*/ 8 h 8"/>
                    <a:gd name="T10" fmla="*/ 8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56" name="Freeform 1020"/>
                <p:cNvSpPr>
                  <a:spLocks/>
                </p:cNvSpPr>
                <p:nvPr/>
              </p:nvSpPr>
              <p:spPr bwMode="auto">
                <a:xfrm>
                  <a:off x="2606" y="2837"/>
                  <a:ext cx="40" cy="24"/>
                </a:xfrm>
                <a:custGeom>
                  <a:avLst/>
                  <a:gdLst>
                    <a:gd name="T0" fmla="*/ 8 w 40"/>
                    <a:gd name="T1" fmla="*/ 8 h 24"/>
                    <a:gd name="T2" fmla="*/ 16 w 40"/>
                    <a:gd name="T3" fmla="*/ 0 h 24"/>
                    <a:gd name="T4" fmla="*/ 16 w 40"/>
                    <a:gd name="T5" fmla="*/ 0 h 24"/>
                    <a:gd name="T6" fmla="*/ 16 w 40"/>
                    <a:gd name="T7" fmla="*/ 0 h 24"/>
                    <a:gd name="T8" fmla="*/ 32 w 40"/>
                    <a:gd name="T9" fmla="*/ 8 h 24"/>
                    <a:gd name="T10" fmla="*/ 32 w 40"/>
                    <a:gd name="T11" fmla="*/ 8 h 24"/>
                    <a:gd name="T12" fmla="*/ 32 w 40"/>
                    <a:gd name="T13" fmla="*/ 8 h 24"/>
                    <a:gd name="T14" fmla="*/ 32 w 40"/>
                    <a:gd name="T15" fmla="*/ 8 h 24"/>
                    <a:gd name="T16" fmla="*/ 32 w 40"/>
                    <a:gd name="T17" fmla="*/ 8 h 24"/>
                    <a:gd name="T18" fmla="*/ 32 w 40"/>
                    <a:gd name="T19" fmla="*/ 8 h 24"/>
                    <a:gd name="T20" fmla="*/ 32 w 40"/>
                    <a:gd name="T21" fmla="*/ 8 h 24"/>
                    <a:gd name="T22" fmla="*/ 40 w 40"/>
                    <a:gd name="T23" fmla="*/ 16 h 24"/>
                    <a:gd name="T24" fmla="*/ 40 w 40"/>
                    <a:gd name="T25" fmla="*/ 16 h 24"/>
                    <a:gd name="T26" fmla="*/ 32 w 40"/>
                    <a:gd name="T27" fmla="*/ 24 h 24"/>
                    <a:gd name="T28" fmla="*/ 24 w 40"/>
                    <a:gd name="T29" fmla="*/ 24 h 24"/>
                    <a:gd name="T30" fmla="*/ 24 w 40"/>
                    <a:gd name="T31" fmla="*/ 24 h 24"/>
                    <a:gd name="T32" fmla="*/ 8 w 40"/>
                    <a:gd name="T33" fmla="*/ 24 h 24"/>
                    <a:gd name="T34" fmla="*/ 8 w 40"/>
                    <a:gd name="T35" fmla="*/ 24 h 24"/>
                    <a:gd name="T36" fmla="*/ 8 w 40"/>
                    <a:gd name="T37" fmla="*/ 24 h 24"/>
                    <a:gd name="T38" fmla="*/ 0 w 40"/>
                    <a:gd name="T39" fmla="*/ 24 h 24"/>
                    <a:gd name="T40" fmla="*/ 0 w 40"/>
                    <a:gd name="T41" fmla="*/ 16 h 24"/>
                    <a:gd name="T42" fmla="*/ 0 w 40"/>
                    <a:gd name="T43" fmla="*/ 16 h 24"/>
                    <a:gd name="T44" fmla="*/ 8 w 40"/>
                    <a:gd name="T45" fmla="*/ 8 h 24"/>
                    <a:gd name="T46" fmla="*/ 8 w 40"/>
                    <a:gd name="T47" fmla="*/ 8 h 24"/>
                    <a:gd name="T48" fmla="*/ 16 w 40"/>
                    <a:gd name="T49" fmla="*/ 16 h 24"/>
                    <a:gd name="T50" fmla="*/ 16 w 40"/>
                    <a:gd name="T51" fmla="*/ 16 h 24"/>
                    <a:gd name="T52" fmla="*/ 8 w 40"/>
                    <a:gd name="T53" fmla="*/ 24 h 24"/>
                    <a:gd name="T54" fmla="*/ 8 w 40"/>
                    <a:gd name="T55" fmla="*/ 24 h 24"/>
                    <a:gd name="T56" fmla="*/ 0 w 40"/>
                    <a:gd name="T57" fmla="*/ 16 h 24"/>
                    <a:gd name="T58" fmla="*/ 8 w 40"/>
                    <a:gd name="T59" fmla="*/ 16 h 24"/>
                    <a:gd name="T60" fmla="*/ 8 w 40"/>
                    <a:gd name="T61" fmla="*/ 16 h 24"/>
                    <a:gd name="T62" fmla="*/ 8 w 40"/>
                    <a:gd name="T63" fmla="*/ 16 h 24"/>
                    <a:gd name="T64" fmla="*/ 24 w 40"/>
                    <a:gd name="T65" fmla="*/ 16 h 24"/>
                    <a:gd name="T66" fmla="*/ 24 w 40"/>
                    <a:gd name="T67" fmla="*/ 16 h 24"/>
                    <a:gd name="T68" fmla="*/ 24 w 40"/>
                    <a:gd name="T69" fmla="*/ 16 h 24"/>
                    <a:gd name="T70" fmla="*/ 32 w 40"/>
                    <a:gd name="T71" fmla="*/ 8 h 24"/>
                    <a:gd name="T72" fmla="*/ 32 w 40"/>
                    <a:gd name="T73" fmla="*/ 8 h 24"/>
                    <a:gd name="T74" fmla="*/ 32 w 40"/>
                    <a:gd name="T75" fmla="*/ 16 h 24"/>
                    <a:gd name="T76" fmla="*/ 32 w 40"/>
                    <a:gd name="T77" fmla="*/ 16 h 24"/>
                    <a:gd name="T78" fmla="*/ 32 w 40"/>
                    <a:gd name="T79" fmla="*/ 16 h 24"/>
                    <a:gd name="T80" fmla="*/ 32 w 40"/>
                    <a:gd name="T81" fmla="*/ 16 h 24"/>
                    <a:gd name="T82" fmla="*/ 32 w 40"/>
                    <a:gd name="T83" fmla="*/ 16 h 24"/>
                    <a:gd name="T84" fmla="*/ 32 w 40"/>
                    <a:gd name="T85" fmla="*/ 16 h 24"/>
                    <a:gd name="T86" fmla="*/ 32 w 40"/>
                    <a:gd name="T87" fmla="*/ 16 h 24"/>
                    <a:gd name="T88" fmla="*/ 16 w 40"/>
                    <a:gd name="T89" fmla="*/ 8 h 24"/>
                    <a:gd name="T90" fmla="*/ 16 w 40"/>
                    <a:gd name="T91" fmla="*/ 8 h 24"/>
                    <a:gd name="T92" fmla="*/ 24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8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57" name="Freeform 1021"/>
                <p:cNvSpPr>
                  <a:spLocks/>
                </p:cNvSpPr>
                <p:nvPr/>
              </p:nvSpPr>
              <p:spPr bwMode="auto">
                <a:xfrm>
                  <a:off x="2614" y="2845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0 w 8"/>
                    <a:gd name="T5" fmla="*/ 0 h 8"/>
                    <a:gd name="T6" fmla="*/ 8 w 8"/>
                    <a:gd name="T7" fmla="*/ 8 h 8"/>
                    <a:gd name="T8" fmla="*/ 8 w 8"/>
                    <a:gd name="T9" fmla="*/ 8 h 8"/>
                    <a:gd name="T10" fmla="*/ 8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58" name="Freeform 1022"/>
                <p:cNvSpPr>
                  <a:spLocks/>
                </p:cNvSpPr>
                <p:nvPr/>
              </p:nvSpPr>
              <p:spPr bwMode="auto">
                <a:xfrm>
                  <a:off x="2630" y="2845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0 h 24"/>
                    <a:gd name="T10" fmla="*/ 8 w 40"/>
                    <a:gd name="T11" fmla="*/ 0 h 24"/>
                    <a:gd name="T12" fmla="*/ 8 w 40"/>
                    <a:gd name="T13" fmla="*/ 0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8 h 24"/>
                    <a:gd name="T30" fmla="*/ 40 w 40"/>
                    <a:gd name="T31" fmla="*/ 8 h 24"/>
                    <a:gd name="T32" fmla="*/ 32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16 h 24"/>
                    <a:gd name="T46" fmla="*/ 8 w 40"/>
                    <a:gd name="T47" fmla="*/ 16 h 24"/>
                    <a:gd name="T48" fmla="*/ 16 w 40"/>
                    <a:gd name="T49" fmla="*/ 8 h 24"/>
                    <a:gd name="T50" fmla="*/ 16 w 40"/>
                    <a:gd name="T51" fmla="*/ 8 h 24"/>
                    <a:gd name="T52" fmla="*/ 24 w 40"/>
                    <a:gd name="T53" fmla="*/ 16 h 24"/>
                    <a:gd name="T54" fmla="*/ 24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16 w 40"/>
                    <a:gd name="T81" fmla="*/ 8 h 24"/>
                    <a:gd name="T82" fmla="*/ 8 w 40"/>
                    <a:gd name="T83" fmla="*/ 8 h 24"/>
                    <a:gd name="T84" fmla="*/ 8 w 40"/>
                    <a:gd name="T85" fmla="*/ 8 h 24"/>
                    <a:gd name="T86" fmla="*/ 16 w 40"/>
                    <a:gd name="T87" fmla="*/ 8 h 24"/>
                    <a:gd name="T88" fmla="*/ 8 w 40"/>
                    <a:gd name="T89" fmla="*/ 16 h 24"/>
                    <a:gd name="T90" fmla="*/ 8 w 40"/>
                    <a:gd name="T91" fmla="*/ 16 h 24"/>
                    <a:gd name="T92" fmla="*/ 0 w 40"/>
                    <a:gd name="T93" fmla="*/ 8 h 24"/>
                    <a:gd name="T94" fmla="*/ 8 w 40"/>
                    <a:gd name="T95" fmla="*/ 8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59" name="Freeform 1023"/>
                <p:cNvSpPr>
                  <a:spLocks/>
                </p:cNvSpPr>
                <p:nvPr/>
              </p:nvSpPr>
              <p:spPr bwMode="auto">
                <a:xfrm>
                  <a:off x="2638" y="2853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0 w 8"/>
                    <a:gd name="T7" fmla="*/ 0 h 8"/>
                    <a:gd name="T8" fmla="*/ 8 w 8"/>
                    <a:gd name="T9" fmla="*/ 0 h 8"/>
                    <a:gd name="T10" fmla="*/ 8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60" name="Freeform 1024"/>
                <p:cNvSpPr>
                  <a:spLocks/>
                </p:cNvSpPr>
                <p:nvPr/>
              </p:nvSpPr>
              <p:spPr bwMode="auto">
                <a:xfrm>
                  <a:off x="2654" y="2845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24 h 24"/>
                    <a:gd name="T4" fmla="*/ 0 w 40"/>
                    <a:gd name="T5" fmla="*/ 16 h 24"/>
                    <a:gd name="T6" fmla="*/ 0 w 40"/>
                    <a:gd name="T7" fmla="*/ 16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24 w 40"/>
                    <a:gd name="T17" fmla="*/ 0 h 24"/>
                    <a:gd name="T18" fmla="*/ 24 w 40"/>
                    <a:gd name="T19" fmla="*/ 0 h 24"/>
                    <a:gd name="T20" fmla="*/ 32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32 w 40"/>
                    <a:gd name="T27" fmla="*/ 8 h 24"/>
                    <a:gd name="T28" fmla="*/ 40 w 40"/>
                    <a:gd name="T29" fmla="*/ 16 h 24"/>
                    <a:gd name="T30" fmla="*/ 40 w 40"/>
                    <a:gd name="T31" fmla="*/ 16 h 24"/>
                    <a:gd name="T32" fmla="*/ 32 w 40"/>
                    <a:gd name="T33" fmla="*/ 24 h 24"/>
                    <a:gd name="T34" fmla="*/ 24 w 40"/>
                    <a:gd name="T35" fmla="*/ 24 h 24"/>
                    <a:gd name="T36" fmla="*/ 24 w 40"/>
                    <a:gd name="T37" fmla="*/ 24 h 24"/>
                    <a:gd name="T38" fmla="*/ 16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16 h 24"/>
                    <a:gd name="T60" fmla="*/ 24 w 40"/>
                    <a:gd name="T61" fmla="*/ 16 h 24"/>
                    <a:gd name="T62" fmla="*/ 24 w 40"/>
                    <a:gd name="T63" fmla="*/ 16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16 h 24"/>
                    <a:gd name="T72" fmla="*/ 24 w 40"/>
                    <a:gd name="T73" fmla="*/ 16 h 24"/>
                    <a:gd name="T74" fmla="*/ 24 w 40"/>
                    <a:gd name="T75" fmla="*/ 16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16 w 40"/>
                    <a:gd name="T87" fmla="*/ 16 h 24"/>
                    <a:gd name="T88" fmla="*/ 8 w 40"/>
                    <a:gd name="T89" fmla="*/ 24 h 24"/>
                    <a:gd name="T90" fmla="*/ 8 w 40"/>
                    <a:gd name="T91" fmla="*/ 24 h 24"/>
                    <a:gd name="T92" fmla="*/ 0 w 40"/>
                    <a:gd name="T93" fmla="*/ 16 h 24"/>
                    <a:gd name="T94" fmla="*/ 8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61" name="Freeform 1025"/>
                <p:cNvSpPr>
                  <a:spLocks/>
                </p:cNvSpPr>
                <p:nvPr/>
              </p:nvSpPr>
              <p:spPr bwMode="auto">
                <a:xfrm>
                  <a:off x="2662" y="2861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62" name="Freeform 1026"/>
                <p:cNvSpPr>
                  <a:spLocks/>
                </p:cNvSpPr>
                <p:nvPr/>
              </p:nvSpPr>
              <p:spPr bwMode="auto">
                <a:xfrm>
                  <a:off x="2678" y="2853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8 h 24"/>
                    <a:gd name="T30" fmla="*/ 40 w 40"/>
                    <a:gd name="T31" fmla="*/ 8 h 24"/>
                    <a:gd name="T32" fmla="*/ 32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8 w 40"/>
                    <a:gd name="T87" fmla="*/ 16 h 24"/>
                    <a:gd name="T88" fmla="*/ 0 w 40"/>
                    <a:gd name="T89" fmla="*/ 16 h 24"/>
                    <a:gd name="T90" fmla="*/ 0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63" name="Freeform 1027"/>
                <p:cNvSpPr>
                  <a:spLocks/>
                </p:cNvSpPr>
                <p:nvPr/>
              </p:nvSpPr>
              <p:spPr bwMode="auto">
                <a:xfrm>
                  <a:off x="2686" y="2869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64" name="Freeform 1028"/>
                <p:cNvSpPr>
                  <a:spLocks/>
                </p:cNvSpPr>
                <p:nvPr/>
              </p:nvSpPr>
              <p:spPr bwMode="auto">
                <a:xfrm>
                  <a:off x="2702" y="2861"/>
                  <a:ext cx="40" cy="16"/>
                </a:xfrm>
                <a:custGeom>
                  <a:avLst/>
                  <a:gdLst>
                    <a:gd name="T0" fmla="*/ 8 w 40"/>
                    <a:gd name="T1" fmla="*/ 16 h 16"/>
                    <a:gd name="T2" fmla="*/ 0 w 40"/>
                    <a:gd name="T3" fmla="*/ 16 h 16"/>
                    <a:gd name="T4" fmla="*/ 0 w 40"/>
                    <a:gd name="T5" fmla="*/ 8 h 16"/>
                    <a:gd name="T6" fmla="*/ 0 w 40"/>
                    <a:gd name="T7" fmla="*/ 8 h 16"/>
                    <a:gd name="T8" fmla="*/ 8 w 40"/>
                    <a:gd name="T9" fmla="*/ 0 h 16"/>
                    <a:gd name="T10" fmla="*/ 8 w 40"/>
                    <a:gd name="T11" fmla="*/ 0 h 16"/>
                    <a:gd name="T12" fmla="*/ 8 w 40"/>
                    <a:gd name="T13" fmla="*/ 0 h 16"/>
                    <a:gd name="T14" fmla="*/ 16 w 40"/>
                    <a:gd name="T15" fmla="*/ 0 h 16"/>
                    <a:gd name="T16" fmla="*/ 16 w 40"/>
                    <a:gd name="T17" fmla="*/ 0 h 16"/>
                    <a:gd name="T18" fmla="*/ 16 w 40"/>
                    <a:gd name="T19" fmla="*/ 0 h 16"/>
                    <a:gd name="T20" fmla="*/ 24 w 40"/>
                    <a:gd name="T21" fmla="*/ 0 h 16"/>
                    <a:gd name="T22" fmla="*/ 24 w 40"/>
                    <a:gd name="T23" fmla="*/ 0 h 16"/>
                    <a:gd name="T24" fmla="*/ 24 w 40"/>
                    <a:gd name="T25" fmla="*/ 0 h 16"/>
                    <a:gd name="T26" fmla="*/ 32 w 40"/>
                    <a:gd name="T27" fmla="*/ 0 h 16"/>
                    <a:gd name="T28" fmla="*/ 40 w 40"/>
                    <a:gd name="T29" fmla="*/ 8 h 16"/>
                    <a:gd name="T30" fmla="*/ 40 w 40"/>
                    <a:gd name="T31" fmla="*/ 8 h 16"/>
                    <a:gd name="T32" fmla="*/ 32 w 40"/>
                    <a:gd name="T33" fmla="*/ 16 h 16"/>
                    <a:gd name="T34" fmla="*/ 24 w 40"/>
                    <a:gd name="T35" fmla="*/ 16 h 16"/>
                    <a:gd name="T36" fmla="*/ 24 w 40"/>
                    <a:gd name="T37" fmla="*/ 16 h 16"/>
                    <a:gd name="T38" fmla="*/ 16 w 40"/>
                    <a:gd name="T39" fmla="*/ 16 h 16"/>
                    <a:gd name="T40" fmla="*/ 16 w 40"/>
                    <a:gd name="T41" fmla="*/ 16 h 16"/>
                    <a:gd name="T42" fmla="*/ 16 w 40"/>
                    <a:gd name="T43" fmla="*/ 16 h 16"/>
                    <a:gd name="T44" fmla="*/ 8 w 40"/>
                    <a:gd name="T45" fmla="*/ 16 h 16"/>
                    <a:gd name="T46" fmla="*/ 8 w 40"/>
                    <a:gd name="T47" fmla="*/ 16 h 16"/>
                    <a:gd name="T48" fmla="*/ 8 w 40"/>
                    <a:gd name="T49" fmla="*/ 8 h 16"/>
                    <a:gd name="T50" fmla="*/ 8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24 w 40"/>
                    <a:gd name="T59" fmla="*/ 8 h 16"/>
                    <a:gd name="T60" fmla="*/ 24 w 40"/>
                    <a:gd name="T61" fmla="*/ 8 h 16"/>
                    <a:gd name="T62" fmla="*/ 24 w 40"/>
                    <a:gd name="T63" fmla="*/ 8 h 16"/>
                    <a:gd name="T64" fmla="*/ 32 w 40"/>
                    <a:gd name="T65" fmla="*/ 0 h 16"/>
                    <a:gd name="T66" fmla="*/ 32 w 40"/>
                    <a:gd name="T67" fmla="*/ 0 h 16"/>
                    <a:gd name="T68" fmla="*/ 32 w 40"/>
                    <a:gd name="T69" fmla="*/ 8 h 16"/>
                    <a:gd name="T70" fmla="*/ 24 w 40"/>
                    <a:gd name="T71" fmla="*/ 8 h 16"/>
                    <a:gd name="T72" fmla="*/ 24 w 40"/>
                    <a:gd name="T73" fmla="*/ 8 h 16"/>
                    <a:gd name="T74" fmla="*/ 24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8 w 40"/>
                    <a:gd name="T83" fmla="*/ 8 h 16"/>
                    <a:gd name="T84" fmla="*/ 8 w 40"/>
                    <a:gd name="T85" fmla="*/ 8 h 16"/>
                    <a:gd name="T86" fmla="*/ 16 w 40"/>
                    <a:gd name="T87" fmla="*/ 8 h 16"/>
                    <a:gd name="T88" fmla="*/ 8 w 40"/>
                    <a:gd name="T89" fmla="*/ 16 h 16"/>
                    <a:gd name="T90" fmla="*/ 8 w 40"/>
                    <a:gd name="T91" fmla="*/ 16 h 16"/>
                    <a:gd name="T92" fmla="*/ 0 w 40"/>
                    <a:gd name="T93" fmla="*/ 8 h 16"/>
                    <a:gd name="T94" fmla="*/ 8 w 40"/>
                    <a:gd name="T95" fmla="*/ 8 h 16"/>
                    <a:gd name="T96" fmla="*/ 8 w 40"/>
                    <a:gd name="T9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8" y="16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65" name="Freeform 1029"/>
                <p:cNvSpPr>
                  <a:spLocks/>
                </p:cNvSpPr>
                <p:nvPr/>
              </p:nvSpPr>
              <p:spPr bwMode="auto">
                <a:xfrm>
                  <a:off x="2710" y="2869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66" name="Freeform 1030"/>
                <p:cNvSpPr>
                  <a:spLocks/>
                </p:cNvSpPr>
                <p:nvPr/>
              </p:nvSpPr>
              <p:spPr bwMode="auto">
                <a:xfrm>
                  <a:off x="2726" y="2861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32 w 40"/>
                    <a:gd name="T23" fmla="*/ 0 h 24"/>
                    <a:gd name="T24" fmla="*/ 32 w 40"/>
                    <a:gd name="T25" fmla="*/ 0 h 24"/>
                    <a:gd name="T26" fmla="*/ 40 w 40"/>
                    <a:gd name="T27" fmla="*/ 8 h 24"/>
                    <a:gd name="T28" fmla="*/ 32 w 40"/>
                    <a:gd name="T29" fmla="*/ 16 h 24"/>
                    <a:gd name="T30" fmla="*/ 32 w 40"/>
                    <a:gd name="T31" fmla="*/ 16 h 24"/>
                    <a:gd name="T32" fmla="*/ 24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8 w 40"/>
                    <a:gd name="T87" fmla="*/ 16 h 24"/>
                    <a:gd name="T88" fmla="*/ 0 w 40"/>
                    <a:gd name="T89" fmla="*/ 16 h 24"/>
                    <a:gd name="T90" fmla="*/ 0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67" name="Freeform 1031"/>
                <p:cNvSpPr>
                  <a:spLocks/>
                </p:cNvSpPr>
                <p:nvPr/>
              </p:nvSpPr>
              <p:spPr bwMode="auto">
                <a:xfrm>
                  <a:off x="2734" y="2877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68" name="Freeform 1032"/>
                <p:cNvSpPr>
                  <a:spLocks/>
                </p:cNvSpPr>
                <p:nvPr/>
              </p:nvSpPr>
              <p:spPr bwMode="auto">
                <a:xfrm>
                  <a:off x="2750" y="2869"/>
                  <a:ext cx="40" cy="16"/>
                </a:xfrm>
                <a:custGeom>
                  <a:avLst/>
                  <a:gdLst>
                    <a:gd name="T0" fmla="*/ 8 w 40"/>
                    <a:gd name="T1" fmla="*/ 16 h 16"/>
                    <a:gd name="T2" fmla="*/ 0 w 40"/>
                    <a:gd name="T3" fmla="*/ 16 h 16"/>
                    <a:gd name="T4" fmla="*/ 0 w 40"/>
                    <a:gd name="T5" fmla="*/ 8 h 16"/>
                    <a:gd name="T6" fmla="*/ 0 w 40"/>
                    <a:gd name="T7" fmla="*/ 8 h 16"/>
                    <a:gd name="T8" fmla="*/ 0 w 40"/>
                    <a:gd name="T9" fmla="*/ 0 h 16"/>
                    <a:gd name="T10" fmla="*/ 0 w 40"/>
                    <a:gd name="T11" fmla="*/ 0 h 16"/>
                    <a:gd name="T12" fmla="*/ 0 w 40"/>
                    <a:gd name="T13" fmla="*/ 0 h 16"/>
                    <a:gd name="T14" fmla="*/ 16 w 40"/>
                    <a:gd name="T15" fmla="*/ 0 h 16"/>
                    <a:gd name="T16" fmla="*/ 16 w 40"/>
                    <a:gd name="T17" fmla="*/ 0 h 16"/>
                    <a:gd name="T18" fmla="*/ 16 w 40"/>
                    <a:gd name="T19" fmla="*/ 0 h 16"/>
                    <a:gd name="T20" fmla="*/ 24 w 40"/>
                    <a:gd name="T21" fmla="*/ 0 h 16"/>
                    <a:gd name="T22" fmla="*/ 24 w 40"/>
                    <a:gd name="T23" fmla="*/ 0 h 16"/>
                    <a:gd name="T24" fmla="*/ 24 w 40"/>
                    <a:gd name="T25" fmla="*/ 0 h 16"/>
                    <a:gd name="T26" fmla="*/ 32 w 40"/>
                    <a:gd name="T27" fmla="*/ 0 h 16"/>
                    <a:gd name="T28" fmla="*/ 40 w 40"/>
                    <a:gd name="T29" fmla="*/ 8 h 16"/>
                    <a:gd name="T30" fmla="*/ 40 w 40"/>
                    <a:gd name="T31" fmla="*/ 8 h 16"/>
                    <a:gd name="T32" fmla="*/ 32 w 40"/>
                    <a:gd name="T33" fmla="*/ 16 h 16"/>
                    <a:gd name="T34" fmla="*/ 24 w 40"/>
                    <a:gd name="T35" fmla="*/ 16 h 16"/>
                    <a:gd name="T36" fmla="*/ 24 w 40"/>
                    <a:gd name="T37" fmla="*/ 16 h 16"/>
                    <a:gd name="T38" fmla="*/ 16 w 40"/>
                    <a:gd name="T39" fmla="*/ 16 h 16"/>
                    <a:gd name="T40" fmla="*/ 16 w 40"/>
                    <a:gd name="T41" fmla="*/ 16 h 16"/>
                    <a:gd name="T42" fmla="*/ 16 w 40"/>
                    <a:gd name="T43" fmla="*/ 16 h 16"/>
                    <a:gd name="T44" fmla="*/ 8 w 40"/>
                    <a:gd name="T45" fmla="*/ 16 h 16"/>
                    <a:gd name="T46" fmla="*/ 8 w 40"/>
                    <a:gd name="T47" fmla="*/ 16 h 16"/>
                    <a:gd name="T48" fmla="*/ 8 w 40"/>
                    <a:gd name="T49" fmla="*/ 8 h 16"/>
                    <a:gd name="T50" fmla="*/ 8 w 40"/>
                    <a:gd name="T51" fmla="*/ 8 h 16"/>
                    <a:gd name="T52" fmla="*/ 16 w 40"/>
                    <a:gd name="T53" fmla="*/ 8 h 16"/>
                    <a:gd name="T54" fmla="*/ 16 w 40"/>
                    <a:gd name="T55" fmla="*/ 8 h 16"/>
                    <a:gd name="T56" fmla="*/ 16 w 40"/>
                    <a:gd name="T57" fmla="*/ 8 h 16"/>
                    <a:gd name="T58" fmla="*/ 24 w 40"/>
                    <a:gd name="T59" fmla="*/ 8 h 16"/>
                    <a:gd name="T60" fmla="*/ 24 w 40"/>
                    <a:gd name="T61" fmla="*/ 8 h 16"/>
                    <a:gd name="T62" fmla="*/ 24 w 40"/>
                    <a:gd name="T63" fmla="*/ 8 h 16"/>
                    <a:gd name="T64" fmla="*/ 32 w 40"/>
                    <a:gd name="T65" fmla="*/ 0 h 16"/>
                    <a:gd name="T66" fmla="*/ 32 w 40"/>
                    <a:gd name="T67" fmla="*/ 0 h 16"/>
                    <a:gd name="T68" fmla="*/ 32 w 40"/>
                    <a:gd name="T69" fmla="*/ 8 h 16"/>
                    <a:gd name="T70" fmla="*/ 24 w 40"/>
                    <a:gd name="T71" fmla="*/ 8 h 16"/>
                    <a:gd name="T72" fmla="*/ 24 w 40"/>
                    <a:gd name="T73" fmla="*/ 8 h 16"/>
                    <a:gd name="T74" fmla="*/ 24 w 40"/>
                    <a:gd name="T75" fmla="*/ 8 h 16"/>
                    <a:gd name="T76" fmla="*/ 16 w 40"/>
                    <a:gd name="T77" fmla="*/ 8 h 16"/>
                    <a:gd name="T78" fmla="*/ 16 w 40"/>
                    <a:gd name="T79" fmla="*/ 8 h 16"/>
                    <a:gd name="T80" fmla="*/ 16 w 40"/>
                    <a:gd name="T81" fmla="*/ 8 h 16"/>
                    <a:gd name="T82" fmla="*/ 0 w 40"/>
                    <a:gd name="T83" fmla="*/ 8 h 16"/>
                    <a:gd name="T84" fmla="*/ 0 w 40"/>
                    <a:gd name="T85" fmla="*/ 8 h 16"/>
                    <a:gd name="T86" fmla="*/ 8 w 40"/>
                    <a:gd name="T87" fmla="*/ 0 h 16"/>
                    <a:gd name="T88" fmla="*/ 8 w 40"/>
                    <a:gd name="T89" fmla="*/ 8 h 16"/>
                    <a:gd name="T90" fmla="*/ 8 w 40"/>
                    <a:gd name="T91" fmla="*/ 8 h 16"/>
                    <a:gd name="T92" fmla="*/ 0 w 40"/>
                    <a:gd name="T93" fmla="*/ 8 h 16"/>
                    <a:gd name="T94" fmla="*/ 8 w 40"/>
                    <a:gd name="T95" fmla="*/ 8 h 16"/>
                    <a:gd name="T96" fmla="*/ 8 w 40"/>
                    <a:gd name="T9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16">
                      <a:moveTo>
                        <a:pt x="8" y="16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69" name="Freeform 1033"/>
                <p:cNvSpPr>
                  <a:spLocks/>
                </p:cNvSpPr>
                <p:nvPr/>
              </p:nvSpPr>
              <p:spPr bwMode="auto">
                <a:xfrm>
                  <a:off x="2758" y="2877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70" name="Freeform 1034"/>
                <p:cNvSpPr>
                  <a:spLocks/>
                </p:cNvSpPr>
                <p:nvPr/>
              </p:nvSpPr>
              <p:spPr bwMode="auto">
                <a:xfrm>
                  <a:off x="2774" y="2869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24 h 24"/>
                    <a:gd name="T4" fmla="*/ 0 w 40"/>
                    <a:gd name="T5" fmla="*/ 16 h 24"/>
                    <a:gd name="T6" fmla="*/ 0 w 40"/>
                    <a:gd name="T7" fmla="*/ 16 h 24"/>
                    <a:gd name="T8" fmla="*/ 0 w 40"/>
                    <a:gd name="T9" fmla="*/ 8 h 24"/>
                    <a:gd name="T10" fmla="*/ 0 w 40"/>
                    <a:gd name="T11" fmla="*/ 8 h 24"/>
                    <a:gd name="T12" fmla="*/ 0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32 w 40"/>
                    <a:gd name="T23" fmla="*/ 0 h 24"/>
                    <a:gd name="T24" fmla="*/ 32 w 40"/>
                    <a:gd name="T25" fmla="*/ 0 h 24"/>
                    <a:gd name="T26" fmla="*/ 40 w 40"/>
                    <a:gd name="T27" fmla="*/ 8 h 24"/>
                    <a:gd name="T28" fmla="*/ 32 w 40"/>
                    <a:gd name="T29" fmla="*/ 16 h 24"/>
                    <a:gd name="T30" fmla="*/ 32 w 40"/>
                    <a:gd name="T31" fmla="*/ 16 h 24"/>
                    <a:gd name="T32" fmla="*/ 24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16 w 40"/>
                    <a:gd name="T81" fmla="*/ 8 h 24"/>
                    <a:gd name="T82" fmla="*/ 0 w 40"/>
                    <a:gd name="T83" fmla="*/ 16 h 24"/>
                    <a:gd name="T84" fmla="*/ 0 w 40"/>
                    <a:gd name="T85" fmla="*/ 16 h 24"/>
                    <a:gd name="T86" fmla="*/ 8 w 40"/>
                    <a:gd name="T87" fmla="*/ 8 h 24"/>
                    <a:gd name="T88" fmla="*/ 8 w 40"/>
                    <a:gd name="T89" fmla="*/ 16 h 24"/>
                    <a:gd name="T90" fmla="*/ 8 w 40"/>
                    <a:gd name="T91" fmla="*/ 16 h 24"/>
                    <a:gd name="T92" fmla="*/ 0 w 40"/>
                    <a:gd name="T93" fmla="*/ 16 h 24"/>
                    <a:gd name="T94" fmla="*/ 8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71" name="Freeform 1035"/>
                <p:cNvSpPr>
                  <a:spLocks/>
                </p:cNvSpPr>
                <p:nvPr/>
              </p:nvSpPr>
              <p:spPr bwMode="auto">
                <a:xfrm>
                  <a:off x="2782" y="2885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72" name="Freeform 1036"/>
                <p:cNvSpPr>
                  <a:spLocks/>
                </p:cNvSpPr>
                <p:nvPr/>
              </p:nvSpPr>
              <p:spPr bwMode="auto">
                <a:xfrm>
                  <a:off x="2798" y="2877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0 h 24"/>
                    <a:gd name="T10" fmla="*/ 8 w 40"/>
                    <a:gd name="T11" fmla="*/ 0 h 24"/>
                    <a:gd name="T12" fmla="*/ 8 w 40"/>
                    <a:gd name="T13" fmla="*/ 0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8 h 24"/>
                    <a:gd name="T30" fmla="*/ 40 w 40"/>
                    <a:gd name="T31" fmla="*/ 8 h 24"/>
                    <a:gd name="T32" fmla="*/ 32 w 40"/>
                    <a:gd name="T33" fmla="*/ 16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24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8 h 24"/>
                    <a:gd name="T60" fmla="*/ 24 w 40"/>
                    <a:gd name="T61" fmla="*/ 8 h 24"/>
                    <a:gd name="T62" fmla="*/ 24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16 w 40"/>
                    <a:gd name="T81" fmla="*/ 8 h 24"/>
                    <a:gd name="T82" fmla="*/ 8 w 40"/>
                    <a:gd name="T83" fmla="*/ 8 h 24"/>
                    <a:gd name="T84" fmla="*/ 8 w 40"/>
                    <a:gd name="T85" fmla="*/ 8 h 24"/>
                    <a:gd name="T86" fmla="*/ 16 w 40"/>
                    <a:gd name="T87" fmla="*/ 8 h 24"/>
                    <a:gd name="T88" fmla="*/ 8 w 40"/>
                    <a:gd name="T89" fmla="*/ 16 h 24"/>
                    <a:gd name="T90" fmla="*/ 8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73" name="Freeform 1037"/>
                <p:cNvSpPr>
                  <a:spLocks/>
                </p:cNvSpPr>
                <p:nvPr/>
              </p:nvSpPr>
              <p:spPr bwMode="auto">
                <a:xfrm>
                  <a:off x="2806" y="2893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74" name="Freeform 1038"/>
                <p:cNvSpPr>
                  <a:spLocks/>
                </p:cNvSpPr>
                <p:nvPr/>
              </p:nvSpPr>
              <p:spPr bwMode="auto">
                <a:xfrm>
                  <a:off x="2822" y="2877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24 h 24"/>
                    <a:gd name="T4" fmla="*/ 0 w 40"/>
                    <a:gd name="T5" fmla="*/ 16 h 24"/>
                    <a:gd name="T6" fmla="*/ 0 w 40"/>
                    <a:gd name="T7" fmla="*/ 16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24 w 40"/>
                    <a:gd name="T17" fmla="*/ 0 h 24"/>
                    <a:gd name="T18" fmla="*/ 24 w 40"/>
                    <a:gd name="T19" fmla="*/ 0 h 24"/>
                    <a:gd name="T20" fmla="*/ 32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32 w 40"/>
                    <a:gd name="T27" fmla="*/ 8 h 24"/>
                    <a:gd name="T28" fmla="*/ 40 w 40"/>
                    <a:gd name="T29" fmla="*/ 16 h 24"/>
                    <a:gd name="T30" fmla="*/ 40 w 40"/>
                    <a:gd name="T31" fmla="*/ 16 h 24"/>
                    <a:gd name="T32" fmla="*/ 32 w 40"/>
                    <a:gd name="T33" fmla="*/ 24 h 24"/>
                    <a:gd name="T34" fmla="*/ 24 w 40"/>
                    <a:gd name="T35" fmla="*/ 24 h 24"/>
                    <a:gd name="T36" fmla="*/ 24 w 40"/>
                    <a:gd name="T37" fmla="*/ 24 h 24"/>
                    <a:gd name="T38" fmla="*/ 16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24 w 40"/>
                    <a:gd name="T59" fmla="*/ 16 h 24"/>
                    <a:gd name="T60" fmla="*/ 24 w 40"/>
                    <a:gd name="T61" fmla="*/ 16 h 24"/>
                    <a:gd name="T62" fmla="*/ 24 w 40"/>
                    <a:gd name="T63" fmla="*/ 16 h 24"/>
                    <a:gd name="T64" fmla="*/ 32 w 40"/>
                    <a:gd name="T65" fmla="*/ 8 h 24"/>
                    <a:gd name="T66" fmla="*/ 32 w 40"/>
                    <a:gd name="T67" fmla="*/ 8 h 24"/>
                    <a:gd name="T68" fmla="*/ 32 w 40"/>
                    <a:gd name="T69" fmla="*/ 16 h 24"/>
                    <a:gd name="T70" fmla="*/ 24 w 40"/>
                    <a:gd name="T71" fmla="*/ 16 h 24"/>
                    <a:gd name="T72" fmla="*/ 24 w 40"/>
                    <a:gd name="T73" fmla="*/ 16 h 24"/>
                    <a:gd name="T74" fmla="*/ 24 w 40"/>
                    <a:gd name="T75" fmla="*/ 16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16 w 40"/>
                    <a:gd name="T87" fmla="*/ 16 h 24"/>
                    <a:gd name="T88" fmla="*/ 8 w 40"/>
                    <a:gd name="T89" fmla="*/ 24 h 24"/>
                    <a:gd name="T90" fmla="*/ 8 w 40"/>
                    <a:gd name="T91" fmla="*/ 24 h 24"/>
                    <a:gd name="T92" fmla="*/ 0 w 40"/>
                    <a:gd name="T93" fmla="*/ 16 h 24"/>
                    <a:gd name="T94" fmla="*/ 8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75" name="Freeform 1039"/>
                <p:cNvSpPr>
                  <a:spLocks/>
                </p:cNvSpPr>
                <p:nvPr/>
              </p:nvSpPr>
              <p:spPr bwMode="auto">
                <a:xfrm>
                  <a:off x="2830" y="2893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76" name="Freeform 1040"/>
                <p:cNvSpPr>
                  <a:spLocks/>
                </p:cNvSpPr>
                <p:nvPr/>
              </p:nvSpPr>
              <p:spPr bwMode="auto">
                <a:xfrm>
                  <a:off x="2846" y="2885"/>
                  <a:ext cx="40" cy="24"/>
                </a:xfrm>
                <a:custGeom>
                  <a:avLst/>
                  <a:gdLst>
                    <a:gd name="T0" fmla="*/ 8 w 40"/>
                    <a:gd name="T1" fmla="*/ 24 h 24"/>
                    <a:gd name="T2" fmla="*/ 0 w 40"/>
                    <a:gd name="T3" fmla="*/ 16 h 24"/>
                    <a:gd name="T4" fmla="*/ 0 w 40"/>
                    <a:gd name="T5" fmla="*/ 8 h 24"/>
                    <a:gd name="T6" fmla="*/ 0 w 40"/>
                    <a:gd name="T7" fmla="*/ 8 h 24"/>
                    <a:gd name="T8" fmla="*/ 8 w 40"/>
                    <a:gd name="T9" fmla="*/ 8 h 24"/>
                    <a:gd name="T10" fmla="*/ 8 w 40"/>
                    <a:gd name="T11" fmla="*/ 8 h 24"/>
                    <a:gd name="T12" fmla="*/ 8 w 40"/>
                    <a:gd name="T13" fmla="*/ 8 h 24"/>
                    <a:gd name="T14" fmla="*/ 16 w 40"/>
                    <a:gd name="T15" fmla="*/ 0 h 24"/>
                    <a:gd name="T16" fmla="*/ 16 w 40"/>
                    <a:gd name="T17" fmla="*/ 0 h 24"/>
                    <a:gd name="T18" fmla="*/ 16 w 40"/>
                    <a:gd name="T19" fmla="*/ 0 h 24"/>
                    <a:gd name="T20" fmla="*/ 24 w 40"/>
                    <a:gd name="T21" fmla="*/ 0 h 24"/>
                    <a:gd name="T22" fmla="*/ 24 w 40"/>
                    <a:gd name="T23" fmla="*/ 0 h 24"/>
                    <a:gd name="T24" fmla="*/ 24 w 40"/>
                    <a:gd name="T25" fmla="*/ 0 h 24"/>
                    <a:gd name="T26" fmla="*/ 32 w 40"/>
                    <a:gd name="T27" fmla="*/ 0 h 24"/>
                    <a:gd name="T28" fmla="*/ 40 w 40"/>
                    <a:gd name="T29" fmla="*/ 0 h 24"/>
                    <a:gd name="T30" fmla="*/ 40 w 40"/>
                    <a:gd name="T31" fmla="*/ 0 h 24"/>
                    <a:gd name="T32" fmla="*/ 40 w 40"/>
                    <a:gd name="T33" fmla="*/ 8 h 24"/>
                    <a:gd name="T34" fmla="*/ 32 w 40"/>
                    <a:gd name="T35" fmla="*/ 16 h 24"/>
                    <a:gd name="T36" fmla="*/ 32 w 40"/>
                    <a:gd name="T37" fmla="*/ 16 h 24"/>
                    <a:gd name="T38" fmla="*/ 16 w 40"/>
                    <a:gd name="T39" fmla="*/ 24 h 24"/>
                    <a:gd name="T40" fmla="*/ 16 w 40"/>
                    <a:gd name="T41" fmla="*/ 24 h 24"/>
                    <a:gd name="T42" fmla="*/ 16 w 40"/>
                    <a:gd name="T43" fmla="*/ 24 h 24"/>
                    <a:gd name="T44" fmla="*/ 8 w 40"/>
                    <a:gd name="T45" fmla="*/ 24 h 24"/>
                    <a:gd name="T46" fmla="*/ 8 w 40"/>
                    <a:gd name="T47" fmla="*/ 24 h 24"/>
                    <a:gd name="T48" fmla="*/ 8 w 40"/>
                    <a:gd name="T49" fmla="*/ 16 h 24"/>
                    <a:gd name="T50" fmla="*/ 8 w 40"/>
                    <a:gd name="T51" fmla="*/ 16 h 24"/>
                    <a:gd name="T52" fmla="*/ 16 w 40"/>
                    <a:gd name="T53" fmla="*/ 16 h 24"/>
                    <a:gd name="T54" fmla="*/ 16 w 40"/>
                    <a:gd name="T55" fmla="*/ 16 h 24"/>
                    <a:gd name="T56" fmla="*/ 16 w 40"/>
                    <a:gd name="T57" fmla="*/ 16 h 24"/>
                    <a:gd name="T58" fmla="*/ 32 w 40"/>
                    <a:gd name="T59" fmla="*/ 8 h 24"/>
                    <a:gd name="T60" fmla="*/ 32 w 40"/>
                    <a:gd name="T61" fmla="*/ 8 h 24"/>
                    <a:gd name="T62" fmla="*/ 32 w 40"/>
                    <a:gd name="T63" fmla="*/ 8 h 24"/>
                    <a:gd name="T64" fmla="*/ 32 w 40"/>
                    <a:gd name="T65" fmla="*/ 0 h 24"/>
                    <a:gd name="T66" fmla="*/ 32 w 40"/>
                    <a:gd name="T67" fmla="*/ 0 h 24"/>
                    <a:gd name="T68" fmla="*/ 32 w 40"/>
                    <a:gd name="T69" fmla="*/ 8 h 24"/>
                    <a:gd name="T70" fmla="*/ 24 w 40"/>
                    <a:gd name="T71" fmla="*/ 8 h 24"/>
                    <a:gd name="T72" fmla="*/ 24 w 40"/>
                    <a:gd name="T73" fmla="*/ 8 h 24"/>
                    <a:gd name="T74" fmla="*/ 24 w 40"/>
                    <a:gd name="T75" fmla="*/ 8 h 24"/>
                    <a:gd name="T76" fmla="*/ 16 w 40"/>
                    <a:gd name="T77" fmla="*/ 8 h 24"/>
                    <a:gd name="T78" fmla="*/ 16 w 40"/>
                    <a:gd name="T79" fmla="*/ 8 h 24"/>
                    <a:gd name="T80" fmla="*/ 24 w 40"/>
                    <a:gd name="T81" fmla="*/ 8 h 24"/>
                    <a:gd name="T82" fmla="*/ 16 w 40"/>
                    <a:gd name="T83" fmla="*/ 16 h 24"/>
                    <a:gd name="T84" fmla="*/ 16 w 40"/>
                    <a:gd name="T85" fmla="*/ 16 h 24"/>
                    <a:gd name="T86" fmla="*/ 8 w 40"/>
                    <a:gd name="T87" fmla="*/ 16 h 24"/>
                    <a:gd name="T88" fmla="*/ 0 w 40"/>
                    <a:gd name="T89" fmla="*/ 16 h 24"/>
                    <a:gd name="T90" fmla="*/ 0 w 40"/>
                    <a:gd name="T91" fmla="*/ 16 h 24"/>
                    <a:gd name="T92" fmla="*/ 8 w 40"/>
                    <a:gd name="T93" fmla="*/ 8 h 24"/>
                    <a:gd name="T94" fmla="*/ 16 w 40"/>
                    <a:gd name="T95" fmla="*/ 16 h 24"/>
                    <a:gd name="T96" fmla="*/ 8 w 40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77" name="Freeform 1041"/>
                <p:cNvSpPr>
                  <a:spLocks/>
                </p:cNvSpPr>
                <p:nvPr/>
              </p:nvSpPr>
              <p:spPr bwMode="auto">
                <a:xfrm>
                  <a:off x="2854" y="2901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8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78" name="Freeform 1042"/>
                <p:cNvSpPr>
                  <a:spLocks/>
                </p:cNvSpPr>
                <p:nvPr/>
              </p:nvSpPr>
              <p:spPr bwMode="auto">
                <a:xfrm>
                  <a:off x="2870" y="2893"/>
                  <a:ext cx="48" cy="24"/>
                </a:xfrm>
                <a:custGeom>
                  <a:avLst/>
                  <a:gdLst>
                    <a:gd name="T0" fmla="*/ 16 w 48"/>
                    <a:gd name="T1" fmla="*/ 24 h 24"/>
                    <a:gd name="T2" fmla="*/ 0 w 48"/>
                    <a:gd name="T3" fmla="*/ 16 h 24"/>
                    <a:gd name="T4" fmla="*/ 0 w 48"/>
                    <a:gd name="T5" fmla="*/ 8 h 24"/>
                    <a:gd name="T6" fmla="*/ 0 w 48"/>
                    <a:gd name="T7" fmla="*/ 8 h 24"/>
                    <a:gd name="T8" fmla="*/ 8 w 48"/>
                    <a:gd name="T9" fmla="*/ 0 h 24"/>
                    <a:gd name="T10" fmla="*/ 8 w 48"/>
                    <a:gd name="T11" fmla="*/ 0 h 24"/>
                    <a:gd name="T12" fmla="*/ 8 w 48"/>
                    <a:gd name="T13" fmla="*/ 0 h 24"/>
                    <a:gd name="T14" fmla="*/ 16 w 48"/>
                    <a:gd name="T15" fmla="*/ 0 h 24"/>
                    <a:gd name="T16" fmla="*/ 16 w 48"/>
                    <a:gd name="T17" fmla="*/ 0 h 24"/>
                    <a:gd name="T18" fmla="*/ 16 w 48"/>
                    <a:gd name="T19" fmla="*/ 0 h 24"/>
                    <a:gd name="T20" fmla="*/ 32 w 48"/>
                    <a:gd name="T21" fmla="*/ 0 h 24"/>
                    <a:gd name="T22" fmla="*/ 32 w 48"/>
                    <a:gd name="T23" fmla="*/ 0 h 24"/>
                    <a:gd name="T24" fmla="*/ 32 w 48"/>
                    <a:gd name="T25" fmla="*/ 0 h 24"/>
                    <a:gd name="T26" fmla="*/ 40 w 48"/>
                    <a:gd name="T27" fmla="*/ 0 h 24"/>
                    <a:gd name="T28" fmla="*/ 48 w 48"/>
                    <a:gd name="T29" fmla="*/ 8 h 24"/>
                    <a:gd name="T30" fmla="*/ 48 w 48"/>
                    <a:gd name="T31" fmla="*/ 8 h 24"/>
                    <a:gd name="T32" fmla="*/ 40 w 48"/>
                    <a:gd name="T33" fmla="*/ 16 h 24"/>
                    <a:gd name="T34" fmla="*/ 40 w 48"/>
                    <a:gd name="T35" fmla="*/ 16 h 24"/>
                    <a:gd name="T36" fmla="*/ 40 w 48"/>
                    <a:gd name="T37" fmla="*/ 16 h 24"/>
                    <a:gd name="T38" fmla="*/ 32 w 48"/>
                    <a:gd name="T39" fmla="*/ 24 h 24"/>
                    <a:gd name="T40" fmla="*/ 24 w 48"/>
                    <a:gd name="T41" fmla="*/ 24 h 24"/>
                    <a:gd name="T42" fmla="*/ 24 w 48"/>
                    <a:gd name="T43" fmla="*/ 24 h 24"/>
                    <a:gd name="T44" fmla="*/ 16 w 48"/>
                    <a:gd name="T45" fmla="*/ 24 h 24"/>
                    <a:gd name="T46" fmla="*/ 16 w 48"/>
                    <a:gd name="T47" fmla="*/ 24 h 24"/>
                    <a:gd name="T48" fmla="*/ 16 w 48"/>
                    <a:gd name="T49" fmla="*/ 16 h 24"/>
                    <a:gd name="T50" fmla="*/ 16 w 48"/>
                    <a:gd name="T51" fmla="*/ 16 h 24"/>
                    <a:gd name="T52" fmla="*/ 24 w 48"/>
                    <a:gd name="T53" fmla="*/ 16 h 24"/>
                    <a:gd name="T54" fmla="*/ 24 w 48"/>
                    <a:gd name="T55" fmla="*/ 16 h 24"/>
                    <a:gd name="T56" fmla="*/ 24 w 48"/>
                    <a:gd name="T57" fmla="*/ 16 h 24"/>
                    <a:gd name="T58" fmla="*/ 32 w 48"/>
                    <a:gd name="T59" fmla="*/ 8 h 24"/>
                    <a:gd name="T60" fmla="*/ 32 w 48"/>
                    <a:gd name="T61" fmla="*/ 8 h 24"/>
                    <a:gd name="T62" fmla="*/ 32 w 48"/>
                    <a:gd name="T63" fmla="*/ 8 h 24"/>
                    <a:gd name="T64" fmla="*/ 40 w 48"/>
                    <a:gd name="T65" fmla="*/ 0 h 24"/>
                    <a:gd name="T66" fmla="*/ 40 w 48"/>
                    <a:gd name="T67" fmla="*/ 0 h 24"/>
                    <a:gd name="T68" fmla="*/ 40 w 48"/>
                    <a:gd name="T69" fmla="*/ 8 h 24"/>
                    <a:gd name="T70" fmla="*/ 32 w 48"/>
                    <a:gd name="T71" fmla="*/ 8 h 24"/>
                    <a:gd name="T72" fmla="*/ 32 w 48"/>
                    <a:gd name="T73" fmla="*/ 8 h 24"/>
                    <a:gd name="T74" fmla="*/ 32 w 48"/>
                    <a:gd name="T75" fmla="*/ 8 h 24"/>
                    <a:gd name="T76" fmla="*/ 16 w 48"/>
                    <a:gd name="T77" fmla="*/ 8 h 24"/>
                    <a:gd name="T78" fmla="*/ 16 w 48"/>
                    <a:gd name="T79" fmla="*/ 8 h 24"/>
                    <a:gd name="T80" fmla="*/ 16 w 48"/>
                    <a:gd name="T81" fmla="*/ 8 h 24"/>
                    <a:gd name="T82" fmla="*/ 8 w 48"/>
                    <a:gd name="T83" fmla="*/ 8 h 24"/>
                    <a:gd name="T84" fmla="*/ 8 w 48"/>
                    <a:gd name="T85" fmla="*/ 8 h 24"/>
                    <a:gd name="T86" fmla="*/ 16 w 48"/>
                    <a:gd name="T87" fmla="*/ 8 h 24"/>
                    <a:gd name="T88" fmla="*/ 8 w 48"/>
                    <a:gd name="T89" fmla="*/ 16 h 24"/>
                    <a:gd name="T90" fmla="*/ 8 w 48"/>
                    <a:gd name="T91" fmla="*/ 16 h 24"/>
                    <a:gd name="T92" fmla="*/ 0 w 48"/>
                    <a:gd name="T93" fmla="*/ 8 h 24"/>
                    <a:gd name="T94" fmla="*/ 16 w 48"/>
                    <a:gd name="T95" fmla="*/ 16 h 24"/>
                    <a:gd name="T96" fmla="*/ 16 w 48"/>
                    <a:gd name="T9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24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16" y="16"/>
                      </a:lnTo>
                      <a:lnTo>
                        <a:pt x="16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79" name="Freeform 1043"/>
                <p:cNvSpPr>
                  <a:spLocks/>
                </p:cNvSpPr>
                <p:nvPr/>
              </p:nvSpPr>
              <p:spPr bwMode="auto">
                <a:xfrm>
                  <a:off x="2886" y="2909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0" name="Freeform 1044"/>
                <p:cNvSpPr>
                  <a:spLocks/>
                </p:cNvSpPr>
                <p:nvPr/>
              </p:nvSpPr>
              <p:spPr bwMode="auto">
                <a:xfrm>
                  <a:off x="2902" y="2893"/>
                  <a:ext cx="48" cy="32"/>
                </a:xfrm>
                <a:custGeom>
                  <a:avLst/>
                  <a:gdLst>
                    <a:gd name="T0" fmla="*/ 16 w 48"/>
                    <a:gd name="T1" fmla="*/ 24 h 32"/>
                    <a:gd name="T2" fmla="*/ 0 w 48"/>
                    <a:gd name="T3" fmla="*/ 24 h 32"/>
                    <a:gd name="T4" fmla="*/ 0 w 48"/>
                    <a:gd name="T5" fmla="*/ 16 h 32"/>
                    <a:gd name="T6" fmla="*/ 0 w 48"/>
                    <a:gd name="T7" fmla="*/ 16 h 32"/>
                    <a:gd name="T8" fmla="*/ 8 w 48"/>
                    <a:gd name="T9" fmla="*/ 8 h 32"/>
                    <a:gd name="T10" fmla="*/ 8 w 48"/>
                    <a:gd name="T11" fmla="*/ 8 h 32"/>
                    <a:gd name="T12" fmla="*/ 8 w 48"/>
                    <a:gd name="T13" fmla="*/ 8 h 32"/>
                    <a:gd name="T14" fmla="*/ 16 w 48"/>
                    <a:gd name="T15" fmla="*/ 0 h 32"/>
                    <a:gd name="T16" fmla="*/ 16 w 48"/>
                    <a:gd name="T17" fmla="*/ 0 h 32"/>
                    <a:gd name="T18" fmla="*/ 16 w 48"/>
                    <a:gd name="T19" fmla="*/ 0 h 32"/>
                    <a:gd name="T20" fmla="*/ 32 w 48"/>
                    <a:gd name="T21" fmla="*/ 8 h 32"/>
                    <a:gd name="T22" fmla="*/ 32 w 48"/>
                    <a:gd name="T23" fmla="*/ 8 h 32"/>
                    <a:gd name="T24" fmla="*/ 32 w 48"/>
                    <a:gd name="T25" fmla="*/ 8 h 32"/>
                    <a:gd name="T26" fmla="*/ 40 w 48"/>
                    <a:gd name="T27" fmla="*/ 8 h 32"/>
                    <a:gd name="T28" fmla="*/ 48 w 48"/>
                    <a:gd name="T29" fmla="*/ 8 h 32"/>
                    <a:gd name="T30" fmla="*/ 48 w 48"/>
                    <a:gd name="T31" fmla="*/ 8 h 32"/>
                    <a:gd name="T32" fmla="*/ 48 w 48"/>
                    <a:gd name="T33" fmla="*/ 16 h 32"/>
                    <a:gd name="T34" fmla="*/ 40 w 48"/>
                    <a:gd name="T35" fmla="*/ 24 h 32"/>
                    <a:gd name="T36" fmla="*/ 40 w 48"/>
                    <a:gd name="T37" fmla="*/ 24 h 32"/>
                    <a:gd name="T38" fmla="*/ 24 w 48"/>
                    <a:gd name="T39" fmla="*/ 32 h 32"/>
                    <a:gd name="T40" fmla="*/ 24 w 48"/>
                    <a:gd name="T41" fmla="*/ 32 h 32"/>
                    <a:gd name="T42" fmla="*/ 24 w 48"/>
                    <a:gd name="T43" fmla="*/ 32 h 32"/>
                    <a:gd name="T44" fmla="*/ 16 w 48"/>
                    <a:gd name="T45" fmla="*/ 24 h 32"/>
                    <a:gd name="T46" fmla="*/ 16 w 48"/>
                    <a:gd name="T47" fmla="*/ 24 h 32"/>
                    <a:gd name="T48" fmla="*/ 24 w 48"/>
                    <a:gd name="T49" fmla="*/ 16 h 32"/>
                    <a:gd name="T50" fmla="*/ 24 w 48"/>
                    <a:gd name="T51" fmla="*/ 16 h 32"/>
                    <a:gd name="T52" fmla="*/ 32 w 48"/>
                    <a:gd name="T53" fmla="*/ 24 h 32"/>
                    <a:gd name="T54" fmla="*/ 32 w 48"/>
                    <a:gd name="T55" fmla="*/ 24 h 32"/>
                    <a:gd name="T56" fmla="*/ 24 w 48"/>
                    <a:gd name="T57" fmla="*/ 24 h 32"/>
                    <a:gd name="T58" fmla="*/ 40 w 48"/>
                    <a:gd name="T59" fmla="*/ 16 h 32"/>
                    <a:gd name="T60" fmla="*/ 40 w 48"/>
                    <a:gd name="T61" fmla="*/ 16 h 32"/>
                    <a:gd name="T62" fmla="*/ 40 w 48"/>
                    <a:gd name="T63" fmla="*/ 16 h 32"/>
                    <a:gd name="T64" fmla="*/ 40 w 48"/>
                    <a:gd name="T65" fmla="*/ 8 h 32"/>
                    <a:gd name="T66" fmla="*/ 40 w 48"/>
                    <a:gd name="T67" fmla="*/ 8 h 32"/>
                    <a:gd name="T68" fmla="*/ 40 w 48"/>
                    <a:gd name="T69" fmla="*/ 16 h 32"/>
                    <a:gd name="T70" fmla="*/ 32 w 48"/>
                    <a:gd name="T71" fmla="*/ 16 h 32"/>
                    <a:gd name="T72" fmla="*/ 32 w 48"/>
                    <a:gd name="T73" fmla="*/ 16 h 32"/>
                    <a:gd name="T74" fmla="*/ 32 w 48"/>
                    <a:gd name="T75" fmla="*/ 16 h 32"/>
                    <a:gd name="T76" fmla="*/ 16 w 48"/>
                    <a:gd name="T77" fmla="*/ 8 h 32"/>
                    <a:gd name="T78" fmla="*/ 16 w 48"/>
                    <a:gd name="T79" fmla="*/ 8 h 32"/>
                    <a:gd name="T80" fmla="*/ 24 w 48"/>
                    <a:gd name="T81" fmla="*/ 8 h 32"/>
                    <a:gd name="T82" fmla="*/ 16 w 48"/>
                    <a:gd name="T83" fmla="*/ 16 h 32"/>
                    <a:gd name="T84" fmla="*/ 16 w 48"/>
                    <a:gd name="T85" fmla="*/ 16 h 32"/>
                    <a:gd name="T86" fmla="*/ 16 w 48"/>
                    <a:gd name="T87" fmla="*/ 16 h 32"/>
                    <a:gd name="T88" fmla="*/ 8 w 48"/>
                    <a:gd name="T89" fmla="*/ 24 h 32"/>
                    <a:gd name="T90" fmla="*/ 8 w 48"/>
                    <a:gd name="T91" fmla="*/ 24 h 32"/>
                    <a:gd name="T92" fmla="*/ 0 w 48"/>
                    <a:gd name="T93" fmla="*/ 16 h 32"/>
                    <a:gd name="T94" fmla="*/ 16 w 48"/>
                    <a:gd name="T95" fmla="*/ 16 h 32"/>
                    <a:gd name="T96" fmla="*/ 16 w 48"/>
                    <a:gd name="T97" fmla="*/ 2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32">
                      <a:moveTo>
                        <a:pt x="16" y="24"/>
                      </a:move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1" name="Freeform 1045"/>
                <p:cNvSpPr>
                  <a:spLocks/>
                </p:cNvSpPr>
                <p:nvPr/>
              </p:nvSpPr>
              <p:spPr bwMode="auto">
                <a:xfrm>
                  <a:off x="2918" y="2909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0 w 8"/>
                    <a:gd name="T5" fmla="*/ 8 h 8"/>
                    <a:gd name="T6" fmla="*/ 0 w 8"/>
                    <a:gd name="T7" fmla="*/ 0 h 8"/>
                    <a:gd name="T8" fmla="*/ 8 w 8"/>
                    <a:gd name="T9" fmla="*/ 0 h 8"/>
                    <a:gd name="T10" fmla="*/ 8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2" name="Freeform 1046"/>
                <p:cNvSpPr>
                  <a:spLocks/>
                </p:cNvSpPr>
                <p:nvPr/>
              </p:nvSpPr>
              <p:spPr bwMode="auto">
                <a:xfrm>
                  <a:off x="2870" y="2909"/>
                  <a:ext cx="64" cy="32"/>
                </a:xfrm>
                <a:custGeom>
                  <a:avLst/>
                  <a:gdLst>
                    <a:gd name="T0" fmla="*/ 32 w 64"/>
                    <a:gd name="T1" fmla="*/ 0 h 32"/>
                    <a:gd name="T2" fmla="*/ 56 w 64"/>
                    <a:gd name="T3" fmla="*/ 8 h 32"/>
                    <a:gd name="T4" fmla="*/ 64 w 64"/>
                    <a:gd name="T5" fmla="*/ 16 h 32"/>
                    <a:gd name="T6" fmla="*/ 64 w 64"/>
                    <a:gd name="T7" fmla="*/ 16 h 32"/>
                    <a:gd name="T8" fmla="*/ 56 w 64"/>
                    <a:gd name="T9" fmla="*/ 24 h 32"/>
                    <a:gd name="T10" fmla="*/ 56 w 64"/>
                    <a:gd name="T11" fmla="*/ 24 h 32"/>
                    <a:gd name="T12" fmla="*/ 56 w 64"/>
                    <a:gd name="T13" fmla="*/ 24 h 32"/>
                    <a:gd name="T14" fmla="*/ 48 w 64"/>
                    <a:gd name="T15" fmla="*/ 32 h 32"/>
                    <a:gd name="T16" fmla="*/ 40 w 64"/>
                    <a:gd name="T17" fmla="*/ 32 h 32"/>
                    <a:gd name="T18" fmla="*/ 40 w 64"/>
                    <a:gd name="T19" fmla="*/ 32 h 32"/>
                    <a:gd name="T20" fmla="*/ 16 w 64"/>
                    <a:gd name="T21" fmla="*/ 24 h 32"/>
                    <a:gd name="T22" fmla="*/ 16 w 64"/>
                    <a:gd name="T23" fmla="*/ 24 h 32"/>
                    <a:gd name="T24" fmla="*/ 16 w 64"/>
                    <a:gd name="T25" fmla="*/ 24 h 32"/>
                    <a:gd name="T26" fmla="*/ 0 w 64"/>
                    <a:gd name="T27" fmla="*/ 24 h 32"/>
                    <a:gd name="T28" fmla="*/ 0 w 64"/>
                    <a:gd name="T29" fmla="*/ 16 h 32"/>
                    <a:gd name="T30" fmla="*/ 0 w 64"/>
                    <a:gd name="T31" fmla="*/ 16 h 32"/>
                    <a:gd name="T32" fmla="*/ 8 w 64"/>
                    <a:gd name="T33" fmla="*/ 8 h 32"/>
                    <a:gd name="T34" fmla="*/ 8 w 64"/>
                    <a:gd name="T35" fmla="*/ 8 h 32"/>
                    <a:gd name="T36" fmla="*/ 8 w 64"/>
                    <a:gd name="T37" fmla="*/ 8 h 32"/>
                    <a:gd name="T38" fmla="*/ 16 w 64"/>
                    <a:gd name="T39" fmla="*/ 0 h 32"/>
                    <a:gd name="T40" fmla="*/ 16 w 64"/>
                    <a:gd name="T41" fmla="*/ 0 h 32"/>
                    <a:gd name="T42" fmla="*/ 16 w 64"/>
                    <a:gd name="T43" fmla="*/ 0 h 32"/>
                    <a:gd name="T44" fmla="*/ 32 w 64"/>
                    <a:gd name="T45" fmla="*/ 0 h 32"/>
                    <a:gd name="T46" fmla="*/ 32 w 64"/>
                    <a:gd name="T47" fmla="*/ 0 h 32"/>
                    <a:gd name="T48" fmla="*/ 32 w 64"/>
                    <a:gd name="T49" fmla="*/ 8 h 32"/>
                    <a:gd name="T50" fmla="*/ 32 w 64"/>
                    <a:gd name="T51" fmla="*/ 8 h 32"/>
                    <a:gd name="T52" fmla="*/ 16 w 64"/>
                    <a:gd name="T53" fmla="*/ 8 h 32"/>
                    <a:gd name="T54" fmla="*/ 16 w 64"/>
                    <a:gd name="T55" fmla="*/ 8 h 32"/>
                    <a:gd name="T56" fmla="*/ 24 w 64"/>
                    <a:gd name="T57" fmla="*/ 8 h 32"/>
                    <a:gd name="T58" fmla="*/ 16 w 64"/>
                    <a:gd name="T59" fmla="*/ 16 h 32"/>
                    <a:gd name="T60" fmla="*/ 16 w 64"/>
                    <a:gd name="T61" fmla="*/ 16 h 32"/>
                    <a:gd name="T62" fmla="*/ 16 w 64"/>
                    <a:gd name="T63" fmla="*/ 16 h 32"/>
                    <a:gd name="T64" fmla="*/ 8 w 64"/>
                    <a:gd name="T65" fmla="*/ 24 h 32"/>
                    <a:gd name="T66" fmla="*/ 8 w 64"/>
                    <a:gd name="T67" fmla="*/ 24 h 32"/>
                    <a:gd name="T68" fmla="*/ 0 w 64"/>
                    <a:gd name="T69" fmla="*/ 16 h 32"/>
                    <a:gd name="T70" fmla="*/ 16 w 64"/>
                    <a:gd name="T71" fmla="*/ 16 h 32"/>
                    <a:gd name="T72" fmla="*/ 16 w 64"/>
                    <a:gd name="T73" fmla="*/ 16 h 32"/>
                    <a:gd name="T74" fmla="*/ 16 w 64"/>
                    <a:gd name="T75" fmla="*/ 16 h 32"/>
                    <a:gd name="T76" fmla="*/ 40 w 64"/>
                    <a:gd name="T77" fmla="*/ 24 h 32"/>
                    <a:gd name="T78" fmla="*/ 40 w 64"/>
                    <a:gd name="T79" fmla="*/ 24 h 32"/>
                    <a:gd name="T80" fmla="*/ 40 w 64"/>
                    <a:gd name="T81" fmla="*/ 24 h 32"/>
                    <a:gd name="T82" fmla="*/ 48 w 64"/>
                    <a:gd name="T83" fmla="*/ 16 h 32"/>
                    <a:gd name="T84" fmla="*/ 48 w 64"/>
                    <a:gd name="T85" fmla="*/ 16 h 32"/>
                    <a:gd name="T86" fmla="*/ 48 w 64"/>
                    <a:gd name="T87" fmla="*/ 16 h 32"/>
                    <a:gd name="T88" fmla="*/ 56 w 64"/>
                    <a:gd name="T89" fmla="*/ 8 h 32"/>
                    <a:gd name="T90" fmla="*/ 56 w 64"/>
                    <a:gd name="T91" fmla="*/ 8 h 32"/>
                    <a:gd name="T92" fmla="*/ 56 w 64"/>
                    <a:gd name="T93" fmla="*/ 16 h 32"/>
                    <a:gd name="T94" fmla="*/ 32 w 64"/>
                    <a:gd name="T95" fmla="*/ 8 h 32"/>
                    <a:gd name="T96" fmla="*/ 32 w 64"/>
                    <a:gd name="T9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4" h="32">
                      <a:moveTo>
                        <a:pt x="32" y="0"/>
                      </a:moveTo>
                      <a:lnTo>
                        <a:pt x="56" y="8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56" y="24"/>
                      </a:lnTo>
                      <a:lnTo>
                        <a:pt x="56" y="24"/>
                      </a:lnTo>
                      <a:lnTo>
                        <a:pt x="56" y="24"/>
                      </a:lnTo>
                      <a:lnTo>
                        <a:pt x="48" y="32"/>
                      </a:lnTo>
                      <a:lnTo>
                        <a:pt x="40" y="32"/>
                      </a:lnTo>
                      <a:lnTo>
                        <a:pt x="40" y="32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32" y="8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3" name="Freeform 1047"/>
                <p:cNvSpPr>
                  <a:spLocks/>
                </p:cNvSpPr>
                <p:nvPr/>
              </p:nvSpPr>
              <p:spPr bwMode="auto">
                <a:xfrm>
                  <a:off x="2902" y="290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4" name="Freeform 1048"/>
                <p:cNvSpPr>
                  <a:spLocks/>
                </p:cNvSpPr>
                <p:nvPr/>
              </p:nvSpPr>
              <p:spPr bwMode="auto">
                <a:xfrm>
                  <a:off x="2838" y="2901"/>
                  <a:ext cx="48" cy="24"/>
                </a:xfrm>
                <a:custGeom>
                  <a:avLst/>
                  <a:gdLst>
                    <a:gd name="T0" fmla="*/ 40 w 48"/>
                    <a:gd name="T1" fmla="*/ 0 h 24"/>
                    <a:gd name="T2" fmla="*/ 48 w 48"/>
                    <a:gd name="T3" fmla="*/ 8 h 24"/>
                    <a:gd name="T4" fmla="*/ 48 w 48"/>
                    <a:gd name="T5" fmla="*/ 16 h 24"/>
                    <a:gd name="T6" fmla="*/ 48 w 48"/>
                    <a:gd name="T7" fmla="*/ 16 h 24"/>
                    <a:gd name="T8" fmla="*/ 40 w 48"/>
                    <a:gd name="T9" fmla="*/ 24 h 24"/>
                    <a:gd name="T10" fmla="*/ 32 w 48"/>
                    <a:gd name="T11" fmla="*/ 24 h 24"/>
                    <a:gd name="T12" fmla="*/ 32 w 48"/>
                    <a:gd name="T13" fmla="*/ 24 h 24"/>
                    <a:gd name="T14" fmla="*/ 24 w 48"/>
                    <a:gd name="T15" fmla="*/ 24 h 24"/>
                    <a:gd name="T16" fmla="*/ 24 w 48"/>
                    <a:gd name="T17" fmla="*/ 24 h 24"/>
                    <a:gd name="T18" fmla="*/ 24 w 48"/>
                    <a:gd name="T19" fmla="*/ 24 h 24"/>
                    <a:gd name="T20" fmla="*/ 8 w 48"/>
                    <a:gd name="T21" fmla="*/ 24 h 24"/>
                    <a:gd name="T22" fmla="*/ 8 w 48"/>
                    <a:gd name="T23" fmla="*/ 24 h 24"/>
                    <a:gd name="T24" fmla="*/ 8 w 48"/>
                    <a:gd name="T25" fmla="*/ 24 h 24"/>
                    <a:gd name="T26" fmla="*/ 0 w 48"/>
                    <a:gd name="T27" fmla="*/ 24 h 24"/>
                    <a:gd name="T28" fmla="*/ 0 w 48"/>
                    <a:gd name="T29" fmla="*/ 16 h 24"/>
                    <a:gd name="T30" fmla="*/ 0 w 48"/>
                    <a:gd name="T31" fmla="*/ 16 h 24"/>
                    <a:gd name="T32" fmla="*/ 8 w 48"/>
                    <a:gd name="T33" fmla="*/ 8 h 24"/>
                    <a:gd name="T34" fmla="*/ 8 w 48"/>
                    <a:gd name="T35" fmla="*/ 8 h 24"/>
                    <a:gd name="T36" fmla="*/ 8 w 48"/>
                    <a:gd name="T37" fmla="*/ 8 h 24"/>
                    <a:gd name="T38" fmla="*/ 16 w 48"/>
                    <a:gd name="T39" fmla="*/ 0 h 24"/>
                    <a:gd name="T40" fmla="*/ 16 w 48"/>
                    <a:gd name="T41" fmla="*/ 0 h 24"/>
                    <a:gd name="T42" fmla="*/ 16 w 48"/>
                    <a:gd name="T43" fmla="*/ 0 h 24"/>
                    <a:gd name="T44" fmla="*/ 32 w 48"/>
                    <a:gd name="T45" fmla="*/ 0 h 24"/>
                    <a:gd name="T46" fmla="*/ 32 w 48"/>
                    <a:gd name="T47" fmla="*/ 0 h 24"/>
                    <a:gd name="T48" fmla="*/ 32 w 48"/>
                    <a:gd name="T49" fmla="*/ 8 h 24"/>
                    <a:gd name="T50" fmla="*/ 32 w 48"/>
                    <a:gd name="T51" fmla="*/ 8 h 24"/>
                    <a:gd name="T52" fmla="*/ 16 w 48"/>
                    <a:gd name="T53" fmla="*/ 8 h 24"/>
                    <a:gd name="T54" fmla="*/ 16 w 48"/>
                    <a:gd name="T55" fmla="*/ 8 h 24"/>
                    <a:gd name="T56" fmla="*/ 24 w 48"/>
                    <a:gd name="T57" fmla="*/ 8 h 24"/>
                    <a:gd name="T58" fmla="*/ 16 w 48"/>
                    <a:gd name="T59" fmla="*/ 16 h 24"/>
                    <a:gd name="T60" fmla="*/ 16 w 48"/>
                    <a:gd name="T61" fmla="*/ 16 h 24"/>
                    <a:gd name="T62" fmla="*/ 16 w 48"/>
                    <a:gd name="T63" fmla="*/ 16 h 24"/>
                    <a:gd name="T64" fmla="*/ 8 w 48"/>
                    <a:gd name="T65" fmla="*/ 24 h 24"/>
                    <a:gd name="T66" fmla="*/ 8 w 48"/>
                    <a:gd name="T67" fmla="*/ 24 h 24"/>
                    <a:gd name="T68" fmla="*/ 0 w 48"/>
                    <a:gd name="T69" fmla="*/ 16 h 24"/>
                    <a:gd name="T70" fmla="*/ 8 w 48"/>
                    <a:gd name="T71" fmla="*/ 16 h 24"/>
                    <a:gd name="T72" fmla="*/ 8 w 48"/>
                    <a:gd name="T73" fmla="*/ 16 h 24"/>
                    <a:gd name="T74" fmla="*/ 8 w 48"/>
                    <a:gd name="T75" fmla="*/ 16 h 24"/>
                    <a:gd name="T76" fmla="*/ 24 w 48"/>
                    <a:gd name="T77" fmla="*/ 16 h 24"/>
                    <a:gd name="T78" fmla="*/ 24 w 48"/>
                    <a:gd name="T79" fmla="*/ 16 h 24"/>
                    <a:gd name="T80" fmla="*/ 24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32 w 48"/>
                    <a:gd name="T87" fmla="*/ 16 h 24"/>
                    <a:gd name="T88" fmla="*/ 40 w 48"/>
                    <a:gd name="T89" fmla="*/ 8 h 24"/>
                    <a:gd name="T90" fmla="*/ 40 w 48"/>
                    <a:gd name="T91" fmla="*/ 8 h 24"/>
                    <a:gd name="T92" fmla="*/ 40 w 48"/>
                    <a:gd name="T93" fmla="*/ 16 h 24"/>
                    <a:gd name="T94" fmla="*/ 32 w 48"/>
                    <a:gd name="T95" fmla="*/ 8 h 24"/>
                    <a:gd name="T96" fmla="*/ 40 w 48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40" y="0"/>
                      </a:move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5" name="Freeform 1049"/>
                <p:cNvSpPr>
                  <a:spLocks/>
                </p:cNvSpPr>
                <p:nvPr/>
              </p:nvSpPr>
              <p:spPr bwMode="auto">
                <a:xfrm>
                  <a:off x="2870" y="290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6" name="Freeform 1050"/>
                <p:cNvSpPr>
                  <a:spLocks/>
                </p:cNvSpPr>
                <p:nvPr/>
              </p:nvSpPr>
              <p:spPr bwMode="auto">
                <a:xfrm>
                  <a:off x="2814" y="2901"/>
                  <a:ext cx="48" cy="24"/>
                </a:xfrm>
                <a:custGeom>
                  <a:avLst/>
                  <a:gdLst>
                    <a:gd name="T0" fmla="*/ 24 w 48"/>
                    <a:gd name="T1" fmla="*/ 0 h 24"/>
                    <a:gd name="T2" fmla="*/ 40 w 48"/>
                    <a:gd name="T3" fmla="*/ 0 h 24"/>
                    <a:gd name="T4" fmla="*/ 48 w 48"/>
                    <a:gd name="T5" fmla="*/ 8 h 24"/>
                    <a:gd name="T6" fmla="*/ 48 w 48"/>
                    <a:gd name="T7" fmla="*/ 8 h 24"/>
                    <a:gd name="T8" fmla="*/ 40 w 48"/>
                    <a:gd name="T9" fmla="*/ 16 h 24"/>
                    <a:gd name="T10" fmla="*/ 40 w 48"/>
                    <a:gd name="T11" fmla="*/ 16 h 24"/>
                    <a:gd name="T12" fmla="*/ 40 w 48"/>
                    <a:gd name="T13" fmla="*/ 16 h 24"/>
                    <a:gd name="T14" fmla="*/ 32 w 48"/>
                    <a:gd name="T15" fmla="*/ 24 h 24"/>
                    <a:gd name="T16" fmla="*/ 24 w 48"/>
                    <a:gd name="T17" fmla="*/ 24 h 24"/>
                    <a:gd name="T18" fmla="*/ 24 w 48"/>
                    <a:gd name="T19" fmla="*/ 24 h 24"/>
                    <a:gd name="T20" fmla="*/ 8 w 48"/>
                    <a:gd name="T21" fmla="*/ 16 h 24"/>
                    <a:gd name="T22" fmla="*/ 8 w 48"/>
                    <a:gd name="T23" fmla="*/ 16 h 24"/>
                    <a:gd name="T24" fmla="*/ 8 w 48"/>
                    <a:gd name="T25" fmla="*/ 16 h 24"/>
                    <a:gd name="T26" fmla="*/ 0 w 48"/>
                    <a:gd name="T27" fmla="*/ 16 h 24"/>
                    <a:gd name="T28" fmla="*/ 0 w 48"/>
                    <a:gd name="T29" fmla="*/ 8 h 24"/>
                    <a:gd name="T30" fmla="*/ 0 w 48"/>
                    <a:gd name="T31" fmla="*/ 8 h 24"/>
                    <a:gd name="T32" fmla="*/ 8 w 48"/>
                    <a:gd name="T33" fmla="*/ 0 h 24"/>
                    <a:gd name="T34" fmla="*/ 8 w 48"/>
                    <a:gd name="T35" fmla="*/ 0 h 24"/>
                    <a:gd name="T36" fmla="*/ 8 w 48"/>
                    <a:gd name="T37" fmla="*/ 0 h 24"/>
                    <a:gd name="T38" fmla="*/ 16 w 48"/>
                    <a:gd name="T39" fmla="*/ 0 h 24"/>
                    <a:gd name="T40" fmla="*/ 16 w 48"/>
                    <a:gd name="T41" fmla="*/ 0 h 24"/>
                    <a:gd name="T42" fmla="*/ 16 w 48"/>
                    <a:gd name="T43" fmla="*/ 0 h 24"/>
                    <a:gd name="T44" fmla="*/ 24 w 48"/>
                    <a:gd name="T45" fmla="*/ 0 h 24"/>
                    <a:gd name="T46" fmla="*/ 24 w 48"/>
                    <a:gd name="T47" fmla="*/ 0 h 24"/>
                    <a:gd name="T48" fmla="*/ 24 w 48"/>
                    <a:gd name="T49" fmla="*/ 8 h 24"/>
                    <a:gd name="T50" fmla="*/ 24 w 48"/>
                    <a:gd name="T51" fmla="*/ 8 h 24"/>
                    <a:gd name="T52" fmla="*/ 16 w 48"/>
                    <a:gd name="T53" fmla="*/ 8 h 24"/>
                    <a:gd name="T54" fmla="*/ 16 w 48"/>
                    <a:gd name="T55" fmla="*/ 8 h 24"/>
                    <a:gd name="T56" fmla="*/ 16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16 w 48"/>
                    <a:gd name="T63" fmla="*/ 8 h 24"/>
                    <a:gd name="T64" fmla="*/ 8 w 48"/>
                    <a:gd name="T65" fmla="*/ 16 h 24"/>
                    <a:gd name="T66" fmla="*/ 8 w 48"/>
                    <a:gd name="T67" fmla="*/ 16 h 24"/>
                    <a:gd name="T68" fmla="*/ 0 w 48"/>
                    <a:gd name="T69" fmla="*/ 8 h 24"/>
                    <a:gd name="T70" fmla="*/ 8 w 48"/>
                    <a:gd name="T71" fmla="*/ 8 h 24"/>
                    <a:gd name="T72" fmla="*/ 8 w 48"/>
                    <a:gd name="T73" fmla="*/ 8 h 24"/>
                    <a:gd name="T74" fmla="*/ 8 w 48"/>
                    <a:gd name="T75" fmla="*/ 8 h 24"/>
                    <a:gd name="T76" fmla="*/ 24 w 48"/>
                    <a:gd name="T77" fmla="*/ 16 h 24"/>
                    <a:gd name="T78" fmla="*/ 24 w 48"/>
                    <a:gd name="T79" fmla="*/ 16 h 24"/>
                    <a:gd name="T80" fmla="*/ 24 w 48"/>
                    <a:gd name="T81" fmla="*/ 16 h 24"/>
                    <a:gd name="T82" fmla="*/ 32 w 48"/>
                    <a:gd name="T83" fmla="*/ 8 h 24"/>
                    <a:gd name="T84" fmla="*/ 32 w 48"/>
                    <a:gd name="T85" fmla="*/ 8 h 24"/>
                    <a:gd name="T86" fmla="*/ 32 w 48"/>
                    <a:gd name="T87" fmla="*/ 8 h 24"/>
                    <a:gd name="T88" fmla="*/ 40 w 48"/>
                    <a:gd name="T89" fmla="*/ 0 h 24"/>
                    <a:gd name="T90" fmla="*/ 40 w 48"/>
                    <a:gd name="T91" fmla="*/ 0 h 24"/>
                    <a:gd name="T92" fmla="*/ 40 w 48"/>
                    <a:gd name="T93" fmla="*/ 8 h 24"/>
                    <a:gd name="T94" fmla="*/ 24 w 48"/>
                    <a:gd name="T95" fmla="*/ 8 h 24"/>
                    <a:gd name="T96" fmla="*/ 24 w 48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24" y="0"/>
                      </a:move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7" name="Freeform 1051"/>
                <p:cNvSpPr>
                  <a:spLocks/>
                </p:cNvSpPr>
                <p:nvPr/>
              </p:nvSpPr>
              <p:spPr bwMode="auto">
                <a:xfrm>
                  <a:off x="2838" y="290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8" name="Freeform 1052"/>
                <p:cNvSpPr>
                  <a:spLocks/>
                </p:cNvSpPr>
                <p:nvPr/>
              </p:nvSpPr>
              <p:spPr bwMode="auto">
                <a:xfrm>
                  <a:off x="2790" y="2893"/>
                  <a:ext cx="40" cy="24"/>
                </a:xfrm>
                <a:custGeom>
                  <a:avLst/>
                  <a:gdLst>
                    <a:gd name="T0" fmla="*/ 24 w 40"/>
                    <a:gd name="T1" fmla="*/ 0 h 24"/>
                    <a:gd name="T2" fmla="*/ 32 w 40"/>
                    <a:gd name="T3" fmla="*/ 0 h 24"/>
                    <a:gd name="T4" fmla="*/ 40 w 40"/>
                    <a:gd name="T5" fmla="*/ 8 h 24"/>
                    <a:gd name="T6" fmla="*/ 40 w 40"/>
                    <a:gd name="T7" fmla="*/ 8 h 24"/>
                    <a:gd name="T8" fmla="*/ 32 w 40"/>
                    <a:gd name="T9" fmla="*/ 16 h 24"/>
                    <a:gd name="T10" fmla="*/ 32 w 40"/>
                    <a:gd name="T11" fmla="*/ 16 h 24"/>
                    <a:gd name="T12" fmla="*/ 32 w 40"/>
                    <a:gd name="T13" fmla="*/ 16 h 24"/>
                    <a:gd name="T14" fmla="*/ 24 w 40"/>
                    <a:gd name="T15" fmla="*/ 24 h 24"/>
                    <a:gd name="T16" fmla="*/ 16 w 40"/>
                    <a:gd name="T17" fmla="*/ 24 h 24"/>
                    <a:gd name="T18" fmla="*/ 16 w 40"/>
                    <a:gd name="T19" fmla="*/ 24 h 24"/>
                    <a:gd name="T20" fmla="*/ 8 w 40"/>
                    <a:gd name="T21" fmla="*/ 24 h 24"/>
                    <a:gd name="T22" fmla="*/ 8 w 40"/>
                    <a:gd name="T23" fmla="*/ 24 h 24"/>
                    <a:gd name="T24" fmla="*/ 8 w 40"/>
                    <a:gd name="T25" fmla="*/ 24 h 24"/>
                    <a:gd name="T26" fmla="*/ 0 w 40"/>
                    <a:gd name="T27" fmla="*/ 16 h 24"/>
                    <a:gd name="T28" fmla="*/ 0 w 40"/>
                    <a:gd name="T29" fmla="*/ 16 h 24"/>
                    <a:gd name="T30" fmla="*/ 0 w 40"/>
                    <a:gd name="T31" fmla="*/ 16 h 24"/>
                    <a:gd name="T32" fmla="*/ 0 w 40"/>
                    <a:gd name="T33" fmla="*/ 16 h 24"/>
                    <a:gd name="T34" fmla="*/ 0 w 40"/>
                    <a:gd name="T35" fmla="*/ 8 h 24"/>
                    <a:gd name="T36" fmla="*/ 0 w 40"/>
                    <a:gd name="T37" fmla="*/ 8 h 24"/>
                    <a:gd name="T38" fmla="*/ 16 w 40"/>
                    <a:gd name="T39" fmla="*/ 0 h 24"/>
                    <a:gd name="T40" fmla="*/ 16 w 40"/>
                    <a:gd name="T41" fmla="*/ 0 h 24"/>
                    <a:gd name="T42" fmla="*/ 16 w 40"/>
                    <a:gd name="T43" fmla="*/ 0 h 24"/>
                    <a:gd name="T44" fmla="*/ 24 w 40"/>
                    <a:gd name="T45" fmla="*/ 0 h 24"/>
                    <a:gd name="T46" fmla="*/ 24 w 40"/>
                    <a:gd name="T47" fmla="*/ 0 h 24"/>
                    <a:gd name="T48" fmla="*/ 24 w 40"/>
                    <a:gd name="T49" fmla="*/ 8 h 24"/>
                    <a:gd name="T50" fmla="*/ 24 w 40"/>
                    <a:gd name="T51" fmla="*/ 8 h 24"/>
                    <a:gd name="T52" fmla="*/ 16 w 40"/>
                    <a:gd name="T53" fmla="*/ 8 h 24"/>
                    <a:gd name="T54" fmla="*/ 16 w 40"/>
                    <a:gd name="T55" fmla="*/ 8 h 24"/>
                    <a:gd name="T56" fmla="*/ 16 w 40"/>
                    <a:gd name="T57" fmla="*/ 8 h 24"/>
                    <a:gd name="T58" fmla="*/ 0 w 40"/>
                    <a:gd name="T59" fmla="*/ 16 h 24"/>
                    <a:gd name="T60" fmla="*/ 0 w 40"/>
                    <a:gd name="T61" fmla="*/ 16 h 24"/>
                    <a:gd name="T62" fmla="*/ 8 w 40"/>
                    <a:gd name="T63" fmla="*/ 8 h 24"/>
                    <a:gd name="T64" fmla="*/ 8 w 40"/>
                    <a:gd name="T65" fmla="*/ 8 h 24"/>
                    <a:gd name="T66" fmla="*/ 8 w 40"/>
                    <a:gd name="T67" fmla="*/ 8 h 24"/>
                    <a:gd name="T68" fmla="*/ 8 w 40"/>
                    <a:gd name="T69" fmla="*/ 8 h 24"/>
                    <a:gd name="T70" fmla="*/ 16 w 40"/>
                    <a:gd name="T71" fmla="*/ 16 h 24"/>
                    <a:gd name="T72" fmla="*/ 16 w 40"/>
                    <a:gd name="T73" fmla="*/ 16 h 24"/>
                    <a:gd name="T74" fmla="*/ 8 w 40"/>
                    <a:gd name="T75" fmla="*/ 16 h 24"/>
                    <a:gd name="T76" fmla="*/ 16 w 40"/>
                    <a:gd name="T77" fmla="*/ 16 h 24"/>
                    <a:gd name="T78" fmla="*/ 16 w 40"/>
                    <a:gd name="T79" fmla="*/ 16 h 24"/>
                    <a:gd name="T80" fmla="*/ 16 w 40"/>
                    <a:gd name="T81" fmla="*/ 16 h 24"/>
                    <a:gd name="T82" fmla="*/ 24 w 40"/>
                    <a:gd name="T83" fmla="*/ 8 h 24"/>
                    <a:gd name="T84" fmla="*/ 24 w 40"/>
                    <a:gd name="T85" fmla="*/ 8 h 24"/>
                    <a:gd name="T86" fmla="*/ 24 w 40"/>
                    <a:gd name="T87" fmla="*/ 8 h 24"/>
                    <a:gd name="T88" fmla="*/ 32 w 40"/>
                    <a:gd name="T89" fmla="*/ 0 h 24"/>
                    <a:gd name="T90" fmla="*/ 32 w 40"/>
                    <a:gd name="T91" fmla="*/ 0 h 24"/>
                    <a:gd name="T92" fmla="*/ 32 w 40"/>
                    <a:gd name="T93" fmla="*/ 8 h 24"/>
                    <a:gd name="T94" fmla="*/ 24 w 40"/>
                    <a:gd name="T95" fmla="*/ 8 h 24"/>
                    <a:gd name="T96" fmla="*/ 24 w 40"/>
                    <a:gd name="T9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24" y="0"/>
                      </a:move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89" name="Freeform 1053"/>
                <p:cNvSpPr>
                  <a:spLocks/>
                </p:cNvSpPr>
                <p:nvPr/>
              </p:nvSpPr>
              <p:spPr bwMode="auto">
                <a:xfrm>
                  <a:off x="2814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90" name="Freeform 1054"/>
                <p:cNvSpPr>
                  <a:spLocks/>
                </p:cNvSpPr>
                <p:nvPr/>
              </p:nvSpPr>
              <p:spPr bwMode="auto">
                <a:xfrm>
                  <a:off x="2758" y="2885"/>
                  <a:ext cx="48" cy="24"/>
                </a:xfrm>
                <a:custGeom>
                  <a:avLst/>
                  <a:gdLst>
                    <a:gd name="T0" fmla="*/ 16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16 w 48"/>
                    <a:gd name="T49" fmla="*/ 24 h 24"/>
                    <a:gd name="T50" fmla="*/ 16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24 w 48"/>
                    <a:gd name="T89" fmla="*/ 24 h 24"/>
                    <a:gd name="T90" fmla="*/ 24 w 48"/>
                    <a:gd name="T91" fmla="*/ 24 h 24"/>
                    <a:gd name="T92" fmla="*/ 24 w 48"/>
                    <a:gd name="T93" fmla="*/ 24 h 24"/>
                    <a:gd name="T94" fmla="*/ 16 w 48"/>
                    <a:gd name="T95" fmla="*/ 24 h 24"/>
                    <a:gd name="T96" fmla="*/ 16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91" name="Freeform 1055"/>
                <p:cNvSpPr>
                  <a:spLocks/>
                </p:cNvSpPr>
                <p:nvPr/>
              </p:nvSpPr>
              <p:spPr bwMode="auto">
                <a:xfrm>
                  <a:off x="2774" y="290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92" name="Freeform 1056"/>
                <p:cNvSpPr>
                  <a:spLocks/>
                </p:cNvSpPr>
                <p:nvPr/>
              </p:nvSpPr>
              <p:spPr bwMode="auto">
                <a:xfrm>
                  <a:off x="2734" y="2885"/>
                  <a:ext cx="48" cy="24"/>
                </a:xfrm>
                <a:custGeom>
                  <a:avLst/>
                  <a:gdLst>
                    <a:gd name="T0" fmla="*/ 8 w 48"/>
                    <a:gd name="T1" fmla="*/ 8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16 h 24"/>
                    <a:gd name="T96" fmla="*/ 8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8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16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93" name="Freeform 1057"/>
                <p:cNvSpPr>
                  <a:spLocks/>
                </p:cNvSpPr>
                <p:nvPr/>
              </p:nvSpPr>
              <p:spPr bwMode="auto">
                <a:xfrm>
                  <a:off x="2742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94" name="Freeform 1058"/>
                <p:cNvSpPr>
                  <a:spLocks/>
                </p:cNvSpPr>
                <p:nvPr/>
              </p:nvSpPr>
              <p:spPr bwMode="auto">
                <a:xfrm>
                  <a:off x="2710" y="2877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95" name="Freeform 1059"/>
                <p:cNvSpPr>
                  <a:spLocks/>
                </p:cNvSpPr>
                <p:nvPr/>
              </p:nvSpPr>
              <p:spPr bwMode="auto">
                <a:xfrm>
                  <a:off x="2718" y="289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96" name="Freeform 1060"/>
                <p:cNvSpPr>
                  <a:spLocks/>
                </p:cNvSpPr>
                <p:nvPr/>
              </p:nvSpPr>
              <p:spPr bwMode="auto">
                <a:xfrm>
                  <a:off x="2686" y="286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16 h 24"/>
                    <a:gd name="T22" fmla="*/ 32 w 48"/>
                    <a:gd name="T23" fmla="*/ 16 h 24"/>
                    <a:gd name="T24" fmla="*/ 32 w 48"/>
                    <a:gd name="T25" fmla="*/ 16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8 h 24"/>
                    <a:gd name="T72" fmla="*/ 32 w 48"/>
                    <a:gd name="T73" fmla="*/ 8 h 24"/>
                    <a:gd name="T74" fmla="*/ 32 w 48"/>
                    <a:gd name="T75" fmla="*/ 8 h 24"/>
                    <a:gd name="T76" fmla="*/ 40 w 48"/>
                    <a:gd name="T77" fmla="*/ 8 h 24"/>
                    <a:gd name="T78" fmla="*/ 40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97" name="Freeform 1061"/>
                <p:cNvSpPr>
                  <a:spLocks/>
                </p:cNvSpPr>
                <p:nvPr/>
              </p:nvSpPr>
              <p:spPr bwMode="auto">
                <a:xfrm>
                  <a:off x="2694" y="288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98" name="Freeform 1062"/>
                <p:cNvSpPr>
                  <a:spLocks/>
                </p:cNvSpPr>
                <p:nvPr/>
              </p:nvSpPr>
              <p:spPr bwMode="auto">
                <a:xfrm>
                  <a:off x="2662" y="286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99" name="Freeform 1063"/>
                <p:cNvSpPr>
                  <a:spLocks/>
                </p:cNvSpPr>
                <p:nvPr/>
              </p:nvSpPr>
              <p:spPr bwMode="auto">
                <a:xfrm>
                  <a:off x="2670" y="2885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00" name="Freeform 1064"/>
                <p:cNvSpPr>
                  <a:spLocks/>
                </p:cNvSpPr>
                <p:nvPr/>
              </p:nvSpPr>
              <p:spPr bwMode="auto">
                <a:xfrm>
                  <a:off x="2630" y="2861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24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8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24 w 48"/>
                    <a:gd name="T65" fmla="*/ 0 h 24"/>
                    <a:gd name="T66" fmla="*/ 24 w 48"/>
                    <a:gd name="T67" fmla="*/ 0 h 24"/>
                    <a:gd name="T68" fmla="*/ 24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01" name="Freeform 1065"/>
                <p:cNvSpPr>
                  <a:spLocks/>
                </p:cNvSpPr>
                <p:nvPr/>
              </p:nvSpPr>
              <p:spPr bwMode="auto">
                <a:xfrm>
                  <a:off x="2638" y="287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02" name="Freeform 1066"/>
                <p:cNvSpPr>
                  <a:spLocks/>
                </p:cNvSpPr>
                <p:nvPr/>
              </p:nvSpPr>
              <p:spPr bwMode="auto">
                <a:xfrm>
                  <a:off x="2606" y="2853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16 h 24"/>
                    <a:gd name="T22" fmla="*/ 32 w 48"/>
                    <a:gd name="T23" fmla="*/ 16 h 24"/>
                    <a:gd name="T24" fmla="*/ 32 w 48"/>
                    <a:gd name="T25" fmla="*/ 16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8 h 24"/>
                    <a:gd name="T72" fmla="*/ 32 w 48"/>
                    <a:gd name="T73" fmla="*/ 8 h 24"/>
                    <a:gd name="T74" fmla="*/ 32 w 48"/>
                    <a:gd name="T75" fmla="*/ 8 h 24"/>
                    <a:gd name="T76" fmla="*/ 40 w 48"/>
                    <a:gd name="T77" fmla="*/ 8 h 24"/>
                    <a:gd name="T78" fmla="*/ 40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24 w 48"/>
                    <a:gd name="T89" fmla="*/ 24 h 24"/>
                    <a:gd name="T90" fmla="*/ 24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03" name="Freeform 1067"/>
                <p:cNvSpPr>
                  <a:spLocks/>
                </p:cNvSpPr>
                <p:nvPr/>
              </p:nvSpPr>
              <p:spPr bwMode="auto">
                <a:xfrm>
                  <a:off x="2614" y="286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04" name="Freeform 1068"/>
                <p:cNvSpPr>
                  <a:spLocks/>
                </p:cNvSpPr>
                <p:nvPr/>
              </p:nvSpPr>
              <p:spPr bwMode="auto">
                <a:xfrm>
                  <a:off x="2582" y="2853"/>
                  <a:ext cx="48" cy="24"/>
                </a:xfrm>
                <a:custGeom>
                  <a:avLst/>
                  <a:gdLst>
                    <a:gd name="T0" fmla="*/ 16 w 48"/>
                    <a:gd name="T1" fmla="*/ 8 h 24"/>
                    <a:gd name="T2" fmla="*/ 24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16 h 24"/>
                    <a:gd name="T96" fmla="*/ 16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8"/>
                      </a:move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05" name="Freeform 1069"/>
                <p:cNvSpPr>
                  <a:spLocks/>
                </p:cNvSpPr>
                <p:nvPr/>
              </p:nvSpPr>
              <p:spPr bwMode="auto">
                <a:xfrm>
                  <a:off x="2590" y="286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06" name="Freeform 1070"/>
                <p:cNvSpPr>
                  <a:spLocks/>
                </p:cNvSpPr>
                <p:nvPr/>
              </p:nvSpPr>
              <p:spPr bwMode="auto">
                <a:xfrm>
                  <a:off x="2558" y="2845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07" name="Freeform 1071"/>
                <p:cNvSpPr>
                  <a:spLocks/>
                </p:cNvSpPr>
                <p:nvPr/>
              </p:nvSpPr>
              <p:spPr bwMode="auto">
                <a:xfrm>
                  <a:off x="2566" y="286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08" name="Freeform 1072"/>
                <p:cNvSpPr>
                  <a:spLocks/>
                </p:cNvSpPr>
                <p:nvPr/>
              </p:nvSpPr>
              <p:spPr bwMode="auto">
                <a:xfrm>
                  <a:off x="2838" y="2925"/>
                  <a:ext cx="72" cy="32"/>
                </a:xfrm>
                <a:custGeom>
                  <a:avLst/>
                  <a:gdLst>
                    <a:gd name="T0" fmla="*/ 24 w 72"/>
                    <a:gd name="T1" fmla="*/ 16 h 32"/>
                    <a:gd name="T2" fmla="*/ 48 w 72"/>
                    <a:gd name="T3" fmla="*/ 24 h 32"/>
                    <a:gd name="T4" fmla="*/ 48 w 72"/>
                    <a:gd name="T5" fmla="*/ 24 h 32"/>
                    <a:gd name="T6" fmla="*/ 48 w 72"/>
                    <a:gd name="T7" fmla="*/ 24 h 32"/>
                    <a:gd name="T8" fmla="*/ 56 w 72"/>
                    <a:gd name="T9" fmla="*/ 16 h 32"/>
                    <a:gd name="T10" fmla="*/ 56 w 72"/>
                    <a:gd name="T11" fmla="*/ 16 h 32"/>
                    <a:gd name="T12" fmla="*/ 56 w 72"/>
                    <a:gd name="T13" fmla="*/ 16 h 32"/>
                    <a:gd name="T14" fmla="*/ 64 w 72"/>
                    <a:gd name="T15" fmla="*/ 8 h 32"/>
                    <a:gd name="T16" fmla="*/ 64 w 72"/>
                    <a:gd name="T17" fmla="*/ 16 h 32"/>
                    <a:gd name="T18" fmla="*/ 64 w 72"/>
                    <a:gd name="T19" fmla="*/ 16 h 32"/>
                    <a:gd name="T20" fmla="*/ 40 w 72"/>
                    <a:gd name="T21" fmla="*/ 8 h 32"/>
                    <a:gd name="T22" fmla="*/ 40 w 72"/>
                    <a:gd name="T23" fmla="*/ 8 h 32"/>
                    <a:gd name="T24" fmla="*/ 40 w 72"/>
                    <a:gd name="T25" fmla="*/ 8 h 32"/>
                    <a:gd name="T26" fmla="*/ 16 w 72"/>
                    <a:gd name="T27" fmla="*/ 8 h 32"/>
                    <a:gd name="T28" fmla="*/ 16 w 72"/>
                    <a:gd name="T29" fmla="*/ 8 h 32"/>
                    <a:gd name="T30" fmla="*/ 16 w 72"/>
                    <a:gd name="T31" fmla="*/ 8 h 32"/>
                    <a:gd name="T32" fmla="*/ 8 w 72"/>
                    <a:gd name="T33" fmla="*/ 8 h 32"/>
                    <a:gd name="T34" fmla="*/ 16 w 72"/>
                    <a:gd name="T35" fmla="*/ 8 h 32"/>
                    <a:gd name="T36" fmla="*/ 16 w 72"/>
                    <a:gd name="T37" fmla="*/ 8 h 32"/>
                    <a:gd name="T38" fmla="*/ 8 w 72"/>
                    <a:gd name="T39" fmla="*/ 16 h 32"/>
                    <a:gd name="T40" fmla="*/ 0 w 72"/>
                    <a:gd name="T41" fmla="*/ 8 h 32"/>
                    <a:gd name="T42" fmla="*/ 0 w 72"/>
                    <a:gd name="T43" fmla="*/ 8 h 32"/>
                    <a:gd name="T44" fmla="*/ 24 w 72"/>
                    <a:gd name="T45" fmla="*/ 16 h 32"/>
                    <a:gd name="T46" fmla="*/ 24 w 72"/>
                    <a:gd name="T47" fmla="*/ 16 h 32"/>
                    <a:gd name="T48" fmla="*/ 24 w 72"/>
                    <a:gd name="T49" fmla="*/ 24 h 32"/>
                    <a:gd name="T50" fmla="*/ 24 w 72"/>
                    <a:gd name="T51" fmla="*/ 24 h 32"/>
                    <a:gd name="T52" fmla="*/ 0 w 72"/>
                    <a:gd name="T53" fmla="*/ 16 h 32"/>
                    <a:gd name="T54" fmla="*/ 0 w 72"/>
                    <a:gd name="T55" fmla="*/ 16 h 32"/>
                    <a:gd name="T56" fmla="*/ 0 w 72"/>
                    <a:gd name="T57" fmla="*/ 8 h 32"/>
                    <a:gd name="T58" fmla="*/ 8 w 72"/>
                    <a:gd name="T59" fmla="*/ 0 h 32"/>
                    <a:gd name="T60" fmla="*/ 8 w 72"/>
                    <a:gd name="T61" fmla="*/ 0 h 32"/>
                    <a:gd name="T62" fmla="*/ 8 w 72"/>
                    <a:gd name="T63" fmla="*/ 0 h 32"/>
                    <a:gd name="T64" fmla="*/ 16 w 72"/>
                    <a:gd name="T65" fmla="*/ 0 h 32"/>
                    <a:gd name="T66" fmla="*/ 16 w 72"/>
                    <a:gd name="T67" fmla="*/ 0 h 32"/>
                    <a:gd name="T68" fmla="*/ 16 w 72"/>
                    <a:gd name="T69" fmla="*/ 0 h 32"/>
                    <a:gd name="T70" fmla="*/ 40 w 72"/>
                    <a:gd name="T71" fmla="*/ 0 h 32"/>
                    <a:gd name="T72" fmla="*/ 40 w 72"/>
                    <a:gd name="T73" fmla="*/ 0 h 32"/>
                    <a:gd name="T74" fmla="*/ 40 w 72"/>
                    <a:gd name="T75" fmla="*/ 0 h 32"/>
                    <a:gd name="T76" fmla="*/ 64 w 72"/>
                    <a:gd name="T77" fmla="*/ 8 h 32"/>
                    <a:gd name="T78" fmla="*/ 64 w 72"/>
                    <a:gd name="T79" fmla="*/ 8 h 32"/>
                    <a:gd name="T80" fmla="*/ 72 w 72"/>
                    <a:gd name="T81" fmla="*/ 16 h 32"/>
                    <a:gd name="T82" fmla="*/ 64 w 72"/>
                    <a:gd name="T83" fmla="*/ 24 h 32"/>
                    <a:gd name="T84" fmla="*/ 64 w 72"/>
                    <a:gd name="T85" fmla="*/ 24 h 32"/>
                    <a:gd name="T86" fmla="*/ 64 w 72"/>
                    <a:gd name="T87" fmla="*/ 24 h 32"/>
                    <a:gd name="T88" fmla="*/ 56 w 72"/>
                    <a:gd name="T89" fmla="*/ 32 h 32"/>
                    <a:gd name="T90" fmla="*/ 56 w 72"/>
                    <a:gd name="T91" fmla="*/ 32 h 32"/>
                    <a:gd name="T92" fmla="*/ 48 w 72"/>
                    <a:gd name="T93" fmla="*/ 32 h 32"/>
                    <a:gd name="T94" fmla="*/ 24 w 72"/>
                    <a:gd name="T95" fmla="*/ 24 h 32"/>
                    <a:gd name="T96" fmla="*/ 24 w 72"/>
                    <a:gd name="T97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2" h="32">
                      <a:moveTo>
                        <a:pt x="24" y="16"/>
                      </a:move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56" y="16"/>
                      </a:lnTo>
                      <a:lnTo>
                        <a:pt x="56" y="16"/>
                      </a:lnTo>
                      <a:lnTo>
                        <a:pt x="56" y="16"/>
                      </a:lnTo>
                      <a:lnTo>
                        <a:pt x="64" y="8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72" y="16"/>
                      </a:lnTo>
                      <a:lnTo>
                        <a:pt x="64" y="24"/>
                      </a:lnTo>
                      <a:lnTo>
                        <a:pt x="64" y="24"/>
                      </a:lnTo>
                      <a:lnTo>
                        <a:pt x="64" y="24"/>
                      </a:lnTo>
                      <a:lnTo>
                        <a:pt x="56" y="32"/>
                      </a:lnTo>
                      <a:lnTo>
                        <a:pt x="56" y="32"/>
                      </a:lnTo>
                      <a:lnTo>
                        <a:pt x="48" y="32"/>
                      </a:lnTo>
                      <a:lnTo>
                        <a:pt x="24" y="24"/>
                      </a:lnTo>
                      <a:lnTo>
                        <a:pt x="24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09" name="Freeform 1073"/>
                <p:cNvSpPr>
                  <a:spLocks/>
                </p:cNvSpPr>
                <p:nvPr/>
              </p:nvSpPr>
              <p:spPr bwMode="auto">
                <a:xfrm>
                  <a:off x="2862" y="294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10" name="Freeform 1074"/>
                <p:cNvSpPr>
                  <a:spLocks/>
                </p:cNvSpPr>
                <p:nvPr/>
              </p:nvSpPr>
              <p:spPr bwMode="auto">
                <a:xfrm>
                  <a:off x="2806" y="2917"/>
                  <a:ext cx="48" cy="24"/>
                </a:xfrm>
                <a:custGeom>
                  <a:avLst/>
                  <a:gdLst>
                    <a:gd name="T0" fmla="*/ 16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16 w 48"/>
                    <a:gd name="T49" fmla="*/ 24 h 24"/>
                    <a:gd name="T50" fmla="*/ 16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16 w 48"/>
                    <a:gd name="T95" fmla="*/ 24 h 24"/>
                    <a:gd name="T96" fmla="*/ 16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11" name="Freeform 1075"/>
                <p:cNvSpPr>
                  <a:spLocks/>
                </p:cNvSpPr>
                <p:nvPr/>
              </p:nvSpPr>
              <p:spPr bwMode="auto">
                <a:xfrm>
                  <a:off x="2822" y="293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12" name="Freeform 1076"/>
                <p:cNvSpPr>
                  <a:spLocks/>
                </p:cNvSpPr>
                <p:nvPr/>
              </p:nvSpPr>
              <p:spPr bwMode="auto">
                <a:xfrm>
                  <a:off x="2782" y="290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8 h 24"/>
                    <a:gd name="T78" fmla="*/ 40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13" name="Freeform 1077"/>
                <p:cNvSpPr>
                  <a:spLocks/>
                </p:cNvSpPr>
                <p:nvPr/>
              </p:nvSpPr>
              <p:spPr bwMode="auto">
                <a:xfrm>
                  <a:off x="2790" y="292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14" name="Freeform 1078"/>
                <p:cNvSpPr>
                  <a:spLocks/>
                </p:cNvSpPr>
                <p:nvPr/>
              </p:nvSpPr>
              <p:spPr bwMode="auto">
                <a:xfrm>
                  <a:off x="2750" y="2909"/>
                  <a:ext cx="48" cy="24"/>
                </a:xfrm>
                <a:custGeom>
                  <a:avLst/>
                  <a:gdLst>
                    <a:gd name="T0" fmla="*/ 24 w 48"/>
                    <a:gd name="T1" fmla="*/ 8 h 24"/>
                    <a:gd name="T2" fmla="*/ 32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16 w 48"/>
                    <a:gd name="T45" fmla="*/ 8 h 24"/>
                    <a:gd name="T46" fmla="*/ 16 w 48"/>
                    <a:gd name="T47" fmla="*/ 8 h 24"/>
                    <a:gd name="T48" fmla="*/ 16 w 48"/>
                    <a:gd name="T49" fmla="*/ 16 h 24"/>
                    <a:gd name="T50" fmla="*/ 16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16 w 48"/>
                    <a:gd name="T95" fmla="*/ 16 h 24"/>
                    <a:gd name="T96" fmla="*/ 24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24" y="8"/>
                      </a:moveTo>
                      <a:lnTo>
                        <a:pt x="32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16" y="1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15" name="Freeform 1079"/>
                <p:cNvSpPr>
                  <a:spLocks/>
                </p:cNvSpPr>
                <p:nvPr/>
              </p:nvSpPr>
              <p:spPr bwMode="auto">
                <a:xfrm>
                  <a:off x="2766" y="291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16" name="Freeform 1080"/>
                <p:cNvSpPr>
                  <a:spLocks/>
                </p:cNvSpPr>
                <p:nvPr/>
              </p:nvSpPr>
              <p:spPr bwMode="auto">
                <a:xfrm>
                  <a:off x="2726" y="2901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17" name="Freeform 1081"/>
                <p:cNvSpPr>
                  <a:spLocks/>
                </p:cNvSpPr>
                <p:nvPr/>
              </p:nvSpPr>
              <p:spPr bwMode="auto">
                <a:xfrm>
                  <a:off x="2734" y="2917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18" name="Freeform 1082"/>
                <p:cNvSpPr>
                  <a:spLocks/>
                </p:cNvSpPr>
                <p:nvPr/>
              </p:nvSpPr>
              <p:spPr bwMode="auto">
                <a:xfrm>
                  <a:off x="2702" y="2893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16 h 24"/>
                    <a:gd name="T10" fmla="*/ 32 w 48"/>
                    <a:gd name="T11" fmla="*/ 16 h 24"/>
                    <a:gd name="T12" fmla="*/ 32 w 48"/>
                    <a:gd name="T13" fmla="*/ 16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8 w 48"/>
                    <a:gd name="T81" fmla="*/ 16 h 24"/>
                    <a:gd name="T82" fmla="*/ 40 w 48"/>
                    <a:gd name="T83" fmla="*/ 24 h 24"/>
                    <a:gd name="T84" fmla="*/ 40 w 48"/>
                    <a:gd name="T85" fmla="*/ 24 h 24"/>
                    <a:gd name="T86" fmla="*/ 32 w 48"/>
                    <a:gd name="T87" fmla="*/ 24 h 24"/>
                    <a:gd name="T88" fmla="*/ 24 w 48"/>
                    <a:gd name="T89" fmla="*/ 24 h 24"/>
                    <a:gd name="T90" fmla="*/ 24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19" name="Freeform 1083"/>
                <p:cNvSpPr>
                  <a:spLocks/>
                </p:cNvSpPr>
                <p:nvPr/>
              </p:nvSpPr>
              <p:spPr bwMode="auto">
                <a:xfrm>
                  <a:off x="2710" y="290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0" name="Freeform 1084"/>
                <p:cNvSpPr>
                  <a:spLocks/>
                </p:cNvSpPr>
                <p:nvPr/>
              </p:nvSpPr>
              <p:spPr bwMode="auto">
                <a:xfrm>
                  <a:off x="2678" y="2893"/>
                  <a:ext cx="48" cy="24"/>
                </a:xfrm>
                <a:custGeom>
                  <a:avLst/>
                  <a:gdLst>
                    <a:gd name="T0" fmla="*/ 16 w 48"/>
                    <a:gd name="T1" fmla="*/ 8 h 24"/>
                    <a:gd name="T2" fmla="*/ 24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16 h 24"/>
                    <a:gd name="T96" fmla="*/ 16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8"/>
                      </a:move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16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1" name="Freeform 1085"/>
                <p:cNvSpPr>
                  <a:spLocks/>
                </p:cNvSpPr>
                <p:nvPr/>
              </p:nvSpPr>
              <p:spPr bwMode="auto">
                <a:xfrm>
                  <a:off x="2686" y="2901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2" name="Freeform 1086"/>
                <p:cNvSpPr>
                  <a:spLocks/>
                </p:cNvSpPr>
                <p:nvPr/>
              </p:nvSpPr>
              <p:spPr bwMode="auto">
                <a:xfrm>
                  <a:off x="2654" y="2885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16 w 40"/>
                    <a:gd name="T3" fmla="*/ 16 h 24"/>
                    <a:gd name="T4" fmla="*/ 16 w 40"/>
                    <a:gd name="T5" fmla="*/ 16 h 24"/>
                    <a:gd name="T6" fmla="*/ 16 w 40"/>
                    <a:gd name="T7" fmla="*/ 16 h 24"/>
                    <a:gd name="T8" fmla="*/ 24 w 40"/>
                    <a:gd name="T9" fmla="*/ 8 h 24"/>
                    <a:gd name="T10" fmla="*/ 24 w 40"/>
                    <a:gd name="T11" fmla="*/ 8 h 24"/>
                    <a:gd name="T12" fmla="*/ 24 w 40"/>
                    <a:gd name="T13" fmla="*/ 8 h 24"/>
                    <a:gd name="T14" fmla="*/ 32 w 40"/>
                    <a:gd name="T15" fmla="*/ 0 h 24"/>
                    <a:gd name="T16" fmla="*/ 32 w 40"/>
                    <a:gd name="T17" fmla="*/ 8 h 24"/>
                    <a:gd name="T18" fmla="*/ 32 w 40"/>
                    <a:gd name="T19" fmla="*/ 8 h 24"/>
                    <a:gd name="T20" fmla="*/ 24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16 w 40"/>
                    <a:gd name="T27" fmla="*/ 8 h 24"/>
                    <a:gd name="T28" fmla="*/ 24 w 40"/>
                    <a:gd name="T29" fmla="*/ 8 h 24"/>
                    <a:gd name="T30" fmla="*/ 24 w 40"/>
                    <a:gd name="T31" fmla="*/ 8 h 24"/>
                    <a:gd name="T32" fmla="*/ 16 w 40"/>
                    <a:gd name="T33" fmla="*/ 16 h 24"/>
                    <a:gd name="T34" fmla="*/ 8 w 40"/>
                    <a:gd name="T35" fmla="*/ 16 h 24"/>
                    <a:gd name="T36" fmla="*/ 8 w 40"/>
                    <a:gd name="T37" fmla="*/ 16 h 24"/>
                    <a:gd name="T38" fmla="*/ 0 w 40"/>
                    <a:gd name="T39" fmla="*/ 16 h 24"/>
                    <a:gd name="T40" fmla="*/ 8 w 40"/>
                    <a:gd name="T41" fmla="*/ 8 h 24"/>
                    <a:gd name="T42" fmla="*/ 8 w 40"/>
                    <a:gd name="T43" fmla="*/ 8 h 24"/>
                    <a:gd name="T44" fmla="*/ 16 w 40"/>
                    <a:gd name="T45" fmla="*/ 16 h 24"/>
                    <a:gd name="T46" fmla="*/ 16 w 40"/>
                    <a:gd name="T47" fmla="*/ 16 h 24"/>
                    <a:gd name="T48" fmla="*/ 8 w 40"/>
                    <a:gd name="T49" fmla="*/ 24 h 24"/>
                    <a:gd name="T50" fmla="*/ 8 w 40"/>
                    <a:gd name="T51" fmla="*/ 24 h 24"/>
                    <a:gd name="T52" fmla="*/ 0 w 40"/>
                    <a:gd name="T53" fmla="*/ 16 h 24"/>
                    <a:gd name="T54" fmla="*/ 0 w 40"/>
                    <a:gd name="T55" fmla="*/ 16 h 24"/>
                    <a:gd name="T56" fmla="*/ 0 w 40"/>
                    <a:gd name="T57" fmla="*/ 8 h 24"/>
                    <a:gd name="T58" fmla="*/ 8 w 40"/>
                    <a:gd name="T59" fmla="*/ 8 h 24"/>
                    <a:gd name="T60" fmla="*/ 8 w 40"/>
                    <a:gd name="T61" fmla="*/ 8 h 24"/>
                    <a:gd name="T62" fmla="*/ 8 w 40"/>
                    <a:gd name="T63" fmla="*/ 8 h 24"/>
                    <a:gd name="T64" fmla="*/ 16 w 40"/>
                    <a:gd name="T65" fmla="*/ 0 h 24"/>
                    <a:gd name="T66" fmla="*/ 16 w 40"/>
                    <a:gd name="T67" fmla="*/ 0 h 24"/>
                    <a:gd name="T68" fmla="*/ 16 w 40"/>
                    <a:gd name="T69" fmla="*/ 0 h 24"/>
                    <a:gd name="T70" fmla="*/ 24 w 40"/>
                    <a:gd name="T71" fmla="*/ 0 h 24"/>
                    <a:gd name="T72" fmla="*/ 24 w 40"/>
                    <a:gd name="T73" fmla="*/ 0 h 24"/>
                    <a:gd name="T74" fmla="*/ 24 w 40"/>
                    <a:gd name="T75" fmla="*/ 0 h 24"/>
                    <a:gd name="T76" fmla="*/ 32 w 40"/>
                    <a:gd name="T77" fmla="*/ 0 h 24"/>
                    <a:gd name="T78" fmla="*/ 32 w 40"/>
                    <a:gd name="T79" fmla="*/ 0 h 24"/>
                    <a:gd name="T80" fmla="*/ 40 w 40"/>
                    <a:gd name="T81" fmla="*/ 8 h 24"/>
                    <a:gd name="T82" fmla="*/ 32 w 40"/>
                    <a:gd name="T83" fmla="*/ 16 h 24"/>
                    <a:gd name="T84" fmla="*/ 32 w 40"/>
                    <a:gd name="T85" fmla="*/ 16 h 24"/>
                    <a:gd name="T86" fmla="*/ 32 w 40"/>
                    <a:gd name="T87" fmla="*/ 16 h 24"/>
                    <a:gd name="T88" fmla="*/ 24 w 40"/>
                    <a:gd name="T89" fmla="*/ 24 h 24"/>
                    <a:gd name="T90" fmla="*/ 24 w 40"/>
                    <a:gd name="T91" fmla="*/ 24 h 24"/>
                    <a:gd name="T92" fmla="*/ 16 w 40"/>
                    <a:gd name="T93" fmla="*/ 24 h 24"/>
                    <a:gd name="T94" fmla="*/ 8 w 40"/>
                    <a:gd name="T95" fmla="*/ 24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32" y="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3" name="Freeform 1087"/>
                <p:cNvSpPr>
                  <a:spLocks/>
                </p:cNvSpPr>
                <p:nvPr/>
              </p:nvSpPr>
              <p:spPr bwMode="auto">
                <a:xfrm>
                  <a:off x="2662" y="290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4" name="Freeform 1088"/>
                <p:cNvSpPr>
                  <a:spLocks/>
                </p:cNvSpPr>
                <p:nvPr/>
              </p:nvSpPr>
              <p:spPr bwMode="auto">
                <a:xfrm>
                  <a:off x="2630" y="2877"/>
                  <a:ext cx="40" cy="24"/>
                </a:xfrm>
                <a:custGeom>
                  <a:avLst/>
                  <a:gdLst>
                    <a:gd name="T0" fmla="*/ 8 w 40"/>
                    <a:gd name="T1" fmla="*/ 16 h 24"/>
                    <a:gd name="T2" fmla="*/ 16 w 40"/>
                    <a:gd name="T3" fmla="*/ 16 h 24"/>
                    <a:gd name="T4" fmla="*/ 16 w 40"/>
                    <a:gd name="T5" fmla="*/ 16 h 24"/>
                    <a:gd name="T6" fmla="*/ 16 w 40"/>
                    <a:gd name="T7" fmla="*/ 16 h 24"/>
                    <a:gd name="T8" fmla="*/ 24 w 40"/>
                    <a:gd name="T9" fmla="*/ 16 h 24"/>
                    <a:gd name="T10" fmla="*/ 24 w 40"/>
                    <a:gd name="T11" fmla="*/ 16 h 24"/>
                    <a:gd name="T12" fmla="*/ 24 w 40"/>
                    <a:gd name="T13" fmla="*/ 16 h 24"/>
                    <a:gd name="T14" fmla="*/ 32 w 40"/>
                    <a:gd name="T15" fmla="*/ 8 h 24"/>
                    <a:gd name="T16" fmla="*/ 32 w 40"/>
                    <a:gd name="T17" fmla="*/ 16 h 24"/>
                    <a:gd name="T18" fmla="*/ 32 w 40"/>
                    <a:gd name="T19" fmla="*/ 16 h 24"/>
                    <a:gd name="T20" fmla="*/ 24 w 40"/>
                    <a:gd name="T21" fmla="*/ 8 h 24"/>
                    <a:gd name="T22" fmla="*/ 24 w 40"/>
                    <a:gd name="T23" fmla="*/ 8 h 24"/>
                    <a:gd name="T24" fmla="*/ 24 w 40"/>
                    <a:gd name="T25" fmla="*/ 8 h 24"/>
                    <a:gd name="T26" fmla="*/ 16 w 40"/>
                    <a:gd name="T27" fmla="*/ 8 h 24"/>
                    <a:gd name="T28" fmla="*/ 24 w 40"/>
                    <a:gd name="T29" fmla="*/ 8 h 24"/>
                    <a:gd name="T30" fmla="*/ 24 w 40"/>
                    <a:gd name="T31" fmla="*/ 8 h 24"/>
                    <a:gd name="T32" fmla="*/ 16 w 40"/>
                    <a:gd name="T33" fmla="*/ 16 h 24"/>
                    <a:gd name="T34" fmla="*/ 16 w 40"/>
                    <a:gd name="T35" fmla="*/ 16 h 24"/>
                    <a:gd name="T36" fmla="*/ 16 w 40"/>
                    <a:gd name="T37" fmla="*/ 16 h 24"/>
                    <a:gd name="T38" fmla="*/ 8 w 40"/>
                    <a:gd name="T39" fmla="*/ 24 h 24"/>
                    <a:gd name="T40" fmla="*/ 0 w 40"/>
                    <a:gd name="T41" fmla="*/ 16 h 24"/>
                    <a:gd name="T42" fmla="*/ 0 w 40"/>
                    <a:gd name="T43" fmla="*/ 16 h 24"/>
                    <a:gd name="T44" fmla="*/ 8 w 40"/>
                    <a:gd name="T45" fmla="*/ 16 h 24"/>
                    <a:gd name="T46" fmla="*/ 8 w 40"/>
                    <a:gd name="T47" fmla="*/ 16 h 24"/>
                    <a:gd name="T48" fmla="*/ 8 w 40"/>
                    <a:gd name="T49" fmla="*/ 24 h 24"/>
                    <a:gd name="T50" fmla="*/ 8 w 40"/>
                    <a:gd name="T51" fmla="*/ 24 h 24"/>
                    <a:gd name="T52" fmla="*/ 0 w 40"/>
                    <a:gd name="T53" fmla="*/ 24 h 24"/>
                    <a:gd name="T54" fmla="*/ 0 w 40"/>
                    <a:gd name="T55" fmla="*/ 24 h 24"/>
                    <a:gd name="T56" fmla="*/ 0 w 40"/>
                    <a:gd name="T57" fmla="*/ 16 h 24"/>
                    <a:gd name="T58" fmla="*/ 8 w 40"/>
                    <a:gd name="T59" fmla="*/ 8 h 24"/>
                    <a:gd name="T60" fmla="*/ 8 w 40"/>
                    <a:gd name="T61" fmla="*/ 8 h 24"/>
                    <a:gd name="T62" fmla="*/ 8 w 40"/>
                    <a:gd name="T63" fmla="*/ 8 h 24"/>
                    <a:gd name="T64" fmla="*/ 16 w 40"/>
                    <a:gd name="T65" fmla="*/ 0 h 24"/>
                    <a:gd name="T66" fmla="*/ 16 w 40"/>
                    <a:gd name="T67" fmla="*/ 0 h 24"/>
                    <a:gd name="T68" fmla="*/ 16 w 40"/>
                    <a:gd name="T69" fmla="*/ 0 h 24"/>
                    <a:gd name="T70" fmla="*/ 24 w 40"/>
                    <a:gd name="T71" fmla="*/ 0 h 24"/>
                    <a:gd name="T72" fmla="*/ 24 w 40"/>
                    <a:gd name="T73" fmla="*/ 0 h 24"/>
                    <a:gd name="T74" fmla="*/ 32 w 40"/>
                    <a:gd name="T75" fmla="*/ 0 h 24"/>
                    <a:gd name="T76" fmla="*/ 40 w 40"/>
                    <a:gd name="T77" fmla="*/ 8 h 24"/>
                    <a:gd name="T78" fmla="*/ 40 w 40"/>
                    <a:gd name="T79" fmla="*/ 8 h 24"/>
                    <a:gd name="T80" fmla="*/ 40 w 40"/>
                    <a:gd name="T81" fmla="*/ 16 h 24"/>
                    <a:gd name="T82" fmla="*/ 32 w 40"/>
                    <a:gd name="T83" fmla="*/ 24 h 24"/>
                    <a:gd name="T84" fmla="*/ 32 w 40"/>
                    <a:gd name="T85" fmla="*/ 24 h 24"/>
                    <a:gd name="T86" fmla="*/ 24 w 40"/>
                    <a:gd name="T87" fmla="*/ 24 h 24"/>
                    <a:gd name="T88" fmla="*/ 16 w 40"/>
                    <a:gd name="T89" fmla="*/ 24 h 24"/>
                    <a:gd name="T90" fmla="*/ 16 w 40"/>
                    <a:gd name="T91" fmla="*/ 24 h 24"/>
                    <a:gd name="T92" fmla="*/ 16 w 40"/>
                    <a:gd name="T93" fmla="*/ 24 h 24"/>
                    <a:gd name="T94" fmla="*/ 8 w 40"/>
                    <a:gd name="T95" fmla="*/ 24 h 24"/>
                    <a:gd name="T96" fmla="*/ 8 w 40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5" name="Freeform 1089"/>
                <p:cNvSpPr>
                  <a:spLocks/>
                </p:cNvSpPr>
                <p:nvPr/>
              </p:nvSpPr>
              <p:spPr bwMode="auto">
                <a:xfrm>
                  <a:off x="2638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6" name="Freeform 1090"/>
                <p:cNvSpPr>
                  <a:spLocks/>
                </p:cNvSpPr>
                <p:nvPr/>
              </p:nvSpPr>
              <p:spPr bwMode="auto">
                <a:xfrm>
                  <a:off x="2598" y="2877"/>
                  <a:ext cx="48" cy="24"/>
                </a:xfrm>
                <a:custGeom>
                  <a:avLst/>
                  <a:gdLst>
                    <a:gd name="T0" fmla="*/ 8 w 48"/>
                    <a:gd name="T1" fmla="*/ 8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24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0 w 48"/>
                    <a:gd name="T41" fmla="*/ 8 h 24"/>
                    <a:gd name="T42" fmla="*/ 0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16 h 24"/>
                    <a:gd name="T50" fmla="*/ 8 w 48"/>
                    <a:gd name="T51" fmla="*/ 16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24 w 48"/>
                    <a:gd name="T65" fmla="*/ 0 h 24"/>
                    <a:gd name="T66" fmla="*/ 24 w 48"/>
                    <a:gd name="T67" fmla="*/ 0 h 24"/>
                    <a:gd name="T68" fmla="*/ 24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16 h 24"/>
                    <a:gd name="T96" fmla="*/ 8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8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16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7" name="Freeform 1091"/>
                <p:cNvSpPr>
                  <a:spLocks/>
                </p:cNvSpPr>
                <p:nvPr/>
              </p:nvSpPr>
              <p:spPr bwMode="auto">
                <a:xfrm>
                  <a:off x="2606" y="288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8" name="Freeform 1092"/>
                <p:cNvSpPr>
                  <a:spLocks/>
                </p:cNvSpPr>
                <p:nvPr/>
              </p:nvSpPr>
              <p:spPr bwMode="auto">
                <a:xfrm>
                  <a:off x="2574" y="2869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8 w 48"/>
                    <a:gd name="T35" fmla="*/ 16 h 24"/>
                    <a:gd name="T36" fmla="*/ 8 w 48"/>
                    <a:gd name="T37" fmla="*/ 16 h 24"/>
                    <a:gd name="T38" fmla="*/ 0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9" name="Freeform 1093"/>
                <p:cNvSpPr>
                  <a:spLocks/>
                </p:cNvSpPr>
                <p:nvPr/>
              </p:nvSpPr>
              <p:spPr bwMode="auto">
                <a:xfrm>
                  <a:off x="2582" y="2885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30" name="Freeform 1094"/>
                <p:cNvSpPr>
                  <a:spLocks/>
                </p:cNvSpPr>
                <p:nvPr/>
              </p:nvSpPr>
              <p:spPr bwMode="auto">
                <a:xfrm>
                  <a:off x="2534" y="2861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32 w 56"/>
                    <a:gd name="T3" fmla="*/ 16 h 24"/>
                    <a:gd name="T4" fmla="*/ 32 w 56"/>
                    <a:gd name="T5" fmla="*/ 16 h 24"/>
                    <a:gd name="T6" fmla="*/ 32 w 56"/>
                    <a:gd name="T7" fmla="*/ 16 h 24"/>
                    <a:gd name="T8" fmla="*/ 40 w 56"/>
                    <a:gd name="T9" fmla="*/ 8 h 24"/>
                    <a:gd name="T10" fmla="*/ 40 w 56"/>
                    <a:gd name="T11" fmla="*/ 8 h 24"/>
                    <a:gd name="T12" fmla="*/ 40 w 56"/>
                    <a:gd name="T13" fmla="*/ 8 h 24"/>
                    <a:gd name="T14" fmla="*/ 48 w 56"/>
                    <a:gd name="T15" fmla="*/ 8 h 24"/>
                    <a:gd name="T16" fmla="*/ 48 w 56"/>
                    <a:gd name="T17" fmla="*/ 16 h 24"/>
                    <a:gd name="T18" fmla="*/ 48 w 56"/>
                    <a:gd name="T19" fmla="*/ 16 h 24"/>
                    <a:gd name="T20" fmla="*/ 40 w 56"/>
                    <a:gd name="T21" fmla="*/ 8 h 24"/>
                    <a:gd name="T22" fmla="*/ 40 w 56"/>
                    <a:gd name="T23" fmla="*/ 8 h 24"/>
                    <a:gd name="T24" fmla="*/ 40 w 56"/>
                    <a:gd name="T25" fmla="*/ 8 h 24"/>
                    <a:gd name="T26" fmla="*/ 16 w 56"/>
                    <a:gd name="T27" fmla="*/ 8 h 24"/>
                    <a:gd name="T28" fmla="*/ 16 w 56"/>
                    <a:gd name="T29" fmla="*/ 8 h 24"/>
                    <a:gd name="T30" fmla="*/ 16 w 56"/>
                    <a:gd name="T31" fmla="*/ 8 h 24"/>
                    <a:gd name="T32" fmla="*/ 8 w 56"/>
                    <a:gd name="T33" fmla="*/ 8 h 24"/>
                    <a:gd name="T34" fmla="*/ 16 w 56"/>
                    <a:gd name="T35" fmla="*/ 8 h 24"/>
                    <a:gd name="T36" fmla="*/ 16 w 56"/>
                    <a:gd name="T37" fmla="*/ 8 h 24"/>
                    <a:gd name="T38" fmla="*/ 8 w 56"/>
                    <a:gd name="T39" fmla="*/ 16 h 24"/>
                    <a:gd name="T40" fmla="*/ 0 w 56"/>
                    <a:gd name="T41" fmla="*/ 8 h 24"/>
                    <a:gd name="T42" fmla="*/ 0 w 56"/>
                    <a:gd name="T43" fmla="*/ 8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16 h 24"/>
                    <a:gd name="T54" fmla="*/ 0 w 56"/>
                    <a:gd name="T55" fmla="*/ 16 h 24"/>
                    <a:gd name="T56" fmla="*/ 0 w 56"/>
                    <a:gd name="T57" fmla="*/ 8 h 24"/>
                    <a:gd name="T58" fmla="*/ 8 w 56"/>
                    <a:gd name="T59" fmla="*/ 0 h 24"/>
                    <a:gd name="T60" fmla="*/ 8 w 56"/>
                    <a:gd name="T61" fmla="*/ 0 h 24"/>
                    <a:gd name="T62" fmla="*/ 8 w 56"/>
                    <a:gd name="T63" fmla="*/ 0 h 24"/>
                    <a:gd name="T64" fmla="*/ 16 w 56"/>
                    <a:gd name="T65" fmla="*/ 0 h 24"/>
                    <a:gd name="T66" fmla="*/ 16 w 56"/>
                    <a:gd name="T67" fmla="*/ 0 h 24"/>
                    <a:gd name="T68" fmla="*/ 16 w 56"/>
                    <a:gd name="T69" fmla="*/ 0 h 24"/>
                    <a:gd name="T70" fmla="*/ 40 w 56"/>
                    <a:gd name="T71" fmla="*/ 0 h 24"/>
                    <a:gd name="T72" fmla="*/ 40 w 56"/>
                    <a:gd name="T73" fmla="*/ 0 h 24"/>
                    <a:gd name="T74" fmla="*/ 48 w 56"/>
                    <a:gd name="T75" fmla="*/ 0 h 24"/>
                    <a:gd name="T76" fmla="*/ 56 w 56"/>
                    <a:gd name="T77" fmla="*/ 8 h 24"/>
                    <a:gd name="T78" fmla="*/ 56 w 56"/>
                    <a:gd name="T79" fmla="*/ 8 h 24"/>
                    <a:gd name="T80" fmla="*/ 48 w 56"/>
                    <a:gd name="T81" fmla="*/ 16 h 24"/>
                    <a:gd name="T82" fmla="*/ 40 w 56"/>
                    <a:gd name="T83" fmla="*/ 16 h 24"/>
                    <a:gd name="T84" fmla="*/ 40 w 56"/>
                    <a:gd name="T85" fmla="*/ 16 h 24"/>
                    <a:gd name="T86" fmla="*/ 48 w 56"/>
                    <a:gd name="T87" fmla="*/ 16 h 24"/>
                    <a:gd name="T88" fmla="*/ 40 w 56"/>
                    <a:gd name="T89" fmla="*/ 24 h 24"/>
                    <a:gd name="T90" fmla="*/ 40 w 56"/>
                    <a:gd name="T91" fmla="*/ 24 h 24"/>
                    <a:gd name="T92" fmla="*/ 32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48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31" name="Freeform 1095"/>
                <p:cNvSpPr>
                  <a:spLocks/>
                </p:cNvSpPr>
                <p:nvPr/>
              </p:nvSpPr>
              <p:spPr bwMode="auto">
                <a:xfrm>
                  <a:off x="2550" y="2877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32" name="Freeform 1096"/>
                <p:cNvSpPr>
                  <a:spLocks/>
                </p:cNvSpPr>
                <p:nvPr/>
              </p:nvSpPr>
              <p:spPr bwMode="auto">
                <a:xfrm>
                  <a:off x="2838" y="2949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24 w 56"/>
                    <a:gd name="T3" fmla="*/ 16 h 24"/>
                    <a:gd name="T4" fmla="*/ 24 w 56"/>
                    <a:gd name="T5" fmla="*/ 16 h 24"/>
                    <a:gd name="T6" fmla="*/ 24 w 56"/>
                    <a:gd name="T7" fmla="*/ 16 h 24"/>
                    <a:gd name="T8" fmla="*/ 40 w 56"/>
                    <a:gd name="T9" fmla="*/ 8 h 24"/>
                    <a:gd name="T10" fmla="*/ 40 w 56"/>
                    <a:gd name="T11" fmla="*/ 8 h 24"/>
                    <a:gd name="T12" fmla="*/ 40 w 56"/>
                    <a:gd name="T13" fmla="*/ 8 h 24"/>
                    <a:gd name="T14" fmla="*/ 48 w 56"/>
                    <a:gd name="T15" fmla="*/ 0 h 24"/>
                    <a:gd name="T16" fmla="*/ 48 w 56"/>
                    <a:gd name="T17" fmla="*/ 8 h 24"/>
                    <a:gd name="T18" fmla="*/ 48 w 56"/>
                    <a:gd name="T19" fmla="*/ 8 h 24"/>
                    <a:gd name="T20" fmla="*/ 32 w 56"/>
                    <a:gd name="T21" fmla="*/ 8 h 24"/>
                    <a:gd name="T22" fmla="*/ 32 w 56"/>
                    <a:gd name="T23" fmla="*/ 8 h 24"/>
                    <a:gd name="T24" fmla="*/ 32 w 56"/>
                    <a:gd name="T25" fmla="*/ 8 h 24"/>
                    <a:gd name="T26" fmla="*/ 24 w 56"/>
                    <a:gd name="T27" fmla="*/ 8 h 24"/>
                    <a:gd name="T28" fmla="*/ 24 w 56"/>
                    <a:gd name="T29" fmla="*/ 8 h 24"/>
                    <a:gd name="T30" fmla="*/ 24 w 56"/>
                    <a:gd name="T31" fmla="*/ 8 h 24"/>
                    <a:gd name="T32" fmla="*/ 8 w 56"/>
                    <a:gd name="T33" fmla="*/ 8 h 24"/>
                    <a:gd name="T34" fmla="*/ 16 w 56"/>
                    <a:gd name="T35" fmla="*/ 8 h 24"/>
                    <a:gd name="T36" fmla="*/ 16 w 56"/>
                    <a:gd name="T37" fmla="*/ 8 h 24"/>
                    <a:gd name="T38" fmla="*/ 8 w 56"/>
                    <a:gd name="T39" fmla="*/ 16 h 24"/>
                    <a:gd name="T40" fmla="*/ 0 w 56"/>
                    <a:gd name="T41" fmla="*/ 8 h 24"/>
                    <a:gd name="T42" fmla="*/ 0 w 56"/>
                    <a:gd name="T43" fmla="*/ 8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16 h 24"/>
                    <a:gd name="T54" fmla="*/ 0 w 56"/>
                    <a:gd name="T55" fmla="*/ 16 h 24"/>
                    <a:gd name="T56" fmla="*/ 0 w 56"/>
                    <a:gd name="T57" fmla="*/ 8 h 24"/>
                    <a:gd name="T58" fmla="*/ 8 w 56"/>
                    <a:gd name="T59" fmla="*/ 0 h 24"/>
                    <a:gd name="T60" fmla="*/ 8 w 56"/>
                    <a:gd name="T61" fmla="*/ 0 h 24"/>
                    <a:gd name="T62" fmla="*/ 8 w 56"/>
                    <a:gd name="T63" fmla="*/ 0 h 24"/>
                    <a:gd name="T64" fmla="*/ 24 w 56"/>
                    <a:gd name="T65" fmla="*/ 0 h 24"/>
                    <a:gd name="T66" fmla="*/ 24 w 56"/>
                    <a:gd name="T67" fmla="*/ 0 h 24"/>
                    <a:gd name="T68" fmla="*/ 24 w 56"/>
                    <a:gd name="T69" fmla="*/ 0 h 24"/>
                    <a:gd name="T70" fmla="*/ 32 w 56"/>
                    <a:gd name="T71" fmla="*/ 0 h 24"/>
                    <a:gd name="T72" fmla="*/ 32 w 56"/>
                    <a:gd name="T73" fmla="*/ 0 h 24"/>
                    <a:gd name="T74" fmla="*/ 32 w 56"/>
                    <a:gd name="T75" fmla="*/ 0 h 24"/>
                    <a:gd name="T76" fmla="*/ 48 w 56"/>
                    <a:gd name="T77" fmla="*/ 0 h 24"/>
                    <a:gd name="T78" fmla="*/ 48 w 56"/>
                    <a:gd name="T79" fmla="*/ 0 h 24"/>
                    <a:gd name="T80" fmla="*/ 56 w 56"/>
                    <a:gd name="T81" fmla="*/ 8 h 24"/>
                    <a:gd name="T82" fmla="*/ 48 w 56"/>
                    <a:gd name="T83" fmla="*/ 16 h 24"/>
                    <a:gd name="T84" fmla="*/ 48 w 56"/>
                    <a:gd name="T85" fmla="*/ 16 h 24"/>
                    <a:gd name="T86" fmla="*/ 40 w 56"/>
                    <a:gd name="T87" fmla="*/ 16 h 24"/>
                    <a:gd name="T88" fmla="*/ 24 w 56"/>
                    <a:gd name="T89" fmla="*/ 24 h 24"/>
                    <a:gd name="T90" fmla="*/ 24 w 56"/>
                    <a:gd name="T91" fmla="*/ 24 h 24"/>
                    <a:gd name="T92" fmla="*/ 24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1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33" name="Freeform 1097"/>
                <p:cNvSpPr>
                  <a:spLocks/>
                </p:cNvSpPr>
                <p:nvPr/>
              </p:nvSpPr>
              <p:spPr bwMode="auto">
                <a:xfrm>
                  <a:off x="2854" y="296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34" name="Freeform 1098"/>
                <p:cNvSpPr>
                  <a:spLocks/>
                </p:cNvSpPr>
                <p:nvPr/>
              </p:nvSpPr>
              <p:spPr bwMode="auto">
                <a:xfrm>
                  <a:off x="2814" y="2941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24 w 48"/>
                    <a:gd name="T3" fmla="*/ 16 h 24"/>
                    <a:gd name="T4" fmla="*/ 24 w 48"/>
                    <a:gd name="T5" fmla="*/ 16 h 24"/>
                    <a:gd name="T6" fmla="*/ 24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32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40 w 48"/>
                    <a:gd name="T87" fmla="*/ 16 h 24"/>
                    <a:gd name="T88" fmla="*/ 32 w 48"/>
                    <a:gd name="T89" fmla="*/ 24 h 24"/>
                    <a:gd name="T90" fmla="*/ 32 w 48"/>
                    <a:gd name="T91" fmla="*/ 24 h 24"/>
                    <a:gd name="T92" fmla="*/ 24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35" name="Freeform 1099"/>
                <p:cNvSpPr>
                  <a:spLocks/>
                </p:cNvSpPr>
                <p:nvPr/>
              </p:nvSpPr>
              <p:spPr bwMode="auto">
                <a:xfrm>
                  <a:off x="2822" y="2957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36" name="Freeform 1100"/>
                <p:cNvSpPr>
                  <a:spLocks/>
                </p:cNvSpPr>
                <p:nvPr/>
              </p:nvSpPr>
              <p:spPr bwMode="auto">
                <a:xfrm>
                  <a:off x="2782" y="2933"/>
                  <a:ext cx="56" cy="32"/>
                </a:xfrm>
                <a:custGeom>
                  <a:avLst/>
                  <a:gdLst>
                    <a:gd name="T0" fmla="*/ 24 w 56"/>
                    <a:gd name="T1" fmla="*/ 16 h 32"/>
                    <a:gd name="T2" fmla="*/ 32 w 56"/>
                    <a:gd name="T3" fmla="*/ 24 h 32"/>
                    <a:gd name="T4" fmla="*/ 24 w 56"/>
                    <a:gd name="T5" fmla="*/ 24 h 32"/>
                    <a:gd name="T6" fmla="*/ 24 w 56"/>
                    <a:gd name="T7" fmla="*/ 24 h 32"/>
                    <a:gd name="T8" fmla="*/ 40 w 56"/>
                    <a:gd name="T9" fmla="*/ 16 h 32"/>
                    <a:gd name="T10" fmla="*/ 40 w 56"/>
                    <a:gd name="T11" fmla="*/ 16 h 32"/>
                    <a:gd name="T12" fmla="*/ 40 w 56"/>
                    <a:gd name="T13" fmla="*/ 16 h 32"/>
                    <a:gd name="T14" fmla="*/ 48 w 56"/>
                    <a:gd name="T15" fmla="*/ 8 h 32"/>
                    <a:gd name="T16" fmla="*/ 48 w 56"/>
                    <a:gd name="T17" fmla="*/ 16 h 32"/>
                    <a:gd name="T18" fmla="*/ 48 w 56"/>
                    <a:gd name="T19" fmla="*/ 16 h 32"/>
                    <a:gd name="T20" fmla="*/ 32 w 56"/>
                    <a:gd name="T21" fmla="*/ 8 h 32"/>
                    <a:gd name="T22" fmla="*/ 32 w 56"/>
                    <a:gd name="T23" fmla="*/ 8 h 32"/>
                    <a:gd name="T24" fmla="*/ 32 w 56"/>
                    <a:gd name="T25" fmla="*/ 8 h 32"/>
                    <a:gd name="T26" fmla="*/ 24 w 56"/>
                    <a:gd name="T27" fmla="*/ 8 h 32"/>
                    <a:gd name="T28" fmla="*/ 24 w 56"/>
                    <a:gd name="T29" fmla="*/ 8 h 32"/>
                    <a:gd name="T30" fmla="*/ 24 w 56"/>
                    <a:gd name="T31" fmla="*/ 8 h 32"/>
                    <a:gd name="T32" fmla="*/ 8 w 56"/>
                    <a:gd name="T33" fmla="*/ 16 h 32"/>
                    <a:gd name="T34" fmla="*/ 16 w 56"/>
                    <a:gd name="T35" fmla="*/ 16 h 32"/>
                    <a:gd name="T36" fmla="*/ 16 w 56"/>
                    <a:gd name="T37" fmla="*/ 16 h 32"/>
                    <a:gd name="T38" fmla="*/ 8 w 56"/>
                    <a:gd name="T39" fmla="*/ 24 h 32"/>
                    <a:gd name="T40" fmla="*/ 0 w 56"/>
                    <a:gd name="T41" fmla="*/ 16 h 32"/>
                    <a:gd name="T42" fmla="*/ 0 w 56"/>
                    <a:gd name="T43" fmla="*/ 16 h 32"/>
                    <a:gd name="T44" fmla="*/ 16 w 56"/>
                    <a:gd name="T45" fmla="*/ 16 h 32"/>
                    <a:gd name="T46" fmla="*/ 16 w 56"/>
                    <a:gd name="T47" fmla="*/ 16 h 32"/>
                    <a:gd name="T48" fmla="*/ 16 w 56"/>
                    <a:gd name="T49" fmla="*/ 24 h 32"/>
                    <a:gd name="T50" fmla="*/ 16 w 56"/>
                    <a:gd name="T51" fmla="*/ 24 h 32"/>
                    <a:gd name="T52" fmla="*/ 0 w 56"/>
                    <a:gd name="T53" fmla="*/ 24 h 32"/>
                    <a:gd name="T54" fmla="*/ 0 w 56"/>
                    <a:gd name="T55" fmla="*/ 24 h 32"/>
                    <a:gd name="T56" fmla="*/ 0 w 56"/>
                    <a:gd name="T57" fmla="*/ 16 h 32"/>
                    <a:gd name="T58" fmla="*/ 8 w 56"/>
                    <a:gd name="T59" fmla="*/ 8 h 32"/>
                    <a:gd name="T60" fmla="*/ 8 w 56"/>
                    <a:gd name="T61" fmla="*/ 8 h 32"/>
                    <a:gd name="T62" fmla="*/ 8 w 56"/>
                    <a:gd name="T63" fmla="*/ 8 h 32"/>
                    <a:gd name="T64" fmla="*/ 24 w 56"/>
                    <a:gd name="T65" fmla="*/ 0 h 32"/>
                    <a:gd name="T66" fmla="*/ 24 w 56"/>
                    <a:gd name="T67" fmla="*/ 0 h 32"/>
                    <a:gd name="T68" fmla="*/ 24 w 56"/>
                    <a:gd name="T69" fmla="*/ 0 h 32"/>
                    <a:gd name="T70" fmla="*/ 32 w 56"/>
                    <a:gd name="T71" fmla="*/ 0 h 32"/>
                    <a:gd name="T72" fmla="*/ 32 w 56"/>
                    <a:gd name="T73" fmla="*/ 0 h 32"/>
                    <a:gd name="T74" fmla="*/ 32 w 56"/>
                    <a:gd name="T75" fmla="*/ 0 h 32"/>
                    <a:gd name="T76" fmla="*/ 48 w 56"/>
                    <a:gd name="T77" fmla="*/ 8 h 32"/>
                    <a:gd name="T78" fmla="*/ 48 w 56"/>
                    <a:gd name="T79" fmla="*/ 8 h 32"/>
                    <a:gd name="T80" fmla="*/ 56 w 56"/>
                    <a:gd name="T81" fmla="*/ 16 h 32"/>
                    <a:gd name="T82" fmla="*/ 48 w 56"/>
                    <a:gd name="T83" fmla="*/ 24 h 32"/>
                    <a:gd name="T84" fmla="*/ 48 w 56"/>
                    <a:gd name="T85" fmla="*/ 24 h 32"/>
                    <a:gd name="T86" fmla="*/ 40 w 56"/>
                    <a:gd name="T87" fmla="*/ 24 h 32"/>
                    <a:gd name="T88" fmla="*/ 24 w 56"/>
                    <a:gd name="T89" fmla="*/ 32 h 32"/>
                    <a:gd name="T90" fmla="*/ 24 w 56"/>
                    <a:gd name="T91" fmla="*/ 32 h 32"/>
                    <a:gd name="T92" fmla="*/ 24 w 56"/>
                    <a:gd name="T93" fmla="*/ 32 h 32"/>
                    <a:gd name="T94" fmla="*/ 16 w 56"/>
                    <a:gd name="T95" fmla="*/ 24 h 32"/>
                    <a:gd name="T96" fmla="*/ 24 w 56"/>
                    <a:gd name="T97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32">
                      <a:moveTo>
                        <a:pt x="24" y="16"/>
                      </a:move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24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16" y="24"/>
                      </a:lnTo>
                      <a:lnTo>
                        <a:pt x="24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37" name="Freeform 1101"/>
                <p:cNvSpPr>
                  <a:spLocks/>
                </p:cNvSpPr>
                <p:nvPr/>
              </p:nvSpPr>
              <p:spPr bwMode="auto">
                <a:xfrm>
                  <a:off x="2798" y="2949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0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38" name="Freeform 1102"/>
                <p:cNvSpPr>
                  <a:spLocks/>
                </p:cNvSpPr>
                <p:nvPr/>
              </p:nvSpPr>
              <p:spPr bwMode="auto">
                <a:xfrm>
                  <a:off x="2758" y="2925"/>
                  <a:ext cx="48" cy="32"/>
                </a:xfrm>
                <a:custGeom>
                  <a:avLst/>
                  <a:gdLst>
                    <a:gd name="T0" fmla="*/ 8 w 48"/>
                    <a:gd name="T1" fmla="*/ 24 h 32"/>
                    <a:gd name="T2" fmla="*/ 24 w 48"/>
                    <a:gd name="T3" fmla="*/ 24 h 32"/>
                    <a:gd name="T4" fmla="*/ 24 w 48"/>
                    <a:gd name="T5" fmla="*/ 24 h 32"/>
                    <a:gd name="T6" fmla="*/ 24 w 48"/>
                    <a:gd name="T7" fmla="*/ 24 h 32"/>
                    <a:gd name="T8" fmla="*/ 32 w 48"/>
                    <a:gd name="T9" fmla="*/ 16 h 32"/>
                    <a:gd name="T10" fmla="*/ 32 w 48"/>
                    <a:gd name="T11" fmla="*/ 16 h 32"/>
                    <a:gd name="T12" fmla="*/ 32 w 48"/>
                    <a:gd name="T13" fmla="*/ 16 h 32"/>
                    <a:gd name="T14" fmla="*/ 40 w 48"/>
                    <a:gd name="T15" fmla="*/ 8 h 32"/>
                    <a:gd name="T16" fmla="*/ 40 w 48"/>
                    <a:gd name="T17" fmla="*/ 16 h 32"/>
                    <a:gd name="T18" fmla="*/ 40 w 48"/>
                    <a:gd name="T19" fmla="*/ 16 h 32"/>
                    <a:gd name="T20" fmla="*/ 32 w 48"/>
                    <a:gd name="T21" fmla="*/ 8 h 32"/>
                    <a:gd name="T22" fmla="*/ 32 w 48"/>
                    <a:gd name="T23" fmla="*/ 8 h 32"/>
                    <a:gd name="T24" fmla="*/ 32 w 48"/>
                    <a:gd name="T25" fmla="*/ 8 h 32"/>
                    <a:gd name="T26" fmla="*/ 16 w 48"/>
                    <a:gd name="T27" fmla="*/ 8 h 32"/>
                    <a:gd name="T28" fmla="*/ 24 w 48"/>
                    <a:gd name="T29" fmla="*/ 8 h 32"/>
                    <a:gd name="T30" fmla="*/ 24 w 48"/>
                    <a:gd name="T31" fmla="*/ 8 h 32"/>
                    <a:gd name="T32" fmla="*/ 16 w 48"/>
                    <a:gd name="T33" fmla="*/ 16 h 32"/>
                    <a:gd name="T34" fmla="*/ 16 w 48"/>
                    <a:gd name="T35" fmla="*/ 16 h 32"/>
                    <a:gd name="T36" fmla="*/ 16 w 48"/>
                    <a:gd name="T37" fmla="*/ 16 h 32"/>
                    <a:gd name="T38" fmla="*/ 8 w 48"/>
                    <a:gd name="T39" fmla="*/ 24 h 32"/>
                    <a:gd name="T40" fmla="*/ 8 w 48"/>
                    <a:gd name="T41" fmla="*/ 16 h 32"/>
                    <a:gd name="T42" fmla="*/ 8 w 48"/>
                    <a:gd name="T43" fmla="*/ 16 h 32"/>
                    <a:gd name="T44" fmla="*/ 16 w 48"/>
                    <a:gd name="T45" fmla="*/ 24 h 32"/>
                    <a:gd name="T46" fmla="*/ 16 w 48"/>
                    <a:gd name="T47" fmla="*/ 24 h 32"/>
                    <a:gd name="T48" fmla="*/ 8 w 48"/>
                    <a:gd name="T49" fmla="*/ 32 h 32"/>
                    <a:gd name="T50" fmla="*/ 8 w 48"/>
                    <a:gd name="T51" fmla="*/ 32 h 32"/>
                    <a:gd name="T52" fmla="*/ 0 w 48"/>
                    <a:gd name="T53" fmla="*/ 24 h 32"/>
                    <a:gd name="T54" fmla="*/ 0 w 48"/>
                    <a:gd name="T55" fmla="*/ 24 h 32"/>
                    <a:gd name="T56" fmla="*/ 0 w 48"/>
                    <a:gd name="T57" fmla="*/ 16 h 32"/>
                    <a:gd name="T58" fmla="*/ 8 w 48"/>
                    <a:gd name="T59" fmla="*/ 8 h 32"/>
                    <a:gd name="T60" fmla="*/ 8 w 48"/>
                    <a:gd name="T61" fmla="*/ 8 h 32"/>
                    <a:gd name="T62" fmla="*/ 8 w 48"/>
                    <a:gd name="T63" fmla="*/ 8 h 32"/>
                    <a:gd name="T64" fmla="*/ 16 w 48"/>
                    <a:gd name="T65" fmla="*/ 0 h 32"/>
                    <a:gd name="T66" fmla="*/ 16 w 48"/>
                    <a:gd name="T67" fmla="*/ 0 h 32"/>
                    <a:gd name="T68" fmla="*/ 16 w 48"/>
                    <a:gd name="T69" fmla="*/ 0 h 32"/>
                    <a:gd name="T70" fmla="*/ 32 w 48"/>
                    <a:gd name="T71" fmla="*/ 0 h 32"/>
                    <a:gd name="T72" fmla="*/ 32 w 48"/>
                    <a:gd name="T73" fmla="*/ 0 h 32"/>
                    <a:gd name="T74" fmla="*/ 40 w 48"/>
                    <a:gd name="T75" fmla="*/ 0 h 32"/>
                    <a:gd name="T76" fmla="*/ 48 w 48"/>
                    <a:gd name="T77" fmla="*/ 8 h 32"/>
                    <a:gd name="T78" fmla="*/ 48 w 48"/>
                    <a:gd name="T79" fmla="*/ 8 h 32"/>
                    <a:gd name="T80" fmla="*/ 48 w 48"/>
                    <a:gd name="T81" fmla="*/ 16 h 32"/>
                    <a:gd name="T82" fmla="*/ 40 w 48"/>
                    <a:gd name="T83" fmla="*/ 24 h 32"/>
                    <a:gd name="T84" fmla="*/ 40 w 48"/>
                    <a:gd name="T85" fmla="*/ 24 h 32"/>
                    <a:gd name="T86" fmla="*/ 40 w 48"/>
                    <a:gd name="T87" fmla="*/ 24 h 32"/>
                    <a:gd name="T88" fmla="*/ 32 w 48"/>
                    <a:gd name="T89" fmla="*/ 32 h 32"/>
                    <a:gd name="T90" fmla="*/ 32 w 48"/>
                    <a:gd name="T91" fmla="*/ 32 h 32"/>
                    <a:gd name="T92" fmla="*/ 24 w 48"/>
                    <a:gd name="T93" fmla="*/ 32 h 32"/>
                    <a:gd name="T94" fmla="*/ 8 w 48"/>
                    <a:gd name="T95" fmla="*/ 32 h 32"/>
                    <a:gd name="T96" fmla="*/ 8 w 48"/>
                    <a:gd name="T97" fmla="*/ 2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32">
                      <a:moveTo>
                        <a:pt x="8" y="24"/>
                      </a:move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32"/>
                      </a:lnTo>
                      <a:lnTo>
                        <a:pt x="8" y="3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2" y="32"/>
                      </a:lnTo>
                      <a:lnTo>
                        <a:pt x="32" y="32"/>
                      </a:lnTo>
                      <a:lnTo>
                        <a:pt x="24" y="32"/>
                      </a:lnTo>
                      <a:lnTo>
                        <a:pt x="8" y="32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39" name="Freeform 1103"/>
                <p:cNvSpPr>
                  <a:spLocks/>
                </p:cNvSpPr>
                <p:nvPr/>
              </p:nvSpPr>
              <p:spPr bwMode="auto">
                <a:xfrm>
                  <a:off x="2766" y="2949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0" name="Freeform 1104"/>
                <p:cNvSpPr>
                  <a:spLocks/>
                </p:cNvSpPr>
                <p:nvPr/>
              </p:nvSpPr>
              <p:spPr bwMode="auto">
                <a:xfrm>
                  <a:off x="2734" y="2925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0 h 24"/>
                    <a:gd name="T16" fmla="*/ 40 w 48"/>
                    <a:gd name="T17" fmla="*/ 8 h 24"/>
                    <a:gd name="T18" fmla="*/ 40 w 48"/>
                    <a:gd name="T19" fmla="*/ 8 h 24"/>
                    <a:gd name="T20" fmla="*/ 24 w 48"/>
                    <a:gd name="T21" fmla="*/ 8 h 24"/>
                    <a:gd name="T22" fmla="*/ 24 w 48"/>
                    <a:gd name="T23" fmla="*/ 8 h 24"/>
                    <a:gd name="T24" fmla="*/ 24 w 48"/>
                    <a:gd name="T25" fmla="*/ 8 h 24"/>
                    <a:gd name="T26" fmla="*/ 16 w 48"/>
                    <a:gd name="T27" fmla="*/ 8 h 24"/>
                    <a:gd name="T28" fmla="*/ 16 w 48"/>
                    <a:gd name="T29" fmla="*/ 8 h 24"/>
                    <a:gd name="T30" fmla="*/ 16 w 48"/>
                    <a:gd name="T31" fmla="*/ 8 h 24"/>
                    <a:gd name="T32" fmla="*/ 8 w 48"/>
                    <a:gd name="T33" fmla="*/ 8 h 24"/>
                    <a:gd name="T34" fmla="*/ 16 w 48"/>
                    <a:gd name="T35" fmla="*/ 8 h 24"/>
                    <a:gd name="T36" fmla="*/ 16 w 48"/>
                    <a:gd name="T37" fmla="*/ 8 h 24"/>
                    <a:gd name="T38" fmla="*/ 8 w 48"/>
                    <a:gd name="T39" fmla="*/ 16 h 24"/>
                    <a:gd name="T40" fmla="*/ 8 w 48"/>
                    <a:gd name="T41" fmla="*/ 8 h 24"/>
                    <a:gd name="T42" fmla="*/ 8 w 48"/>
                    <a:gd name="T43" fmla="*/ 8 h 24"/>
                    <a:gd name="T44" fmla="*/ 16 w 48"/>
                    <a:gd name="T45" fmla="*/ 16 h 24"/>
                    <a:gd name="T46" fmla="*/ 16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16 h 24"/>
                    <a:gd name="T54" fmla="*/ 0 w 48"/>
                    <a:gd name="T55" fmla="*/ 16 h 24"/>
                    <a:gd name="T56" fmla="*/ 0 w 48"/>
                    <a:gd name="T57" fmla="*/ 8 h 24"/>
                    <a:gd name="T58" fmla="*/ 8 w 48"/>
                    <a:gd name="T59" fmla="*/ 0 h 24"/>
                    <a:gd name="T60" fmla="*/ 8 w 48"/>
                    <a:gd name="T61" fmla="*/ 0 h 24"/>
                    <a:gd name="T62" fmla="*/ 8 w 48"/>
                    <a:gd name="T63" fmla="*/ 0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24 w 48"/>
                    <a:gd name="T71" fmla="*/ 0 h 24"/>
                    <a:gd name="T72" fmla="*/ 24 w 48"/>
                    <a:gd name="T73" fmla="*/ 0 h 24"/>
                    <a:gd name="T74" fmla="*/ 24 w 48"/>
                    <a:gd name="T75" fmla="*/ 0 h 24"/>
                    <a:gd name="T76" fmla="*/ 40 w 48"/>
                    <a:gd name="T77" fmla="*/ 0 h 24"/>
                    <a:gd name="T78" fmla="*/ 40 w 48"/>
                    <a:gd name="T79" fmla="*/ 0 h 24"/>
                    <a:gd name="T80" fmla="*/ 48 w 48"/>
                    <a:gd name="T81" fmla="*/ 8 h 24"/>
                    <a:gd name="T82" fmla="*/ 40 w 48"/>
                    <a:gd name="T83" fmla="*/ 16 h 24"/>
                    <a:gd name="T84" fmla="*/ 40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1" name="Freeform 1105"/>
                <p:cNvSpPr>
                  <a:spLocks/>
                </p:cNvSpPr>
                <p:nvPr/>
              </p:nvSpPr>
              <p:spPr bwMode="auto">
                <a:xfrm>
                  <a:off x="2742" y="294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0 h 8"/>
                    <a:gd name="T6" fmla="*/ 0 w 8"/>
                    <a:gd name="T7" fmla="*/ 8 h 8"/>
                    <a:gd name="T8" fmla="*/ 0 w 8"/>
                    <a:gd name="T9" fmla="*/ 8 h 8"/>
                    <a:gd name="T10" fmla="*/ 0 w 8"/>
                    <a:gd name="T11" fmla="*/ 8 h 8"/>
                    <a:gd name="T12" fmla="*/ 8 w 8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2" name="Freeform 1106"/>
                <p:cNvSpPr>
                  <a:spLocks/>
                </p:cNvSpPr>
                <p:nvPr/>
              </p:nvSpPr>
              <p:spPr bwMode="auto">
                <a:xfrm>
                  <a:off x="2630" y="2901"/>
                  <a:ext cx="112" cy="40"/>
                </a:xfrm>
                <a:custGeom>
                  <a:avLst/>
                  <a:gdLst>
                    <a:gd name="T0" fmla="*/ 40 w 112"/>
                    <a:gd name="T1" fmla="*/ 24 h 40"/>
                    <a:gd name="T2" fmla="*/ 88 w 112"/>
                    <a:gd name="T3" fmla="*/ 32 h 40"/>
                    <a:gd name="T4" fmla="*/ 88 w 112"/>
                    <a:gd name="T5" fmla="*/ 32 h 40"/>
                    <a:gd name="T6" fmla="*/ 88 w 112"/>
                    <a:gd name="T7" fmla="*/ 32 h 40"/>
                    <a:gd name="T8" fmla="*/ 104 w 112"/>
                    <a:gd name="T9" fmla="*/ 24 h 40"/>
                    <a:gd name="T10" fmla="*/ 104 w 112"/>
                    <a:gd name="T11" fmla="*/ 24 h 40"/>
                    <a:gd name="T12" fmla="*/ 104 w 112"/>
                    <a:gd name="T13" fmla="*/ 24 h 40"/>
                    <a:gd name="T14" fmla="*/ 104 w 112"/>
                    <a:gd name="T15" fmla="*/ 16 h 40"/>
                    <a:gd name="T16" fmla="*/ 104 w 112"/>
                    <a:gd name="T17" fmla="*/ 24 h 40"/>
                    <a:gd name="T18" fmla="*/ 104 w 112"/>
                    <a:gd name="T19" fmla="*/ 24 h 40"/>
                    <a:gd name="T20" fmla="*/ 64 w 112"/>
                    <a:gd name="T21" fmla="*/ 16 h 40"/>
                    <a:gd name="T22" fmla="*/ 64 w 112"/>
                    <a:gd name="T23" fmla="*/ 16 h 40"/>
                    <a:gd name="T24" fmla="*/ 64 w 112"/>
                    <a:gd name="T25" fmla="*/ 16 h 40"/>
                    <a:gd name="T26" fmla="*/ 16 w 112"/>
                    <a:gd name="T27" fmla="*/ 8 h 40"/>
                    <a:gd name="T28" fmla="*/ 16 w 112"/>
                    <a:gd name="T29" fmla="*/ 8 h 40"/>
                    <a:gd name="T30" fmla="*/ 16 w 112"/>
                    <a:gd name="T31" fmla="*/ 8 h 40"/>
                    <a:gd name="T32" fmla="*/ 0 w 112"/>
                    <a:gd name="T33" fmla="*/ 16 h 40"/>
                    <a:gd name="T34" fmla="*/ 8 w 112"/>
                    <a:gd name="T35" fmla="*/ 8 h 40"/>
                    <a:gd name="T36" fmla="*/ 8 w 112"/>
                    <a:gd name="T37" fmla="*/ 8 h 40"/>
                    <a:gd name="T38" fmla="*/ 8 w 112"/>
                    <a:gd name="T39" fmla="*/ 16 h 40"/>
                    <a:gd name="T40" fmla="*/ 0 w 112"/>
                    <a:gd name="T41" fmla="*/ 16 h 40"/>
                    <a:gd name="T42" fmla="*/ 0 w 112"/>
                    <a:gd name="T43" fmla="*/ 16 h 40"/>
                    <a:gd name="T44" fmla="*/ 40 w 112"/>
                    <a:gd name="T45" fmla="*/ 24 h 40"/>
                    <a:gd name="T46" fmla="*/ 40 w 112"/>
                    <a:gd name="T47" fmla="*/ 24 h 40"/>
                    <a:gd name="T48" fmla="*/ 40 w 112"/>
                    <a:gd name="T49" fmla="*/ 32 h 40"/>
                    <a:gd name="T50" fmla="*/ 40 w 112"/>
                    <a:gd name="T51" fmla="*/ 32 h 40"/>
                    <a:gd name="T52" fmla="*/ 0 w 112"/>
                    <a:gd name="T53" fmla="*/ 24 h 40"/>
                    <a:gd name="T54" fmla="*/ 0 w 112"/>
                    <a:gd name="T55" fmla="*/ 24 h 40"/>
                    <a:gd name="T56" fmla="*/ 0 w 112"/>
                    <a:gd name="T57" fmla="*/ 16 h 40"/>
                    <a:gd name="T58" fmla="*/ 0 w 112"/>
                    <a:gd name="T59" fmla="*/ 8 h 40"/>
                    <a:gd name="T60" fmla="*/ 0 w 112"/>
                    <a:gd name="T61" fmla="*/ 8 h 40"/>
                    <a:gd name="T62" fmla="*/ 0 w 112"/>
                    <a:gd name="T63" fmla="*/ 8 h 40"/>
                    <a:gd name="T64" fmla="*/ 16 w 112"/>
                    <a:gd name="T65" fmla="*/ 0 h 40"/>
                    <a:gd name="T66" fmla="*/ 16 w 112"/>
                    <a:gd name="T67" fmla="*/ 0 h 40"/>
                    <a:gd name="T68" fmla="*/ 16 w 112"/>
                    <a:gd name="T69" fmla="*/ 0 h 40"/>
                    <a:gd name="T70" fmla="*/ 64 w 112"/>
                    <a:gd name="T71" fmla="*/ 8 h 40"/>
                    <a:gd name="T72" fmla="*/ 64 w 112"/>
                    <a:gd name="T73" fmla="*/ 8 h 40"/>
                    <a:gd name="T74" fmla="*/ 64 w 112"/>
                    <a:gd name="T75" fmla="*/ 8 h 40"/>
                    <a:gd name="T76" fmla="*/ 104 w 112"/>
                    <a:gd name="T77" fmla="*/ 16 h 40"/>
                    <a:gd name="T78" fmla="*/ 104 w 112"/>
                    <a:gd name="T79" fmla="*/ 16 h 40"/>
                    <a:gd name="T80" fmla="*/ 112 w 112"/>
                    <a:gd name="T81" fmla="*/ 16 h 40"/>
                    <a:gd name="T82" fmla="*/ 112 w 112"/>
                    <a:gd name="T83" fmla="*/ 24 h 40"/>
                    <a:gd name="T84" fmla="*/ 112 w 112"/>
                    <a:gd name="T85" fmla="*/ 24 h 40"/>
                    <a:gd name="T86" fmla="*/ 104 w 112"/>
                    <a:gd name="T87" fmla="*/ 32 h 40"/>
                    <a:gd name="T88" fmla="*/ 88 w 112"/>
                    <a:gd name="T89" fmla="*/ 40 h 40"/>
                    <a:gd name="T90" fmla="*/ 88 w 112"/>
                    <a:gd name="T91" fmla="*/ 40 h 40"/>
                    <a:gd name="T92" fmla="*/ 88 w 112"/>
                    <a:gd name="T93" fmla="*/ 40 h 40"/>
                    <a:gd name="T94" fmla="*/ 40 w 112"/>
                    <a:gd name="T95" fmla="*/ 32 h 40"/>
                    <a:gd name="T96" fmla="*/ 40 w 112"/>
                    <a:gd name="T97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12" h="40">
                      <a:moveTo>
                        <a:pt x="40" y="24"/>
                      </a:moveTo>
                      <a:lnTo>
                        <a:pt x="88" y="32"/>
                      </a:lnTo>
                      <a:lnTo>
                        <a:pt x="88" y="32"/>
                      </a:lnTo>
                      <a:lnTo>
                        <a:pt x="88" y="32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04" y="16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64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40" y="32"/>
                      </a:lnTo>
                      <a:lnTo>
                        <a:pt x="40" y="3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104" y="16"/>
                      </a:lnTo>
                      <a:lnTo>
                        <a:pt x="104" y="16"/>
                      </a:lnTo>
                      <a:lnTo>
                        <a:pt x="112" y="16"/>
                      </a:lnTo>
                      <a:lnTo>
                        <a:pt x="112" y="24"/>
                      </a:lnTo>
                      <a:lnTo>
                        <a:pt x="112" y="24"/>
                      </a:lnTo>
                      <a:lnTo>
                        <a:pt x="104" y="32"/>
                      </a:lnTo>
                      <a:lnTo>
                        <a:pt x="88" y="40"/>
                      </a:lnTo>
                      <a:lnTo>
                        <a:pt x="88" y="40"/>
                      </a:lnTo>
                      <a:lnTo>
                        <a:pt x="88" y="40"/>
                      </a:lnTo>
                      <a:lnTo>
                        <a:pt x="40" y="32"/>
                      </a:lnTo>
                      <a:lnTo>
                        <a:pt x="40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3" name="Freeform 1107"/>
                <p:cNvSpPr>
                  <a:spLocks/>
                </p:cNvSpPr>
                <p:nvPr/>
              </p:nvSpPr>
              <p:spPr bwMode="auto">
                <a:xfrm>
                  <a:off x="2670" y="2925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4" name="Freeform 1108"/>
                <p:cNvSpPr>
                  <a:spLocks/>
                </p:cNvSpPr>
                <p:nvPr/>
              </p:nvSpPr>
              <p:spPr bwMode="auto">
                <a:xfrm>
                  <a:off x="2598" y="2893"/>
                  <a:ext cx="48" cy="24"/>
                </a:xfrm>
                <a:custGeom>
                  <a:avLst/>
                  <a:gdLst>
                    <a:gd name="T0" fmla="*/ 8 w 48"/>
                    <a:gd name="T1" fmla="*/ 16 h 24"/>
                    <a:gd name="T2" fmla="*/ 16 w 48"/>
                    <a:gd name="T3" fmla="*/ 16 h 24"/>
                    <a:gd name="T4" fmla="*/ 16 w 48"/>
                    <a:gd name="T5" fmla="*/ 16 h 24"/>
                    <a:gd name="T6" fmla="*/ 16 w 48"/>
                    <a:gd name="T7" fmla="*/ 16 h 24"/>
                    <a:gd name="T8" fmla="*/ 32 w 48"/>
                    <a:gd name="T9" fmla="*/ 8 h 24"/>
                    <a:gd name="T10" fmla="*/ 32 w 48"/>
                    <a:gd name="T11" fmla="*/ 8 h 24"/>
                    <a:gd name="T12" fmla="*/ 32 w 48"/>
                    <a:gd name="T13" fmla="*/ 8 h 24"/>
                    <a:gd name="T14" fmla="*/ 40 w 48"/>
                    <a:gd name="T15" fmla="*/ 8 h 24"/>
                    <a:gd name="T16" fmla="*/ 40 w 48"/>
                    <a:gd name="T17" fmla="*/ 16 h 24"/>
                    <a:gd name="T18" fmla="*/ 40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16 w 48"/>
                    <a:gd name="T27" fmla="*/ 8 h 24"/>
                    <a:gd name="T28" fmla="*/ 24 w 48"/>
                    <a:gd name="T29" fmla="*/ 8 h 24"/>
                    <a:gd name="T30" fmla="*/ 24 w 48"/>
                    <a:gd name="T31" fmla="*/ 8 h 24"/>
                    <a:gd name="T32" fmla="*/ 16 w 48"/>
                    <a:gd name="T33" fmla="*/ 16 h 24"/>
                    <a:gd name="T34" fmla="*/ 16 w 48"/>
                    <a:gd name="T35" fmla="*/ 16 h 24"/>
                    <a:gd name="T36" fmla="*/ 16 w 48"/>
                    <a:gd name="T37" fmla="*/ 16 h 24"/>
                    <a:gd name="T38" fmla="*/ 8 w 48"/>
                    <a:gd name="T39" fmla="*/ 24 h 24"/>
                    <a:gd name="T40" fmla="*/ 0 w 48"/>
                    <a:gd name="T41" fmla="*/ 16 h 24"/>
                    <a:gd name="T42" fmla="*/ 0 w 48"/>
                    <a:gd name="T43" fmla="*/ 16 h 24"/>
                    <a:gd name="T44" fmla="*/ 8 w 48"/>
                    <a:gd name="T45" fmla="*/ 16 h 24"/>
                    <a:gd name="T46" fmla="*/ 8 w 48"/>
                    <a:gd name="T47" fmla="*/ 16 h 24"/>
                    <a:gd name="T48" fmla="*/ 8 w 48"/>
                    <a:gd name="T49" fmla="*/ 24 h 24"/>
                    <a:gd name="T50" fmla="*/ 8 w 48"/>
                    <a:gd name="T51" fmla="*/ 24 h 24"/>
                    <a:gd name="T52" fmla="*/ 0 w 48"/>
                    <a:gd name="T53" fmla="*/ 24 h 24"/>
                    <a:gd name="T54" fmla="*/ 0 w 48"/>
                    <a:gd name="T55" fmla="*/ 24 h 24"/>
                    <a:gd name="T56" fmla="*/ 0 w 48"/>
                    <a:gd name="T57" fmla="*/ 16 h 24"/>
                    <a:gd name="T58" fmla="*/ 8 w 48"/>
                    <a:gd name="T59" fmla="*/ 8 h 24"/>
                    <a:gd name="T60" fmla="*/ 8 w 48"/>
                    <a:gd name="T61" fmla="*/ 8 h 24"/>
                    <a:gd name="T62" fmla="*/ 8 w 48"/>
                    <a:gd name="T63" fmla="*/ 8 h 24"/>
                    <a:gd name="T64" fmla="*/ 16 w 48"/>
                    <a:gd name="T65" fmla="*/ 0 h 24"/>
                    <a:gd name="T66" fmla="*/ 16 w 48"/>
                    <a:gd name="T67" fmla="*/ 0 h 24"/>
                    <a:gd name="T68" fmla="*/ 16 w 48"/>
                    <a:gd name="T69" fmla="*/ 0 h 24"/>
                    <a:gd name="T70" fmla="*/ 32 w 48"/>
                    <a:gd name="T71" fmla="*/ 0 h 24"/>
                    <a:gd name="T72" fmla="*/ 32 w 48"/>
                    <a:gd name="T73" fmla="*/ 0 h 24"/>
                    <a:gd name="T74" fmla="*/ 40 w 48"/>
                    <a:gd name="T75" fmla="*/ 0 h 24"/>
                    <a:gd name="T76" fmla="*/ 48 w 48"/>
                    <a:gd name="T77" fmla="*/ 8 h 24"/>
                    <a:gd name="T78" fmla="*/ 48 w 48"/>
                    <a:gd name="T79" fmla="*/ 8 h 24"/>
                    <a:gd name="T80" fmla="*/ 40 w 48"/>
                    <a:gd name="T81" fmla="*/ 16 h 24"/>
                    <a:gd name="T82" fmla="*/ 32 w 48"/>
                    <a:gd name="T83" fmla="*/ 16 h 24"/>
                    <a:gd name="T84" fmla="*/ 32 w 48"/>
                    <a:gd name="T85" fmla="*/ 16 h 24"/>
                    <a:gd name="T86" fmla="*/ 32 w 48"/>
                    <a:gd name="T87" fmla="*/ 16 h 24"/>
                    <a:gd name="T88" fmla="*/ 16 w 48"/>
                    <a:gd name="T89" fmla="*/ 24 h 24"/>
                    <a:gd name="T90" fmla="*/ 16 w 48"/>
                    <a:gd name="T91" fmla="*/ 24 h 24"/>
                    <a:gd name="T92" fmla="*/ 16 w 48"/>
                    <a:gd name="T93" fmla="*/ 24 h 24"/>
                    <a:gd name="T94" fmla="*/ 8 w 48"/>
                    <a:gd name="T95" fmla="*/ 24 h 24"/>
                    <a:gd name="T96" fmla="*/ 8 w 48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8" y="16"/>
                      </a:move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8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8" y="24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5" name="Freeform 1109"/>
                <p:cNvSpPr>
                  <a:spLocks/>
                </p:cNvSpPr>
                <p:nvPr/>
              </p:nvSpPr>
              <p:spPr bwMode="auto">
                <a:xfrm>
                  <a:off x="2606" y="290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6" name="Freeform 1110"/>
                <p:cNvSpPr>
                  <a:spLocks/>
                </p:cNvSpPr>
                <p:nvPr/>
              </p:nvSpPr>
              <p:spPr bwMode="auto">
                <a:xfrm>
                  <a:off x="2558" y="2885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32 w 56"/>
                    <a:gd name="T3" fmla="*/ 16 h 24"/>
                    <a:gd name="T4" fmla="*/ 32 w 56"/>
                    <a:gd name="T5" fmla="*/ 16 h 24"/>
                    <a:gd name="T6" fmla="*/ 32 w 56"/>
                    <a:gd name="T7" fmla="*/ 16 h 24"/>
                    <a:gd name="T8" fmla="*/ 40 w 56"/>
                    <a:gd name="T9" fmla="*/ 16 h 24"/>
                    <a:gd name="T10" fmla="*/ 40 w 56"/>
                    <a:gd name="T11" fmla="*/ 16 h 24"/>
                    <a:gd name="T12" fmla="*/ 40 w 56"/>
                    <a:gd name="T13" fmla="*/ 16 h 24"/>
                    <a:gd name="T14" fmla="*/ 48 w 56"/>
                    <a:gd name="T15" fmla="*/ 8 h 24"/>
                    <a:gd name="T16" fmla="*/ 48 w 56"/>
                    <a:gd name="T17" fmla="*/ 16 h 24"/>
                    <a:gd name="T18" fmla="*/ 48 w 56"/>
                    <a:gd name="T19" fmla="*/ 16 h 24"/>
                    <a:gd name="T20" fmla="*/ 40 w 56"/>
                    <a:gd name="T21" fmla="*/ 8 h 24"/>
                    <a:gd name="T22" fmla="*/ 40 w 56"/>
                    <a:gd name="T23" fmla="*/ 8 h 24"/>
                    <a:gd name="T24" fmla="*/ 40 w 56"/>
                    <a:gd name="T25" fmla="*/ 8 h 24"/>
                    <a:gd name="T26" fmla="*/ 24 w 56"/>
                    <a:gd name="T27" fmla="*/ 8 h 24"/>
                    <a:gd name="T28" fmla="*/ 24 w 56"/>
                    <a:gd name="T29" fmla="*/ 8 h 24"/>
                    <a:gd name="T30" fmla="*/ 24 w 56"/>
                    <a:gd name="T31" fmla="*/ 8 h 24"/>
                    <a:gd name="T32" fmla="*/ 8 w 56"/>
                    <a:gd name="T33" fmla="*/ 16 h 24"/>
                    <a:gd name="T34" fmla="*/ 16 w 56"/>
                    <a:gd name="T35" fmla="*/ 16 h 24"/>
                    <a:gd name="T36" fmla="*/ 16 w 56"/>
                    <a:gd name="T37" fmla="*/ 16 h 24"/>
                    <a:gd name="T38" fmla="*/ 8 w 56"/>
                    <a:gd name="T39" fmla="*/ 24 h 24"/>
                    <a:gd name="T40" fmla="*/ 0 w 56"/>
                    <a:gd name="T41" fmla="*/ 16 h 24"/>
                    <a:gd name="T42" fmla="*/ 0 w 56"/>
                    <a:gd name="T43" fmla="*/ 16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24 h 24"/>
                    <a:gd name="T54" fmla="*/ 0 w 56"/>
                    <a:gd name="T55" fmla="*/ 24 h 24"/>
                    <a:gd name="T56" fmla="*/ 0 w 56"/>
                    <a:gd name="T57" fmla="*/ 16 h 24"/>
                    <a:gd name="T58" fmla="*/ 8 w 56"/>
                    <a:gd name="T59" fmla="*/ 8 h 24"/>
                    <a:gd name="T60" fmla="*/ 8 w 56"/>
                    <a:gd name="T61" fmla="*/ 8 h 24"/>
                    <a:gd name="T62" fmla="*/ 8 w 56"/>
                    <a:gd name="T63" fmla="*/ 8 h 24"/>
                    <a:gd name="T64" fmla="*/ 24 w 56"/>
                    <a:gd name="T65" fmla="*/ 0 h 24"/>
                    <a:gd name="T66" fmla="*/ 24 w 56"/>
                    <a:gd name="T67" fmla="*/ 0 h 24"/>
                    <a:gd name="T68" fmla="*/ 24 w 56"/>
                    <a:gd name="T69" fmla="*/ 0 h 24"/>
                    <a:gd name="T70" fmla="*/ 40 w 56"/>
                    <a:gd name="T71" fmla="*/ 0 h 24"/>
                    <a:gd name="T72" fmla="*/ 40 w 56"/>
                    <a:gd name="T73" fmla="*/ 0 h 24"/>
                    <a:gd name="T74" fmla="*/ 48 w 56"/>
                    <a:gd name="T75" fmla="*/ 0 h 24"/>
                    <a:gd name="T76" fmla="*/ 56 w 56"/>
                    <a:gd name="T77" fmla="*/ 8 h 24"/>
                    <a:gd name="T78" fmla="*/ 56 w 56"/>
                    <a:gd name="T79" fmla="*/ 8 h 24"/>
                    <a:gd name="T80" fmla="*/ 56 w 56"/>
                    <a:gd name="T81" fmla="*/ 16 h 24"/>
                    <a:gd name="T82" fmla="*/ 48 w 56"/>
                    <a:gd name="T83" fmla="*/ 24 h 24"/>
                    <a:gd name="T84" fmla="*/ 48 w 56"/>
                    <a:gd name="T85" fmla="*/ 24 h 24"/>
                    <a:gd name="T86" fmla="*/ 40 w 56"/>
                    <a:gd name="T87" fmla="*/ 24 h 24"/>
                    <a:gd name="T88" fmla="*/ 32 w 56"/>
                    <a:gd name="T89" fmla="*/ 24 h 24"/>
                    <a:gd name="T90" fmla="*/ 32 w 56"/>
                    <a:gd name="T91" fmla="*/ 24 h 24"/>
                    <a:gd name="T92" fmla="*/ 32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7" name="Freeform 1111"/>
                <p:cNvSpPr>
                  <a:spLocks/>
                </p:cNvSpPr>
                <p:nvPr/>
              </p:nvSpPr>
              <p:spPr bwMode="auto">
                <a:xfrm>
                  <a:off x="2574" y="2901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8" name="Freeform 1112"/>
                <p:cNvSpPr>
                  <a:spLocks/>
                </p:cNvSpPr>
                <p:nvPr/>
              </p:nvSpPr>
              <p:spPr bwMode="auto">
                <a:xfrm>
                  <a:off x="2526" y="2877"/>
                  <a:ext cx="56" cy="24"/>
                </a:xfrm>
                <a:custGeom>
                  <a:avLst/>
                  <a:gdLst>
                    <a:gd name="T0" fmla="*/ 16 w 56"/>
                    <a:gd name="T1" fmla="*/ 16 h 24"/>
                    <a:gd name="T2" fmla="*/ 24 w 56"/>
                    <a:gd name="T3" fmla="*/ 16 h 24"/>
                    <a:gd name="T4" fmla="*/ 24 w 56"/>
                    <a:gd name="T5" fmla="*/ 16 h 24"/>
                    <a:gd name="T6" fmla="*/ 24 w 56"/>
                    <a:gd name="T7" fmla="*/ 16 h 24"/>
                    <a:gd name="T8" fmla="*/ 40 w 56"/>
                    <a:gd name="T9" fmla="*/ 16 h 24"/>
                    <a:gd name="T10" fmla="*/ 40 w 56"/>
                    <a:gd name="T11" fmla="*/ 16 h 24"/>
                    <a:gd name="T12" fmla="*/ 40 w 56"/>
                    <a:gd name="T13" fmla="*/ 16 h 24"/>
                    <a:gd name="T14" fmla="*/ 48 w 56"/>
                    <a:gd name="T15" fmla="*/ 8 h 24"/>
                    <a:gd name="T16" fmla="*/ 48 w 56"/>
                    <a:gd name="T17" fmla="*/ 16 h 24"/>
                    <a:gd name="T18" fmla="*/ 48 w 56"/>
                    <a:gd name="T19" fmla="*/ 16 h 24"/>
                    <a:gd name="T20" fmla="*/ 40 w 56"/>
                    <a:gd name="T21" fmla="*/ 8 h 24"/>
                    <a:gd name="T22" fmla="*/ 40 w 56"/>
                    <a:gd name="T23" fmla="*/ 8 h 24"/>
                    <a:gd name="T24" fmla="*/ 40 w 56"/>
                    <a:gd name="T25" fmla="*/ 8 h 24"/>
                    <a:gd name="T26" fmla="*/ 24 w 56"/>
                    <a:gd name="T27" fmla="*/ 8 h 24"/>
                    <a:gd name="T28" fmla="*/ 32 w 56"/>
                    <a:gd name="T29" fmla="*/ 8 h 24"/>
                    <a:gd name="T30" fmla="*/ 32 w 56"/>
                    <a:gd name="T31" fmla="*/ 8 h 24"/>
                    <a:gd name="T32" fmla="*/ 24 w 56"/>
                    <a:gd name="T33" fmla="*/ 16 h 24"/>
                    <a:gd name="T34" fmla="*/ 16 w 56"/>
                    <a:gd name="T35" fmla="*/ 16 h 24"/>
                    <a:gd name="T36" fmla="*/ 16 w 56"/>
                    <a:gd name="T37" fmla="*/ 16 h 24"/>
                    <a:gd name="T38" fmla="*/ 0 w 56"/>
                    <a:gd name="T39" fmla="*/ 24 h 24"/>
                    <a:gd name="T40" fmla="*/ 0 w 56"/>
                    <a:gd name="T41" fmla="*/ 16 h 24"/>
                    <a:gd name="T42" fmla="*/ 0 w 56"/>
                    <a:gd name="T43" fmla="*/ 16 h 24"/>
                    <a:gd name="T44" fmla="*/ 16 w 56"/>
                    <a:gd name="T45" fmla="*/ 16 h 24"/>
                    <a:gd name="T46" fmla="*/ 16 w 56"/>
                    <a:gd name="T47" fmla="*/ 16 h 24"/>
                    <a:gd name="T48" fmla="*/ 16 w 56"/>
                    <a:gd name="T49" fmla="*/ 24 h 24"/>
                    <a:gd name="T50" fmla="*/ 16 w 56"/>
                    <a:gd name="T51" fmla="*/ 24 h 24"/>
                    <a:gd name="T52" fmla="*/ 0 w 56"/>
                    <a:gd name="T53" fmla="*/ 24 h 24"/>
                    <a:gd name="T54" fmla="*/ 0 w 56"/>
                    <a:gd name="T55" fmla="*/ 24 h 24"/>
                    <a:gd name="T56" fmla="*/ 0 w 56"/>
                    <a:gd name="T57" fmla="*/ 16 h 24"/>
                    <a:gd name="T58" fmla="*/ 16 w 56"/>
                    <a:gd name="T59" fmla="*/ 8 h 24"/>
                    <a:gd name="T60" fmla="*/ 16 w 56"/>
                    <a:gd name="T61" fmla="*/ 8 h 24"/>
                    <a:gd name="T62" fmla="*/ 16 w 56"/>
                    <a:gd name="T63" fmla="*/ 8 h 24"/>
                    <a:gd name="T64" fmla="*/ 24 w 56"/>
                    <a:gd name="T65" fmla="*/ 0 h 24"/>
                    <a:gd name="T66" fmla="*/ 24 w 56"/>
                    <a:gd name="T67" fmla="*/ 0 h 24"/>
                    <a:gd name="T68" fmla="*/ 24 w 56"/>
                    <a:gd name="T69" fmla="*/ 0 h 24"/>
                    <a:gd name="T70" fmla="*/ 40 w 56"/>
                    <a:gd name="T71" fmla="*/ 0 h 24"/>
                    <a:gd name="T72" fmla="*/ 40 w 56"/>
                    <a:gd name="T73" fmla="*/ 0 h 24"/>
                    <a:gd name="T74" fmla="*/ 48 w 56"/>
                    <a:gd name="T75" fmla="*/ 0 h 24"/>
                    <a:gd name="T76" fmla="*/ 56 w 56"/>
                    <a:gd name="T77" fmla="*/ 8 h 24"/>
                    <a:gd name="T78" fmla="*/ 56 w 56"/>
                    <a:gd name="T79" fmla="*/ 8 h 24"/>
                    <a:gd name="T80" fmla="*/ 56 w 56"/>
                    <a:gd name="T81" fmla="*/ 16 h 24"/>
                    <a:gd name="T82" fmla="*/ 48 w 56"/>
                    <a:gd name="T83" fmla="*/ 24 h 24"/>
                    <a:gd name="T84" fmla="*/ 48 w 56"/>
                    <a:gd name="T85" fmla="*/ 24 h 24"/>
                    <a:gd name="T86" fmla="*/ 40 w 56"/>
                    <a:gd name="T87" fmla="*/ 24 h 24"/>
                    <a:gd name="T88" fmla="*/ 24 w 56"/>
                    <a:gd name="T89" fmla="*/ 24 h 24"/>
                    <a:gd name="T90" fmla="*/ 24 w 56"/>
                    <a:gd name="T91" fmla="*/ 24 h 24"/>
                    <a:gd name="T92" fmla="*/ 24 w 56"/>
                    <a:gd name="T93" fmla="*/ 24 h 24"/>
                    <a:gd name="T94" fmla="*/ 16 w 56"/>
                    <a:gd name="T95" fmla="*/ 24 h 24"/>
                    <a:gd name="T96" fmla="*/ 16 w 56"/>
                    <a:gd name="T9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24">
                      <a:moveTo>
                        <a:pt x="16" y="16"/>
                      </a:move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8" y="8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24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0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6" y="2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9" name="Freeform 1113"/>
                <p:cNvSpPr>
                  <a:spLocks/>
                </p:cNvSpPr>
                <p:nvPr/>
              </p:nvSpPr>
              <p:spPr bwMode="auto">
                <a:xfrm>
                  <a:off x="2542" y="2893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50" name="Freeform 1114"/>
                <p:cNvSpPr>
                  <a:spLocks/>
                </p:cNvSpPr>
                <p:nvPr/>
              </p:nvSpPr>
              <p:spPr bwMode="auto">
                <a:xfrm>
                  <a:off x="2502" y="2877"/>
                  <a:ext cx="48" cy="24"/>
                </a:xfrm>
                <a:custGeom>
                  <a:avLst/>
                  <a:gdLst>
                    <a:gd name="T0" fmla="*/ 16 w 48"/>
                    <a:gd name="T1" fmla="*/ 8 h 24"/>
                    <a:gd name="T2" fmla="*/ 8 w 48"/>
                    <a:gd name="T3" fmla="*/ 16 h 24"/>
                    <a:gd name="T4" fmla="*/ 8 w 48"/>
                    <a:gd name="T5" fmla="*/ 8 h 24"/>
                    <a:gd name="T6" fmla="*/ 8 w 48"/>
                    <a:gd name="T7" fmla="*/ 8 h 24"/>
                    <a:gd name="T8" fmla="*/ 16 w 48"/>
                    <a:gd name="T9" fmla="*/ 16 h 24"/>
                    <a:gd name="T10" fmla="*/ 8 w 48"/>
                    <a:gd name="T11" fmla="*/ 16 h 24"/>
                    <a:gd name="T12" fmla="*/ 8 w 48"/>
                    <a:gd name="T13" fmla="*/ 16 h 24"/>
                    <a:gd name="T14" fmla="*/ 24 w 48"/>
                    <a:gd name="T15" fmla="*/ 16 h 24"/>
                    <a:gd name="T16" fmla="*/ 24 w 48"/>
                    <a:gd name="T17" fmla="*/ 16 h 24"/>
                    <a:gd name="T18" fmla="*/ 24 w 48"/>
                    <a:gd name="T19" fmla="*/ 16 h 24"/>
                    <a:gd name="T20" fmla="*/ 32 w 48"/>
                    <a:gd name="T21" fmla="*/ 8 h 24"/>
                    <a:gd name="T22" fmla="*/ 32 w 48"/>
                    <a:gd name="T23" fmla="*/ 8 h 24"/>
                    <a:gd name="T24" fmla="*/ 32 w 48"/>
                    <a:gd name="T25" fmla="*/ 8 h 24"/>
                    <a:gd name="T26" fmla="*/ 48 w 48"/>
                    <a:gd name="T27" fmla="*/ 0 h 24"/>
                    <a:gd name="T28" fmla="*/ 48 w 48"/>
                    <a:gd name="T29" fmla="*/ 8 h 24"/>
                    <a:gd name="T30" fmla="*/ 48 w 48"/>
                    <a:gd name="T31" fmla="*/ 8 h 24"/>
                    <a:gd name="T32" fmla="*/ 40 w 48"/>
                    <a:gd name="T33" fmla="*/ 8 h 24"/>
                    <a:gd name="T34" fmla="*/ 40 w 48"/>
                    <a:gd name="T35" fmla="*/ 8 h 24"/>
                    <a:gd name="T36" fmla="*/ 40 w 48"/>
                    <a:gd name="T37" fmla="*/ 8 h 24"/>
                    <a:gd name="T38" fmla="*/ 24 w 48"/>
                    <a:gd name="T39" fmla="*/ 8 h 24"/>
                    <a:gd name="T40" fmla="*/ 24 w 48"/>
                    <a:gd name="T41" fmla="*/ 8 h 24"/>
                    <a:gd name="T42" fmla="*/ 24 w 48"/>
                    <a:gd name="T43" fmla="*/ 8 h 24"/>
                    <a:gd name="T44" fmla="*/ 8 w 48"/>
                    <a:gd name="T45" fmla="*/ 8 h 24"/>
                    <a:gd name="T46" fmla="*/ 8 w 48"/>
                    <a:gd name="T47" fmla="*/ 8 h 24"/>
                    <a:gd name="T48" fmla="*/ 8 w 48"/>
                    <a:gd name="T49" fmla="*/ 0 h 24"/>
                    <a:gd name="T50" fmla="*/ 8 w 48"/>
                    <a:gd name="T51" fmla="*/ 0 h 24"/>
                    <a:gd name="T52" fmla="*/ 24 w 48"/>
                    <a:gd name="T53" fmla="*/ 0 h 24"/>
                    <a:gd name="T54" fmla="*/ 24 w 48"/>
                    <a:gd name="T55" fmla="*/ 0 h 24"/>
                    <a:gd name="T56" fmla="*/ 24 w 48"/>
                    <a:gd name="T57" fmla="*/ 0 h 24"/>
                    <a:gd name="T58" fmla="*/ 40 w 48"/>
                    <a:gd name="T59" fmla="*/ 0 h 24"/>
                    <a:gd name="T60" fmla="*/ 40 w 48"/>
                    <a:gd name="T61" fmla="*/ 0 h 24"/>
                    <a:gd name="T62" fmla="*/ 40 w 48"/>
                    <a:gd name="T63" fmla="*/ 0 h 24"/>
                    <a:gd name="T64" fmla="*/ 48 w 48"/>
                    <a:gd name="T65" fmla="*/ 0 h 24"/>
                    <a:gd name="T66" fmla="*/ 48 w 48"/>
                    <a:gd name="T67" fmla="*/ 0 h 24"/>
                    <a:gd name="T68" fmla="*/ 48 w 48"/>
                    <a:gd name="T69" fmla="*/ 8 h 24"/>
                    <a:gd name="T70" fmla="*/ 32 w 48"/>
                    <a:gd name="T71" fmla="*/ 16 h 24"/>
                    <a:gd name="T72" fmla="*/ 32 w 48"/>
                    <a:gd name="T73" fmla="*/ 16 h 24"/>
                    <a:gd name="T74" fmla="*/ 40 w 48"/>
                    <a:gd name="T75" fmla="*/ 16 h 24"/>
                    <a:gd name="T76" fmla="*/ 32 w 48"/>
                    <a:gd name="T77" fmla="*/ 24 h 24"/>
                    <a:gd name="T78" fmla="*/ 32 w 48"/>
                    <a:gd name="T79" fmla="*/ 24 h 24"/>
                    <a:gd name="T80" fmla="*/ 24 w 48"/>
                    <a:gd name="T81" fmla="*/ 24 h 24"/>
                    <a:gd name="T82" fmla="*/ 8 w 48"/>
                    <a:gd name="T83" fmla="*/ 24 h 24"/>
                    <a:gd name="T84" fmla="*/ 8 w 48"/>
                    <a:gd name="T85" fmla="*/ 24 h 24"/>
                    <a:gd name="T86" fmla="*/ 8 w 48"/>
                    <a:gd name="T87" fmla="*/ 24 h 24"/>
                    <a:gd name="T88" fmla="*/ 0 w 48"/>
                    <a:gd name="T89" fmla="*/ 16 h 24"/>
                    <a:gd name="T90" fmla="*/ 0 w 48"/>
                    <a:gd name="T91" fmla="*/ 16 h 24"/>
                    <a:gd name="T92" fmla="*/ 0 w 48"/>
                    <a:gd name="T93" fmla="*/ 8 h 24"/>
                    <a:gd name="T94" fmla="*/ 8 w 48"/>
                    <a:gd name="T95" fmla="*/ 0 h 24"/>
                    <a:gd name="T96" fmla="*/ 16 w 48"/>
                    <a:gd name="T97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8" h="24">
                      <a:moveTo>
                        <a:pt x="16" y="8"/>
                      </a:move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24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48" y="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4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51" name="Freeform 1115"/>
                <p:cNvSpPr>
                  <a:spLocks/>
                </p:cNvSpPr>
                <p:nvPr/>
              </p:nvSpPr>
              <p:spPr bwMode="auto">
                <a:xfrm>
                  <a:off x="2510" y="2877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8 h 8"/>
                    <a:gd name="T4" fmla="*/ 8 w 8"/>
                    <a:gd name="T5" fmla="*/ 8 h 8"/>
                    <a:gd name="T6" fmla="*/ 0 w 8"/>
                    <a:gd name="T7" fmla="*/ 0 h 8"/>
                    <a:gd name="T8" fmla="*/ 0 w 8"/>
                    <a:gd name="T9" fmla="*/ 0 h 8"/>
                    <a:gd name="T10" fmla="*/ 0 w 8"/>
                    <a:gd name="T11" fmla="*/ 0 h 8"/>
                    <a:gd name="T12" fmla="*/ 0 w 8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52" name="Freeform 1116"/>
                <p:cNvSpPr>
                  <a:spLocks/>
                </p:cNvSpPr>
                <p:nvPr/>
              </p:nvSpPr>
              <p:spPr bwMode="auto">
                <a:xfrm>
                  <a:off x="2670" y="2741"/>
                  <a:ext cx="16" cy="16"/>
                </a:xfrm>
                <a:custGeom>
                  <a:avLst/>
                  <a:gdLst>
                    <a:gd name="T0" fmla="*/ 16 w 16"/>
                    <a:gd name="T1" fmla="*/ 0 h 16"/>
                    <a:gd name="T2" fmla="*/ 16 w 16"/>
                    <a:gd name="T3" fmla="*/ 0 h 16"/>
                    <a:gd name="T4" fmla="*/ 8 w 16"/>
                    <a:gd name="T5" fmla="*/ 8 h 16"/>
                    <a:gd name="T6" fmla="*/ 0 w 16"/>
                    <a:gd name="T7" fmla="*/ 8 h 16"/>
                    <a:gd name="T8" fmla="*/ 0 w 16"/>
                    <a:gd name="T9" fmla="*/ 8 h 16"/>
                    <a:gd name="T10" fmla="*/ 0 w 16"/>
                    <a:gd name="T11" fmla="*/ 8 h 16"/>
                    <a:gd name="T12" fmla="*/ 0 w 16"/>
                    <a:gd name="T13" fmla="*/ 8 h 16"/>
                    <a:gd name="T14" fmla="*/ 0 w 16"/>
                    <a:gd name="T15" fmla="*/ 8 h 16"/>
                    <a:gd name="T16" fmla="*/ 0 w 16"/>
                    <a:gd name="T17" fmla="*/ 8 h 16"/>
                    <a:gd name="T18" fmla="*/ 0 w 16"/>
                    <a:gd name="T19" fmla="*/ 8 h 16"/>
                    <a:gd name="T20" fmla="*/ 8 w 16"/>
                    <a:gd name="T21" fmla="*/ 0 h 16"/>
                    <a:gd name="T22" fmla="*/ 8 w 16"/>
                    <a:gd name="T23" fmla="*/ 8 h 16"/>
                    <a:gd name="T24" fmla="*/ 8 w 16"/>
                    <a:gd name="T25" fmla="*/ 8 h 16"/>
                    <a:gd name="T26" fmla="*/ 8 w 16"/>
                    <a:gd name="T27" fmla="*/ 8 h 16"/>
                    <a:gd name="T28" fmla="*/ 8 w 16"/>
                    <a:gd name="T29" fmla="*/ 8 h 16"/>
                    <a:gd name="T30" fmla="*/ 8 w 16"/>
                    <a:gd name="T31" fmla="*/ 8 h 16"/>
                    <a:gd name="T32" fmla="*/ 8 w 16"/>
                    <a:gd name="T33" fmla="*/ 8 h 16"/>
                    <a:gd name="T34" fmla="*/ 8 w 16"/>
                    <a:gd name="T35" fmla="*/ 8 h 16"/>
                    <a:gd name="T36" fmla="*/ 8 w 16"/>
                    <a:gd name="T37" fmla="*/ 8 h 16"/>
                    <a:gd name="T38" fmla="*/ 8 w 16"/>
                    <a:gd name="T39" fmla="*/ 8 h 16"/>
                    <a:gd name="T40" fmla="*/ 8 w 16"/>
                    <a:gd name="T41" fmla="*/ 8 h 16"/>
                    <a:gd name="T42" fmla="*/ 8 w 16"/>
                    <a:gd name="T43" fmla="*/ 8 h 16"/>
                    <a:gd name="T44" fmla="*/ 0 w 16"/>
                    <a:gd name="T45" fmla="*/ 8 h 16"/>
                    <a:gd name="T46" fmla="*/ 8 w 16"/>
                    <a:gd name="T47" fmla="*/ 8 h 16"/>
                    <a:gd name="T48" fmla="*/ 8 w 16"/>
                    <a:gd name="T49" fmla="*/ 8 h 16"/>
                    <a:gd name="T50" fmla="*/ 8 w 16"/>
                    <a:gd name="T51" fmla="*/ 8 h 16"/>
                    <a:gd name="T52" fmla="*/ 8 w 16"/>
                    <a:gd name="T53" fmla="*/ 8 h 16"/>
                    <a:gd name="T54" fmla="*/ 8 w 16"/>
                    <a:gd name="T55" fmla="*/ 16 h 16"/>
                    <a:gd name="T56" fmla="*/ 8 w 16"/>
                    <a:gd name="T57" fmla="*/ 16 h 16"/>
                    <a:gd name="T58" fmla="*/ 8 w 16"/>
                    <a:gd name="T59" fmla="*/ 16 h 16"/>
                    <a:gd name="T60" fmla="*/ 8 w 16"/>
                    <a:gd name="T61" fmla="*/ 16 h 16"/>
                    <a:gd name="T62" fmla="*/ 0 w 16"/>
                    <a:gd name="T63" fmla="*/ 16 h 16"/>
                    <a:gd name="T64" fmla="*/ 0 w 16"/>
                    <a:gd name="T65" fmla="*/ 8 h 16"/>
                    <a:gd name="T66" fmla="*/ 0 w 16"/>
                    <a:gd name="T67" fmla="*/ 8 h 16"/>
                    <a:gd name="T68" fmla="*/ 0 w 16"/>
                    <a:gd name="T69" fmla="*/ 8 h 16"/>
                    <a:gd name="T70" fmla="*/ 0 w 16"/>
                    <a:gd name="T71" fmla="*/ 8 h 16"/>
                    <a:gd name="T72" fmla="*/ 0 w 16"/>
                    <a:gd name="T73" fmla="*/ 8 h 16"/>
                    <a:gd name="T74" fmla="*/ 0 w 16"/>
                    <a:gd name="T75" fmla="*/ 8 h 16"/>
                    <a:gd name="T76" fmla="*/ 0 w 16"/>
                    <a:gd name="T77" fmla="*/ 8 h 16"/>
                    <a:gd name="T78" fmla="*/ 0 w 16"/>
                    <a:gd name="T79" fmla="*/ 8 h 16"/>
                    <a:gd name="T80" fmla="*/ 0 w 16"/>
                    <a:gd name="T81" fmla="*/ 8 h 16"/>
                    <a:gd name="T82" fmla="*/ 0 w 16"/>
                    <a:gd name="T83" fmla="*/ 8 h 16"/>
                    <a:gd name="T84" fmla="*/ 0 w 16"/>
                    <a:gd name="T85" fmla="*/ 8 h 16"/>
                    <a:gd name="T86" fmla="*/ 0 w 16"/>
                    <a:gd name="T87" fmla="*/ 0 h 16"/>
                    <a:gd name="T88" fmla="*/ 0 w 16"/>
                    <a:gd name="T89" fmla="*/ 0 h 16"/>
                    <a:gd name="T90" fmla="*/ 0 w 16"/>
                    <a:gd name="T91" fmla="*/ 0 h 16"/>
                    <a:gd name="T92" fmla="*/ 0 w 16"/>
                    <a:gd name="T93" fmla="*/ 0 h 16"/>
                    <a:gd name="T94" fmla="*/ 0 w 16"/>
                    <a:gd name="T95" fmla="*/ 0 h 16"/>
                    <a:gd name="T96" fmla="*/ 0 w 16"/>
                    <a:gd name="T97" fmla="*/ 0 h 16"/>
                    <a:gd name="T98" fmla="*/ 0 w 16"/>
                    <a:gd name="T99" fmla="*/ 0 h 16"/>
                    <a:gd name="T100" fmla="*/ 8 w 16"/>
                    <a:gd name="T101" fmla="*/ 0 h 16"/>
                    <a:gd name="T102" fmla="*/ 8 w 16"/>
                    <a:gd name="T103" fmla="*/ 0 h 16"/>
                    <a:gd name="T104" fmla="*/ 8 w 16"/>
                    <a:gd name="T105" fmla="*/ 0 h 16"/>
                    <a:gd name="T106" fmla="*/ 8 w 16"/>
                    <a:gd name="T10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" h="16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53" name="Freeform 1117"/>
                <p:cNvSpPr>
                  <a:spLocks/>
                </p:cNvSpPr>
                <p:nvPr/>
              </p:nvSpPr>
              <p:spPr bwMode="auto">
                <a:xfrm>
                  <a:off x="2678" y="2749"/>
                  <a:ext cx="1" cy="8"/>
                </a:xfrm>
                <a:custGeom>
                  <a:avLst/>
                  <a:gdLst>
                    <a:gd name="T0" fmla="*/ 0 h 8"/>
                    <a:gd name="T1" fmla="*/ 0 h 8"/>
                    <a:gd name="T2" fmla="*/ 0 h 8"/>
                    <a:gd name="T3" fmla="*/ 8 h 8"/>
                    <a:gd name="T4" fmla="*/ 8 h 8"/>
                    <a:gd name="T5" fmla="*/ 8 h 8"/>
                    <a:gd name="T6" fmla="*/ 0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54" name="Rectangle 1118"/>
                <p:cNvSpPr>
                  <a:spLocks noChangeArrowheads="1"/>
                </p:cNvSpPr>
                <p:nvPr/>
              </p:nvSpPr>
              <p:spPr bwMode="auto">
                <a:xfrm>
                  <a:off x="2678" y="2749"/>
                  <a:ext cx="0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55" name="Freeform 1119"/>
                <p:cNvSpPr>
                  <a:spLocks/>
                </p:cNvSpPr>
                <p:nvPr/>
              </p:nvSpPr>
              <p:spPr bwMode="auto">
                <a:xfrm>
                  <a:off x="2678" y="2749"/>
                  <a:ext cx="8" cy="1"/>
                </a:xfrm>
                <a:custGeom>
                  <a:avLst/>
                  <a:gdLst>
                    <a:gd name="T0" fmla="*/ 8 w 8"/>
                    <a:gd name="T1" fmla="*/ 0 w 8"/>
                    <a:gd name="T2" fmla="*/ 0 w 8"/>
                    <a:gd name="T3" fmla="*/ 0 w 8"/>
                    <a:gd name="T4" fmla="*/ 8 w 8"/>
                    <a:gd name="T5" fmla="*/ 8 w 8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8">
                      <a:moveTo>
                        <a:pt x="8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56" name="Rectangle 1120"/>
                <p:cNvSpPr>
                  <a:spLocks noChangeArrowheads="1"/>
                </p:cNvSpPr>
                <p:nvPr/>
              </p:nvSpPr>
              <p:spPr bwMode="auto">
                <a:xfrm>
                  <a:off x="2678" y="2749"/>
                  <a:ext cx="8" cy="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57" name="Freeform 1121"/>
                <p:cNvSpPr>
                  <a:spLocks/>
                </p:cNvSpPr>
                <p:nvPr/>
              </p:nvSpPr>
              <p:spPr bwMode="auto">
                <a:xfrm>
                  <a:off x="2670" y="2741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8 w 8"/>
                    <a:gd name="T5" fmla="*/ 0 h 8"/>
                    <a:gd name="T6" fmla="*/ 8 w 8"/>
                    <a:gd name="T7" fmla="*/ 0 h 8"/>
                    <a:gd name="T8" fmla="*/ 8 w 8"/>
                    <a:gd name="T9" fmla="*/ 0 h 8"/>
                    <a:gd name="T10" fmla="*/ 0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0 h 8"/>
                    <a:gd name="T18" fmla="*/ 8 w 8"/>
                    <a:gd name="T19" fmla="*/ 0 h 8"/>
                    <a:gd name="T20" fmla="*/ 8 w 8"/>
                    <a:gd name="T21" fmla="*/ 0 h 8"/>
                    <a:gd name="T22" fmla="*/ 8 w 8"/>
                    <a:gd name="T23" fmla="*/ 0 h 8"/>
                    <a:gd name="T24" fmla="*/ 8 w 8"/>
                    <a:gd name="T25" fmla="*/ 0 h 8"/>
                    <a:gd name="T26" fmla="*/ 8 w 8"/>
                    <a:gd name="T27" fmla="*/ 0 h 8"/>
                    <a:gd name="T28" fmla="*/ 8 w 8"/>
                    <a:gd name="T29" fmla="*/ 0 h 8"/>
                    <a:gd name="T30" fmla="*/ 8 w 8"/>
                    <a:gd name="T31" fmla="*/ 0 h 8"/>
                    <a:gd name="T32" fmla="*/ 8 w 8"/>
                    <a:gd name="T33" fmla="*/ 0 h 8"/>
                    <a:gd name="T34" fmla="*/ 8 w 8"/>
                    <a:gd name="T35" fmla="*/ 0 h 8"/>
                    <a:gd name="T36" fmla="*/ 8 w 8"/>
                    <a:gd name="T37" fmla="*/ 0 h 8"/>
                    <a:gd name="T38" fmla="*/ 8 w 8"/>
                    <a:gd name="T39" fmla="*/ 0 h 8"/>
                    <a:gd name="T40" fmla="*/ 8 w 8"/>
                    <a:gd name="T41" fmla="*/ 8 h 8"/>
                    <a:gd name="T42" fmla="*/ 8 w 8"/>
                    <a:gd name="T43" fmla="*/ 8 h 8"/>
                    <a:gd name="T44" fmla="*/ 0 w 8"/>
                    <a:gd name="T45" fmla="*/ 8 h 8"/>
                    <a:gd name="T46" fmla="*/ 0 w 8"/>
                    <a:gd name="T47" fmla="*/ 8 h 8"/>
                    <a:gd name="T48" fmla="*/ 0 w 8"/>
                    <a:gd name="T49" fmla="*/ 0 h 8"/>
                    <a:gd name="T50" fmla="*/ 0 w 8"/>
                    <a:gd name="T51" fmla="*/ 0 h 8"/>
                    <a:gd name="T52" fmla="*/ 8 w 8"/>
                    <a:gd name="T53" fmla="*/ 0 h 8"/>
                    <a:gd name="T54" fmla="*/ 8 w 8"/>
                    <a:gd name="T55" fmla="*/ 0 h 8"/>
                    <a:gd name="T56" fmla="*/ 8 w 8"/>
                    <a:gd name="T57" fmla="*/ 8 h 8"/>
                    <a:gd name="T58" fmla="*/ 8 w 8"/>
                    <a:gd name="T59" fmla="*/ 8 h 8"/>
                    <a:gd name="T60" fmla="*/ 8 w 8"/>
                    <a:gd name="T61" fmla="*/ 8 h 8"/>
                    <a:gd name="T62" fmla="*/ 8 w 8"/>
                    <a:gd name="T63" fmla="*/ 8 h 8"/>
                    <a:gd name="T64" fmla="*/ 8 w 8"/>
                    <a:gd name="T65" fmla="*/ 8 h 8"/>
                    <a:gd name="T66" fmla="*/ 8 w 8"/>
                    <a:gd name="T67" fmla="*/ 8 h 8"/>
                    <a:gd name="T68" fmla="*/ 8 w 8"/>
                    <a:gd name="T69" fmla="*/ 8 h 8"/>
                    <a:gd name="T70" fmla="*/ 8 w 8"/>
                    <a:gd name="T71" fmla="*/ 8 h 8"/>
                    <a:gd name="T72" fmla="*/ 8 w 8"/>
                    <a:gd name="T73" fmla="*/ 8 h 8"/>
                    <a:gd name="T74" fmla="*/ 8 w 8"/>
                    <a:gd name="T75" fmla="*/ 8 h 8"/>
                    <a:gd name="T76" fmla="*/ 8 w 8"/>
                    <a:gd name="T77" fmla="*/ 8 h 8"/>
                    <a:gd name="T78" fmla="*/ 8 w 8"/>
                    <a:gd name="T79" fmla="*/ 8 h 8"/>
                    <a:gd name="T80" fmla="*/ 8 w 8"/>
                    <a:gd name="T81" fmla="*/ 8 h 8"/>
                    <a:gd name="T82" fmla="*/ 0 w 8"/>
                    <a:gd name="T83" fmla="*/ 8 h 8"/>
                    <a:gd name="T84" fmla="*/ 0 w 8"/>
                    <a:gd name="T85" fmla="*/ 8 h 8"/>
                    <a:gd name="T86" fmla="*/ 0 w 8"/>
                    <a:gd name="T87" fmla="*/ 0 h 8"/>
                    <a:gd name="T88" fmla="*/ 0 w 8"/>
                    <a:gd name="T89" fmla="*/ 0 h 8"/>
                    <a:gd name="T90" fmla="*/ 0 w 8"/>
                    <a:gd name="T91" fmla="*/ 0 h 8"/>
                    <a:gd name="T92" fmla="*/ 0 w 8"/>
                    <a:gd name="T93" fmla="*/ 0 h 8"/>
                    <a:gd name="T94" fmla="*/ 0 w 8"/>
                    <a:gd name="T95" fmla="*/ 0 h 8"/>
                    <a:gd name="T96" fmla="*/ 8 w 8"/>
                    <a:gd name="T9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58" name="Freeform 1122"/>
                <p:cNvSpPr>
                  <a:spLocks/>
                </p:cNvSpPr>
                <p:nvPr/>
              </p:nvSpPr>
              <p:spPr bwMode="auto">
                <a:xfrm>
                  <a:off x="2670" y="2741"/>
                  <a:ext cx="1" cy="8"/>
                </a:xfrm>
                <a:custGeom>
                  <a:avLst/>
                  <a:gdLst>
                    <a:gd name="T0" fmla="*/ 8 h 8"/>
                    <a:gd name="T1" fmla="*/ 8 h 8"/>
                    <a:gd name="T2" fmla="*/ 8 h 8"/>
                    <a:gd name="T3" fmla="*/ 0 h 8"/>
                    <a:gd name="T4" fmla="*/ 0 h 8"/>
                    <a:gd name="T5" fmla="*/ 0 h 8"/>
                    <a:gd name="T6" fmla="*/ 8 h 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8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59" name="Rectangle 1123"/>
                <p:cNvSpPr>
                  <a:spLocks noChangeArrowheads="1"/>
                </p:cNvSpPr>
                <p:nvPr/>
              </p:nvSpPr>
              <p:spPr bwMode="auto">
                <a:xfrm>
                  <a:off x="2782" y="3069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60" name="Freeform 1124"/>
                <p:cNvSpPr>
                  <a:spLocks/>
                </p:cNvSpPr>
                <p:nvPr/>
              </p:nvSpPr>
              <p:spPr bwMode="auto">
                <a:xfrm>
                  <a:off x="2374" y="2965"/>
                  <a:ext cx="416" cy="120"/>
                </a:xfrm>
                <a:custGeom>
                  <a:avLst/>
                  <a:gdLst>
                    <a:gd name="T0" fmla="*/ 416 w 416"/>
                    <a:gd name="T1" fmla="*/ 104 h 120"/>
                    <a:gd name="T2" fmla="*/ 416 w 416"/>
                    <a:gd name="T3" fmla="*/ 112 h 120"/>
                    <a:gd name="T4" fmla="*/ 416 w 416"/>
                    <a:gd name="T5" fmla="*/ 120 h 120"/>
                    <a:gd name="T6" fmla="*/ 408 w 416"/>
                    <a:gd name="T7" fmla="*/ 120 h 120"/>
                    <a:gd name="T8" fmla="*/ 0 w 416"/>
                    <a:gd name="T9" fmla="*/ 8 h 120"/>
                    <a:gd name="T10" fmla="*/ 0 w 416"/>
                    <a:gd name="T11" fmla="*/ 8 h 120"/>
                    <a:gd name="T12" fmla="*/ 0 w 416"/>
                    <a:gd name="T13" fmla="*/ 0 h 120"/>
                    <a:gd name="T14" fmla="*/ 0 w 416"/>
                    <a:gd name="T15" fmla="*/ 0 h 120"/>
                    <a:gd name="T16" fmla="*/ 408 w 416"/>
                    <a:gd name="T17" fmla="*/ 112 h 120"/>
                    <a:gd name="T18" fmla="*/ 408 w 416"/>
                    <a:gd name="T19" fmla="*/ 120 h 120"/>
                    <a:gd name="T20" fmla="*/ 408 w 416"/>
                    <a:gd name="T21" fmla="*/ 112 h 120"/>
                    <a:gd name="T22" fmla="*/ 408 w 416"/>
                    <a:gd name="T23" fmla="*/ 104 h 120"/>
                    <a:gd name="T24" fmla="*/ 416 w 416"/>
                    <a:gd name="T25" fmla="*/ 104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6" h="120">
                      <a:moveTo>
                        <a:pt x="416" y="104"/>
                      </a:moveTo>
                      <a:lnTo>
                        <a:pt x="416" y="112"/>
                      </a:lnTo>
                      <a:lnTo>
                        <a:pt x="416" y="120"/>
                      </a:lnTo>
                      <a:lnTo>
                        <a:pt x="408" y="12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08" y="112"/>
                      </a:lnTo>
                      <a:lnTo>
                        <a:pt x="408" y="120"/>
                      </a:lnTo>
                      <a:lnTo>
                        <a:pt x="408" y="112"/>
                      </a:lnTo>
                      <a:lnTo>
                        <a:pt x="408" y="104"/>
                      </a:lnTo>
                      <a:lnTo>
                        <a:pt x="416" y="10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61" name="Rectangle 1125"/>
                <p:cNvSpPr>
                  <a:spLocks noChangeArrowheads="1"/>
                </p:cNvSpPr>
                <p:nvPr/>
              </p:nvSpPr>
              <p:spPr bwMode="auto">
                <a:xfrm>
                  <a:off x="2374" y="2957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62" name="Freeform 1126"/>
                <p:cNvSpPr>
                  <a:spLocks/>
                </p:cNvSpPr>
                <p:nvPr/>
              </p:nvSpPr>
              <p:spPr bwMode="auto">
                <a:xfrm>
                  <a:off x="2374" y="2957"/>
                  <a:ext cx="416" cy="120"/>
                </a:xfrm>
                <a:custGeom>
                  <a:avLst/>
                  <a:gdLst>
                    <a:gd name="T0" fmla="*/ 0 w 416"/>
                    <a:gd name="T1" fmla="*/ 0 h 120"/>
                    <a:gd name="T2" fmla="*/ 8 w 416"/>
                    <a:gd name="T3" fmla="*/ 0 h 120"/>
                    <a:gd name="T4" fmla="*/ 8 w 416"/>
                    <a:gd name="T5" fmla="*/ 0 h 120"/>
                    <a:gd name="T6" fmla="*/ 8 w 416"/>
                    <a:gd name="T7" fmla="*/ 0 h 120"/>
                    <a:gd name="T8" fmla="*/ 416 w 416"/>
                    <a:gd name="T9" fmla="*/ 112 h 120"/>
                    <a:gd name="T10" fmla="*/ 416 w 416"/>
                    <a:gd name="T11" fmla="*/ 120 h 120"/>
                    <a:gd name="T12" fmla="*/ 416 w 416"/>
                    <a:gd name="T13" fmla="*/ 112 h 120"/>
                    <a:gd name="T14" fmla="*/ 416 w 416"/>
                    <a:gd name="T15" fmla="*/ 120 h 120"/>
                    <a:gd name="T16" fmla="*/ 8 w 416"/>
                    <a:gd name="T17" fmla="*/ 8 h 120"/>
                    <a:gd name="T18" fmla="*/ 8 w 416"/>
                    <a:gd name="T19" fmla="*/ 0 h 120"/>
                    <a:gd name="T20" fmla="*/ 8 w 416"/>
                    <a:gd name="T21" fmla="*/ 8 h 120"/>
                    <a:gd name="T22" fmla="*/ 0 w 416"/>
                    <a:gd name="T23" fmla="*/ 8 h 120"/>
                    <a:gd name="T24" fmla="*/ 0 w 416"/>
                    <a:gd name="T25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6" h="120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16" y="112"/>
                      </a:lnTo>
                      <a:lnTo>
                        <a:pt x="416" y="120"/>
                      </a:lnTo>
                      <a:lnTo>
                        <a:pt x="416" y="112"/>
                      </a:lnTo>
                      <a:lnTo>
                        <a:pt x="416" y="120"/>
                      </a:lnTo>
                      <a:lnTo>
                        <a:pt x="8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63" name="Freeform 1127"/>
                <p:cNvSpPr>
                  <a:spLocks/>
                </p:cNvSpPr>
                <p:nvPr/>
              </p:nvSpPr>
              <p:spPr bwMode="auto">
                <a:xfrm>
                  <a:off x="2374" y="2965"/>
                  <a:ext cx="416" cy="136"/>
                </a:xfrm>
                <a:custGeom>
                  <a:avLst/>
                  <a:gdLst>
                    <a:gd name="T0" fmla="*/ 416 w 416"/>
                    <a:gd name="T1" fmla="*/ 112 h 136"/>
                    <a:gd name="T2" fmla="*/ 416 w 416"/>
                    <a:gd name="T3" fmla="*/ 128 h 136"/>
                    <a:gd name="T4" fmla="*/ 416 w 416"/>
                    <a:gd name="T5" fmla="*/ 136 h 136"/>
                    <a:gd name="T6" fmla="*/ 408 w 416"/>
                    <a:gd name="T7" fmla="*/ 136 h 136"/>
                    <a:gd name="T8" fmla="*/ 0 w 416"/>
                    <a:gd name="T9" fmla="*/ 24 h 136"/>
                    <a:gd name="T10" fmla="*/ 0 w 416"/>
                    <a:gd name="T11" fmla="*/ 24 h 136"/>
                    <a:gd name="T12" fmla="*/ 0 w 416"/>
                    <a:gd name="T13" fmla="*/ 16 h 136"/>
                    <a:gd name="T14" fmla="*/ 0 w 416"/>
                    <a:gd name="T15" fmla="*/ 0 h 136"/>
                    <a:gd name="T16" fmla="*/ 0 w 416"/>
                    <a:gd name="T17" fmla="*/ 0 h 136"/>
                    <a:gd name="T18" fmla="*/ 0 w 416"/>
                    <a:gd name="T19" fmla="*/ 0 h 136"/>
                    <a:gd name="T20" fmla="*/ 8 w 416"/>
                    <a:gd name="T21" fmla="*/ 0 h 136"/>
                    <a:gd name="T22" fmla="*/ 8 w 416"/>
                    <a:gd name="T23" fmla="*/ 16 h 136"/>
                    <a:gd name="T24" fmla="*/ 0 w 416"/>
                    <a:gd name="T25" fmla="*/ 16 h 136"/>
                    <a:gd name="T26" fmla="*/ 0 w 416"/>
                    <a:gd name="T27" fmla="*/ 16 h 136"/>
                    <a:gd name="T28" fmla="*/ 408 w 416"/>
                    <a:gd name="T29" fmla="*/ 128 h 136"/>
                    <a:gd name="T30" fmla="*/ 408 w 416"/>
                    <a:gd name="T31" fmla="*/ 136 h 136"/>
                    <a:gd name="T32" fmla="*/ 408 w 416"/>
                    <a:gd name="T33" fmla="*/ 128 h 136"/>
                    <a:gd name="T34" fmla="*/ 408 w 416"/>
                    <a:gd name="T35" fmla="*/ 112 h 136"/>
                    <a:gd name="T36" fmla="*/ 416 w 416"/>
                    <a:gd name="T3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16" h="136">
                      <a:moveTo>
                        <a:pt x="416" y="112"/>
                      </a:moveTo>
                      <a:lnTo>
                        <a:pt x="416" y="128"/>
                      </a:lnTo>
                      <a:lnTo>
                        <a:pt x="416" y="136"/>
                      </a:lnTo>
                      <a:lnTo>
                        <a:pt x="408" y="136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408" y="128"/>
                      </a:lnTo>
                      <a:lnTo>
                        <a:pt x="408" y="136"/>
                      </a:lnTo>
                      <a:lnTo>
                        <a:pt x="408" y="128"/>
                      </a:lnTo>
                      <a:lnTo>
                        <a:pt x="408" y="112"/>
                      </a:lnTo>
                      <a:lnTo>
                        <a:pt x="416" y="11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64" name="Freeform 1128"/>
                <p:cNvSpPr>
                  <a:spLocks/>
                </p:cNvSpPr>
                <p:nvPr/>
              </p:nvSpPr>
              <p:spPr bwMode="auto">
                <a:xfrm>
                  <a:off x="2374" y="2965"/>
                  <a:ext cx="416" cy="120"/>
                </a:xfrm>
                <a:custGeom>
                  <a:avLst/>
                  <a:gdLst>
                    <a:gd name="T0" fmla="*/ 0 w 416"/>
                    <a:gd name="T1" fmla="*/ 0 h 120"/>
                    <a:gd name="T2" fmla="*/ 408 w 416"/>
                    <a:gd name="T3" fmla="*/ 112 h 120"/>
                    <a:gd name="T4" fmla="*/ 416 w 416"/>
                    <a:gd name="T5" fmla="*/ 112 h 120"/>
                    <a:gd name="T6" fmla="*/ 416 w 416"/>
                    <a:gd name="T7" fmla="*/ 112 h 120"/>
                    <a:gd name="T8" fmla="*/ 408 w 416"/>
                    <a:gd name="T9" fmla="*/ 120 h 120"/>
                    <a:gd name="T10" fmla="*/ 0 w 416"/>
                    <a:gd name="T11" fmla="*/ 8 h 120"/>
                    <a:gd name="T12" fmla="*/ 0 w 416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6" h="120">
                      <a:moveTo>
                        <a:pt x="0" y="0"/>
                      </a:moveTo>
                      <a:lnTo>
                        <a:pt x="408" y="112"/>
                      </a:lnTo>
                      <a:lnTo>
                        <a:pt x="416" y="112"/>
                      </a:lnTo>
                      <a:lnTo>
                        <a:pt x="416" y="112"/>
                      </a:lnTo>
                      <a:lnTo>
                        <a:pt x="408" y="120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65" name="Rectangle 1129"/>
                <p:cNvSpPr>
                  <a:spLocks noChangeArrowheads="1"/>
                </p:cNvSpPr>
                <p:nvPr/>
              </p:nvSpPr>
              <p:spPr bwMode="auto">
                <a:xfrm>
                  <a:off x="2374" y="2989"/>
                  <a:ext cx="0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66" name="Freeform 1130"/>
                <p:cNvSpPr>
                  <a:spLocks/>
                </p:cNvSpPr>
                <p:nvPr/>
              </p:nvSpPr>
              <p:spPr bwMode="auto">
                <a:xfrm>
                  <a:off x="2374" y="2989"/>
                  <a:ext cx="416" cy="120"/>
                </a:xfrm>
                <a:custGeom>
                  <a:avLst/>
                  <a:gdLst>
                    <a:gd name="T0" fmla="*/ 0 w 416"/>
                    <a:gd name="T1" fmla="*/ 0 h 120"/>
                    <a:gd name="T2" fmla="*/ 0 w 416"/>
                    <a:gd name="T3" fmla="*/ 8 h 120"/>
                    <a:gd name="T4" fmla="*/ 408 w 416"/>
                    <a:gd name="T5" fmla="*/ 120 h 120"/>
                    <a:gd name="T6" fmla="*/ 416 w 416"/>
                    <a:gd name="T7" fmla="*/ 120 h 120"/>
                    <a:gd name="T8" fmla="*/ 416 w 416"/>
                    <a:gd name="T9" fmla="*/ 120 h 120"/>
                    <a:gd name="T10" fmla="*/ 408 w 416"/>
                    <a:gd name="T11" fmla="*/ 112 h 120"/>
                    <a:gd name="T12" fmla="*/ 0 w 416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6" h="120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408" y="120"/>
                      </a:lnTo>
                      <a:lnTo>
                        <a:pt x="416" y="120"/>
                      </a:lnTo>
                      <a:lnTo>
                        <a:pt x="416" y="120"/>
                      </a:lnTo>
                      <a:lnTo>
                        <a:pt x="408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67" name="Freeform 1131"/>
                <p:cNvSpPr>
                  <a:spLocks/>
                </p:cNvSpPr>
                <p:nvPr/>
              </p:nvSpPr>
              <p:spPr bwMode="auto">
                <a:xfrm>
                  <a:off x="2990" y="291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8 h 8"/>
                    <a:gd name="T6" fmla="*/ 8 w 8"/>
                    <a:gd name="T7" fmla="*/ 8 h 8"/>
                    <a:gd name="T8" fmla="*/ 0 w 8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68" name="Freeform 1132"/>
                <p:cNvSpPr>
                  <a:spLocks/>
                </p:cNvSpPr>
                <p:nvPr/>
              </p:nvSpPr>
              <p:spPr bwMode="auto">
                <a:xfrm>
                  <a:off x="2782" y="2917"/>
                  <a:ext cx="216" cy="192"/>
                </a:xfrm>
                <a:custGeom>
                  <a:avLst/>
                  <a:gdLst>
                    <a:gd name="T0" fmla="*/ 0 w 216"/>
                    <a:gd name="T1" fmla="*/ 184 h 192"/>
                    <a:gd name="T2" fmla="*/ 8 w 216"/>
                    <a:gd name="T3" fmla="*/ 192 h 192"/>
                    <a:gd name="T4" fmla="*/ 216 w 216"/>
                    <a:gd name="T5" fmla="*/ 8 h 192"/>
                    <a:gd name="T6" fmla="*/ 208 w 216"/>
                    <a:gd name="T7" fmla="*/ 0 h 192"/>
                    <a:gd name="T8" fmla="*/ 0 w 216"/>
                    <a:gd name="T9" fmla="*/ 18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192">
                      <a:moveTo>
                        <a:pt x="0" y="184"/>
                      </a:moveTo>
                      <a:lnTo>
                        <a:pt x="8" y="192"/>
                      </a:lnTo>
                      <a:lnTo>
                        <a:pt x="216" y="8"/>
                      </a:lnTo>
                      <a:lnTo>
                        <a:pt x="208" y="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69" name="Freeform 1133"/>
                <p:cNvSpPr>
                  <a:spLocks/>
                </p:cNvSpPr>
                <p:nvPr/>
              </p:nvSpPr>
              <p:spPr bwMode="auto">
                <a:xfrm>
                  <a:off x="2862" y="2997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8 h 8"/>
                    <a:gd name="T6" fmla="*/ 8 w 8"/>
                    <a:gd name="T7" fmla="*/ 8 h 8"/>
                    <a:gd name="T8" fmla="*/ 0 w 8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70" name="Freeform 1134"/>
                <p:cNvSpPr>
                  <a:spLocks/>
                </p:cNvSpPr>
                <p:nvPr/>
              </p:nvSpPr>
              <p:spPr bwMode="auto">
                <a:xfrm>
                  <a:off x="2990" y="2893"/>
                  <a:ext cx="8" cy="8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8 w 8"/>
                    <a:gd name="T5" fmla="*/ 8 h 8"/>
                    <a:gd name="T6" fmla="*/ 8 w 8"/>
                    <a:gd name="T7" fmla="*/ 8 h 8"/>
                    <a:gd name="T8" fmla="*/ 0 w 8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71" name="Freeform 1135"/>
                <p:cNvSpPr>
                  <a:spLocks/>
                </p:cNvSpPr>
                <p:nvPr/>
              </p:nvSpPr>
              <p:spPr bwMode="auto">
                <a:xfrm>
                  <a:off x="2862" y="2893"/>
                  <a:ext cx="136" cy="112"/>
                </a:xfrm>
                <a:custGeom>
                  <a:avLst/>
                  <a:gdLst>
                    <a:gd name="T0" fmla="*/ 0 w 136"/>
                    <a:gd name="T1" fmla="*/ 104 h 112"/>
                    <a:gd name="T2" fmla="*/ 8 w 136"/>
                    <a:gd name="T3" fmla="*/ 112 h 112"/>
                    <a:gd name="T4" fmla="*/ 136 w 136"/>
                    <a:gd name="T5" fmla="*/ 8 h 112"/>
                    <a:gd name="T6" fmla="*/ 128 w 136"/>
                    <a:gd name="T7" fmla="*/ 0 h 112"/>
                    <a:gd name="T8" fmla="*/ 0 w 136"/>
                    <a:gd name="T9" fmla="*/ 104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112">
                      <a:moveTo>
                        <a:pt x="0" y="104"/>
                      </a:moveTo>
                      <a:lnTo>
                        <a:pt x="8" y="112"/>
                      </a:lnTo>
                      <a:lnTo>
                        <a:pt x="136" y="8"/>
                      </a:lnTo>
                      <a:lnTo>
                        <a:pt x="128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72" name="Freeform 1136"/>
                <p:cNvSpPr>
                  <a:spLocks/>
                </p:cNvSpPr>
                <p:nvPr/>
              </p:nvSpPr>
              <p:spPr bwMode="auto">
                <a:xfrm>
                  <a:off x="2798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73" name="Freeform 1137"/>
                <p:cNvSpPr>
                  <a:spLocks/>
                </p:cNvSpPr>
                <p:nvPr/>
              </p:nvSpPr>
              <p:spPr bwMode="auto">
                <a:xfrm>
                  <a:off x="2806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74" name="Freeform 1138"/>
                <p:cNvSpPr>
                  <a:spLocks/>
                </p:cNvSpPr>
                <p:nvPr/>
              </p:nvSpPr>
              <p:spPr bwMode="auto">
                <a:xfrm>
                  <a:off x="2806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75" name="Rectangle 1139"/>
                <p:cNvSpPr>
                  <a:spLocks noChangeArrowheads="1"/>
                </p:cNvSpPr>
                <p:nvPr/>
              </p:nvSpPr>
              <p:spPr bwMode="auto">
                <a:xfrm>
                  <a:off x="2806" y="2813"/>
                  <a:ext cx="8" cy="1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76" name="Rectangle 1140"/>
                <p:cNvSpPr>
                  <a:spLocks noChangeArrowheads="1"/>
                </p:cNvSpPr>
                <p:nvPr/>
              </p:nvSpPr>
              <p:spPr bwMode="auto">
                <a:xfrm>
                  <a:off x="2806" y="2821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77" name="Rectangle 1141"/>
                <p:cNvSpPr>
                  <a:spLocks noChangeArrowheads="1"/>
                </p:cNvSpPr>
                <p:nvPr/>
              </p:nvSpPr>
              <p:spPr bwMode="auto">
                <a:xfrm>
                  <a:off x="2814" y="2813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78" name="Rectangle 1142"/>
                <p:cNvSpPr>
                  <a:spLocks noChangeArrowheads="1"/>
                </p:cNvSpPr>
                <p:nvPr/>
              </p:nvSpPr>
              <p:spPr bwMode="auto">
                <a:xfrm>
                  <a:off x="2806" y="2813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79" name="Freeform 1143"/>
                <p:cNvSpPr>
                  <a:spLocks/>
                </p:cNvSpPr>
                <p:nvPr/>
              </p:nvSpPr>
              <p:spPr bwMode="auto">
                <a:xfrm>
                  <a:off x="2814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80" name="Freeform 1144"/>
                <p:cNvSpPr>
                  <a:spLocks/>
                </p:cNvSpPr>
                <p:nvPr/>
              </p:nvSpPr>
              <p:spPr bwMode="auto">
                <a:xfrm>
                  <a:off x="2814" y="2813"/>
                  <a:ext cx="24" cy="24"/>
                </a:xfrm>
                <a:custGeom>
                  <a:avLst/>
                  <a:gdLst>
                    <a:gd name="T0" fmla="*/ 8 w 24"/>
                    <a:gd name="T1" fmla="*/ 0 h 24"/>
                    <a:gd name="T2" fmla="*/ 8 w 24"/>
                    <a:gd name="T3" fmla="*/ 8 h 24"/>
                    <a:gd name="T4" fmla="*/ 8 w 24"/>
                    <a:gd name="T5" fmla="*/ 16 h 24"/>
                    <a:gd name="T6" fmla="*/ 0 w 24"/>
                    <a:gd name="T7" fmla="*/ 8 h 24"/>
                    <a:gd name="T8" fmla="*/ 8 w 24"/>
                    <a:gd name="T9" fmla="*/ 0 h 24"/>
                    <a:gd name="T10" fmla="*/ 8 w 24"/>
                    <a:gd name="T11" fmla="*/ 0 h 24"/>
                    <a:gd name="T12" fmla="*/ 24 w 24"/>
                    <a:gd name="T13" fmla="*/ 0 h 24"/>
                    <a:gd name="T14" fmla="*/ 16 w 24"/>
                    <a:gd name="T15" fmla="*/ 8 h 24"/>
                    <a:gd name="T16" fmla="*/ 8 w 24"/>
                    <a:gd name="T17" fmla="*/ 16 h 24"/>
                    <a:gd name="T18" fmla="*/ 0 w 24"/>
                    <a:gd name="T19" fmla="*/ 24 h 24"/>
                    <a:gd name="T20" fmla="*/ 0 w 24"/>
                    <a:gd name="T21" fmla="*/ 8 h 24"/>
                    <a:gd name="T22" fmla="*/ 0 w 24"/>
                    <a:gd name="T23" fmla="*/ 0 h 24"/>
                    <a:gd name="T24" fmla="*/ 8 w 2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24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0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24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81" name="Rectangle 1145"/>
                <p:cNvSpPr>
                  <a:spLocks noChangeArrowheads="1"/>
                </p:cNvSpPr>
                <p:nvPr/>
              </p:nvSpPr>
              <p:spPr bwMode="auto">
                <a:xfrm>
                  <a:off x="2814" y="2813"/>
                  <a:ext cx="8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82" name="Freeform 1146"/>
                <p:cNvSpPr>
                  <a:spLocks/>
                </p:cNvSpPr>
                <p:nvPr/>
              </p:nvSpPr>
              <p:spPr bwMode="auto">
                <a:xfrm>
                  <a:off x="2822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83" name="Freeform 1147"/>
                <p:cNvSpPr>
                  <a:spLocks/>
                </p:cNvSpPr>
                <p:nvPr/>
              </p:nvSpPr>
              <p:spPr bwMode="auto">
                <a:xfrm>
                  <a:off x="2822" y="281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84" name="Freeform 1148"/>
                <p:cNvSpPr>
                  <a:spLocks/>
                </p:cNvSpPr>
                <p:nvPr/>
              </p:nvSpPr>
              <p:spPr bwMode="auto">
                <a:xfrm>
                  <a:off x="2814" y="2813"/>
                  <a:ext cx="24" cy="16"/>
                </a:xfrm>
                <a:custGeom>
                  <a:avLst/>
                  <a:gdLst>
                    <a:gd name="T0" fmla="*/ 24 w 24"/>
                    <a:gd name="T1" fmla="*/ 8 h 16"/>
                    <a:gd name="T2" fmla="*/ 16 w 24"/>
                    <a:gd name="T3" fmla="*/ 16 h 16"/>
                    <a:gd name="T4" fmla="*/ 8 w 24"/>
                    <a:gd name="T5" fmla="*/ 16 h 16"/>
                    <a:gd name="T6" fmla="*/ 0 w 24"/>
                    <a:gd name="T7" fmla="*/ 16 h 16"/>
                    <a:gd name="T8" fmla="*/ 8 w 24"/>
                    <a:gd name="T9" fmla="*/ 8 h 16"/>
                    <a:gd name="T10" fmla="*/ 16 w 24"/>
                    <a:gd name="T11" fmla="*/ 0 h 16"/>
                    <a:gd name="T12" fmla="*/ 24 w 24"/>
                    <a:gd name="T13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16">
                      <a:moveTo>
                        <a:pt x="24" y="8"/>
                      </a:moveTo>
                      <a:lnTo>
                        <a:pt x="16" y="16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6" y="0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85" name="Rectangle 1149"/>
                <p:cNvSpPr>
                  <a:spLocks noChangeArrowheads="1"/>
                </p:cNvSpPr>
                <p:nvPr/>
              </p:nvSpPr>
              <p:spPr bwMode="auto">
                <a:xfrm>
                  <a:off x="2822" y="2821"/>
                  <a:ext cx="16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86" name="Freeform 1150"/>
                <p:cNvSpPr>
                  <a:spLocks/>
                </p:cNvSpPr>
                <p:nvPr/>
              </p:nvSpPr>
              <p:spPr bwMode="auto">
                <a:xfrm>
                  <a:off x="2830" y="2805"/>
                  <a:ext cx="8" cy="16"/>
                </a:xfrm>
                <a:custGeom>
                  <a:avLst/>
                  <a:gdLst>
                    <a:gd name="T0" fmla="*/ 0 w 8"/>
                    <a:gd name="T1" fmla="*/ 16 h 16"/>
                    <a:gd name="T2" fmla="*/ 0 w 8"/>
                    <a:gd name="T3" fmla="*/ 8 h 16"/>
                    <a:gd name="T4" fmla="*/ 0 w 8"/>
                    <a:gd name="T5" fmla="*/ 8 h 16"/>
                    <a:gd name="T6" fmla="*/ 8 w 8"/>
                    <a:gd name="T7" fmla="*/ 0 h 16"/>
                    <a:gd name="T8" fmla="*/ 8 w 8"/>
                    <a:gd name="T9" fmla="*/ 8 h 16"/>
                    <a:gd name="T10" fmla="*/ 8 w 8"/>
                    <a:gd name="T11" fmla="*/ 16 h 16"/>
                    <a:gd name="T12" fmla="*/ 0 w 8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6">
                      <a:moveTo>
                        <a:pt x="0" y="16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87" name="Rectangle 1151"/>
                <p:cNvSpPr>
                  <a:spLocks noChangeArrowheads="1"/>
                </p:cNvSpPr>
                <p:nvPr/>
              </p:nvSpPr>
              <p:spPr bwMode="auto">
                <a:xfrm>
                  <a:off x="3014" y="2845"/>
                  <a:ext cx="24" cy="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88" name="Freeform 1152"/>
                <p:cNvSpPr>
                  <a:spLocks/>
                </p:cNvSpPr>
                <p:nvPr/>
              </p:nvSpPr>
              <p:spPr bwMode="auto">
                <a:xfrm>
                  <a:off x="3014" y="2845"/>
                  <a:ext cx="24" cy="24"/>
                </a:xfrm>
                <a:custGeom>
                  <a:avLst/>
                  <a:gdLst>
                    <a:gd name="T0" fmla="*/ 24 w 24"/>
                    <a:gd name="T1" fmla="*/ 0 h 24"/>
                    <a:gd name="T2" fmla="*/ 24 w 24"/>
                    <a:gd name="T3" fmla="*/ 8 h 24"/>
                    <a:gd name="T4" fmla="*/ 24 w 24"/>
                    <a:gd name="T5" fmla="*/ 24 h 24"/>
                    <a:gd name="T6" fmla="*/ 16 w 24"/>
                    <a:gd name="T7" fmla="*/ 16 h 24"/>
                    <a:gd name="T8" fmla="*/ 0 w 24"/>
                    <a:gd name="T9" fmla="*/ 8 h 24"/>
                    <a:gd name="T10" fmla="*/ 0 w 24"/>
                    <a:gd name="T11" fmla="*/ 0 h 24"/>
                    <a:gd name="T12" fmla="*/ 0 w 24"/>
                    <a:gd name="T13" fmla="*/ 8 h 24"/>
                    <a:gd name="T14" fmla="*/ 0 w 24"/>
                    <a:gd name="T15" fmla="*/ 0 h 24"/>
                    <a:gd name="T16" fmla="*/ 16 w 24"/>
                    <a:gd name="T17" fmla="*/ 8 h 24"/>
                    <a:gd name="T18" fmla="*/ 16 w 24"/>
                    <a:gd name="T19" fmla="*/ 16 h 24"/>
                    <a:gd name="T20" fmla="*/ 16 w 24"/>
                    <a:gd name="T21" fmla="*/ 8 h 24"/>
                    <a:gd name="T22" fmla="*/ 16 w 24"/>
                    <a:gd name="T23" fmla="*/ 0 h 24"/>
                    <a:gd name="T24" fmla="*/ 24 w 2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24">
                      <a:moveTo>
                        <a:pt x="24" y="0"/>
                      </a:moveTo>
                      <a:lnTo>
                        <a:pt x="24" y="8"/>
                      </a:lnTo>
                      <a:lnTo>
                        <a:pt x="24" y="24"/>
                      </a:lnTo>
                      <a:lnTo>
                        <a:pt x="16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16" y="8"/>
                      </a:lnTo>
                      <a:lnTo>
                        <a:pt x="16" y="16"/>
                      </a:lnTo>
                      <a:lnTo>
                        <a:pt x="16" y="8"/>
                      </a:lnTo>
                      <a:lnTo>
                        <a:pt x="16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89" name="Freeform 1153"/>
                <p:cNvSpPr>
                  <a:spLocks/>
                </p:cNvSpPr>
                <p:nvPr/>
              </p:nvSpPr>
              <p:spPr bwMode="auto">
                <a:xfrm>
                  <a:off x="3030" y="2853"/>
                  <a:ext cx="8" cy="8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8 h 8"/>
                    <a:gd name="T4" fmla="*/ 0 w 8"/>
                    <a:gd name="T5" fmla="*/ 8 h 8"/>
                    <a:gd name="T6" fmla="*/ 0 w 8"/>
                    <a:gd name="T7" fmla="*/ 8 h 8"/>
                    <a:gd name="T8" fmla="*/ 0 w 8"/>
                    <a:gd name="T9" fmla="*/ 0 h 8"/>
                    <a:gd name="T10" fmla="*/ 8 w 8"/>
                    <a:gd name="T11" fmla="*/ 0 h 8"/>
                    <a:gd name="T12" fmla="*/ 0 w 8"/>
                    <a:gd name="T13" fmla="*/ 0 h 8"/>
                    <a:gd name="T14" fmla="*/ 8 w 8"/>
                    <a:gd name="T15" fmla="*/ 0 h 8"/>
                    <a:gd name="T16" fmla="*/ 8 w 8"/>
                    <a:gd name="T17" fmla="*/ 8 h 8"/>
                    <a:gd name="T18" fmla="*/ 8 w 8"/>
                    <a:gd name="T19" fmla="*/ 8 h 8"/>
                    <a:gd name="T20" fmla="*/ 0 w 8"/>
                    <a:gd name="T21" fmla="*/ 8 h 8"/>
                    <a:gd name="T22" fmla="*/ 0 w 8"/>
                    <a:gd name="T23" fmla="*/ 0 h 8"/>
                    <a:gd name="T24" fmla="*/ 8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90" name="Freeform 1154"/>
                <p:cNvSpPr>
                  <a:spLocks/>
                </p:cNvSpPr>
                <p:nvPr/>
              </p:nvSpPr>
              <p:spPr bwMode="auto">
                <a:xfrm>
                  <a:off x="2878" y="2909"/>
                  <a:ext cx="104" cy="120"/>
                </a:xfrm>
                <a:custGeom>
                  <a:avLst/>
                  <a:gdLst>
                    <a:gd name="T0" fmla="*/ 96 w 104"/>
                    <a:gd name="T1" fmla="*/ 24 h 120"/>
                    <a:gd name="T2" fmla="*/ 96 w 104"/>
                    <a:gd name="T3" fmla="*/ 8 h 120"/>
                    <a:gd name="T4" fmla="*/ 96 w 104"/>
                    <a:gd name="T5" fmla="*/ 8 h 120"/>
                    <a:gd name="T6" fmla="*/ 104 w 104"/>
                    <a:gd name="T7" fmla="*/ 16 h 120"/>
                    <a:gd name="T8" fmla="*/ 80 w 104"/>
                    <a:gd name="T9" fmla="*/ 40 h 120"/>
                    <a:gd name="T10" fmla="*/ 80 w 104"/>
                    <a:gd name="T11" fmla="*/ 40 h 120"/>
                    <a:gd name="T12" fmla="*/ 80 w 104"/>
                    <a:gd name="T13" fmla="*/ 40 h 120"/>
                    <a:gd name="T14" fmla="*/ 40 w 104"/>
                    <a:gd name="T15" fmla="*/ 72 h 120"/>
                    <a:gd name="T16" fmla="*/ 32 w 104"/>
                    <a:gd name="T17" fmla="*/ 64 h 120"/>
                    <a:gd name="T18" fmla="*/ 40 w 104"/>
                    <a:gd name="T19" fmla="*/ 72 h 120"/>
                    <a:gd name="T20" fmla="*/ 8 w 104"/>
                    <a:gd name="T21" fmla="*/ 104 h 120"/>
                    <a:gd name="T22" fmla="*/ 0 w 104"/>
                    <a:gd name="T23" fmla="*/ 96 h 120"/>
                    <a:gd name="T24" fmla="*/ 8 w 104"/>
                    <a:gd name="T25" fmla="*/ 96 h 120"/>
                    <a:gd name="T26" fmla="*/ 8 w 104"/>
                    <a:gd name="T27" fmla="*/ 104 h 120"/>
                    <a:gd name="T28" fmla="*/ 8 w 104"/>
                    <a:gd name="T29" fmla="*/ 112 h 120"/>
                    <a:gd name="T30" fmla="*/ 0 w 104"/>
                    <a:gd name="T31" fmla="*/ 104 h 120"/>
                    <a:gd name="T32" fmla="*/ 96 w 104"/>
                    <a:gd name="T33" fmla="*/ 24 h 120"/>
                    <a:gd name="T34" fmla="*/ 104 w 104"/>
                    <a:gd name="T35" fmla="*/ 24 h 120"/>
                    <a:gd name="T36" fmla="*/ 104 w 104"/>
                    <a:gd name="T37" fmla="*/ 32 h 120"/>
                    <a:gd name="T38" fmla="*/ 104 w 104"/>
                    <a:gd name="T39" fmla="*/ 32 h 120"/>
                    <a:gd name="T40" fmla="*/ 8 w 104"/>
                    <a:gd name="T41" fmla="*/ 112 h 120"/>
                    <a:gd name="T42" fmla="*/ 0 w 104"/>
                    <a:gd name="T43" fmla="*/ 120 h 120"/>
                    <a:gd name="T44" fmla="*/ 0 w 104"/>
                    <a:gd name="T45" fmla="*/ 104 h 120"/>
                    <a:gd name="T46" fmla="*/ 0 w 104"/>
                    <a:gd name="T47" fmla="*/ 96 h 120"/>
                    <a:gd name="T48" fmla="*/ 0 w 104"/>
                    <a:gd name="T49" fmla="*/ 96 h 120"/>
                    <a:gd name="T50" fmla="*/ 0 w 104"/>
                    <a:gd name="T51" fmla="*/ 96 h 120"/>
                    <a:gd name="T52" fmla="*/ 32 w 104"/>
                    <a:gd name="T53" fmla="*/ 64 h 120"/>
                    <a:gd name="T54" fmla="*/ 32 w 104"/>
                    <a:gd name="T55" fmla="*/ 64 h 120"/>
                    <a:gd name="T56" fmla="*/ 32 w 104"/>
                    <a:gd name="T57" fmla="*/ 64 h 120"/>
                    <a:gd name="T58" fmla="*/ 72 w 104"/>
                    <a:gd name="T59" fmla="*/ 32 h 120"/>
                    <a:gd name="T60" fmla="*/ 80 w 104"/>
                    <a:gd name="T61" fmla="*/ 40 h 120"/>
                    <a:gd name="T62" fmla="*/ 72 w 104"/>
                    <a:gd name="T63" fmla="*/ 32 h 120"/>
                    <a:gd name="T64" fmla="*/ 96 w 104"/>
                    <a:gd name="T65" fmla="*/ 8 h 120"/>
                    <a:gd name="T66" fmla="*/ 104 w 104"/>
                    <a:gd name="T67" fmla="*/ 0 h 120"/>
                    <a:gd name="T68" fmla="*/ 104 w 104"/>
                    <a:gd name="T69" fmla="*/ 8 h 120"/>
                    <a:gd name="T70" fmla="*/ 104 w 104"/>
                    <a:gd name="T71" fmla="*/ 24 h 120"/>
                    <a:gd name="T72" fmla="*/ 96 w 104"/>
                    <a:gd name="T73" fmla="*/ 24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4" h="120">
                      <a:moveTo>
                        <a:pt x="96" y="24"/>
                      </a:moveTo>
                      <a:lnTo>
                        <a:pt x="96" y="8"/>
                      </a:lnTo>
                      <a:lnTo>
                        <a:pt x="96" y="8"/>
                      </a:lnTo>
                      <a:lnTo>
                        <a:pt x="104" y="16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40" y="72"/>
                      </a:lnTo>
                      <a:lnTo>
                        <a:pt x="32" y="64"/>
                      </a:lnTo>
                      <a:lnTo>
                        <a:pt x="40" y="72"/>
                      </a:lnTo>
                      <a:lnTo>
                        <a:pt x="8" y="104"/>
                      </a:lnTo>
                      <a:lnTo>
                        <a:pt x="0" y="96"/>
                      </a:lnTo>
                      <a:lnTo>
                        <a:pt x="8" y="96"/>
                      </a:lnTo>
                      <a:lnTo>
                        <a:pt x="8" y="104"/>
                      </a:lnTo>
                      <a:lnTo>
                        <a:pt x="8" y="112"/>
                      </a:lnTo>
                      <a:lnTo>
                        <a:pt x="0" y="104"/>
                      </a:lnTo>
                      <a:lnTo>
                        <a:pt x="96" y="24"/>
                      </a:lnTo>
                      <a:lnTo>
                        <a:pt x="104" y="24"/>
                      </a:lnTo>
                      <a:lnTo>
                        <a:pt x="104" y="32"/>
                      </a:lnTo>
                      <a:lnTo>
                        <a:pt x="104" y="32"/>
                      </a:lnTo>
                      <a:lnTo>
                        <a:pt x="8" y="112"/>
                      </a:lnTo>
                      <a:lnTo>
                        <a:pt x="0" y="120"/>
                      </a:lnTo>
                      <a:lnTo>
                        <a:pt x="0" y="104"/>
                      </a:lnTo>
                      <a:lnTo>
                        <a:pt x="0" y="96"/>
                      </a:lnTo>
                      <a:lnTo>
                        <a:pt x="0" y="96"/>
                      </a:lnTo>
                      <a:lnTo>
                        <a:pt x="0" y="96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72" y="32"/>
                      </a:lnTo>
                      <a:lnTo>
                        <a:pt x="80" y="40"/>
                      </a:lnTo>
                      <a:lnTo>
                        <a:pt x="72" y="32"/>
                      </a:lnTo>
                      <a:lnTo>
                        <a:pt x="96" y="8"/>
                      </a:lnTo>
                      <a:lnTo>
                        <a:pt x="104" y="0"/>
                      </a:lnTo>
                      <a:lnTo>
                        <a:pt x="104" y="8"/>
                      </a:lnTo>
                      <a:lnTo>
                        <a:pt x="104" y="24"/>
                      </a:lnTo>
                      <a:lnTo>
                        <a:pt x="96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91" name="Freeform 1155"/>
                <p:cNvSpPr>
                  <a:spLocks/>
                </p:cNvSpPr>
                <p:nvPr/>
              </p:nvSpPr>
              <p:spPr bwMode="auto">
                <a:xfrm>
                  <a:off x="2718" y="2509"/>
                  <a:ext cx="384" cy="48"/>
                </a:xfrm>
                <a:custGeom>
                  <a:avLst/>
                  <a:gdLst>
                    <a:gd name="T0" fmla="*/ 8 w 384"/>
                    <a:gd name="T1" fmla="*/ 0 h 48"/>
                    <a:gd name="T2" fmla="*/ 8 w 384"/>
                    <a:gd name="T3" fmla="*/ 8 h 48"/>
                    <a:gd name="T4" fmla="*/ 0 w 384"/>
                    <a:gd name="T5" fmla="*/ 16 h 48"/>
                    <a:gd name="T6" fmla="*/ 8 w 384"/>
                    <a:gd name="T7" fmla="*/ 8 h 48"/>
                    <a:gd name="T8" fmla="*/ 24 w 384"/>
                    <a:gd name="T9" fmla="*/ 24 h 48"/>
                    <a:gd name="T10" fmla="*/ 16 w 384"/>
                    <a:gd name="T11" fmla="*/ 32 h 48"/>
                    <a:gd name="T12" fmla="*/ 16 w 384"/>
                    <a:gd name="T13" fmla="*/ 24 h 48"/>
                    <a:gd name="T14" fmla="*/ 360 w 384"/>
                    <a:gd name="T15" fmla="*/ 40 h 48"/>
                    <a:gd name="T16" fmla="*/ 368 w 384"/>
                    <a:gd name="T17" fmla="*/ 48 h 48"/>
                    <a:gd name="T18" fmla="*/ 360 w 384"/>
                    <a:gd name="T19" fmla="*/ 40 h 48"/>
                    <a:gd name="T20" fmla="*/ 368 w 384"/>
                    <a:gd name="T21" fmla="*/ 32 h 48"/>
                    <a:gd name="T22" fmla="*/ 376 w 384"/>
                    <a:gd name="T23" fmla="*/ 32 h 48"/>
                    <a:gd name="T24" fmla="*/ 368 w 384"/>
                    <a:gd name="T25" fmla="*/ 32 h 48"/>
                    <a:gd name="T26" fmla="*/ 368 w 384"/>
                    <a:gd name="T27" fmla="*/ 16 h 48"/>
                    <a:gd name="T28" fmla="*/ 368 w 384"/>
                    <a:gd name="T29" fmla="*/ 16 h 48"/>
                    <a:gd name="T30" fmla="*/ 368 w 384"/>
                    <a:gd name="T31" fmla="*/ 16 h 48"/>
                    <a:gd name="T32" fmla="*/ 376 w 384"/>
                    <a:gd name="T33" fmla="*/ 8 h 48"/>
                    <a:gd name="T34" fmla="*/ 376 w 384"/>
                    <a:gd name="T35" fmla="*/ 8 h 48"/>
                    <a:gd name="T36" fmla="*/ 376 w 384"/>
                    <a:gd name="T37" fmla="*/ 8 h 48"/>
                    <a:gd name="T38" fmla="*/ 384 w 384"/>
                    <a:gd name="T39" fmla="*/ 16 h 48"/>
                    <a:gd name="T40" fmla="*/ 376 w 384"/>
                    <a:gd name="T41" fmla="*/ 24 h 48"/>
                    <a:gd name="T42" fmla="*/ 368 w 384"/>
                    <a:gd name="T43" fmla="*/ 16 h 48"/>
                    <a:gd name="T44" fmla="*/ 376 w 384"/>
                    <a:gd name="T45" fmla="*/ 16 h 48"/>
                    <a:gd name="T46" fmla="*/ 376 w 384"/>
                    <a:gd name="T47" fmla="*/ 32 h 48"/>
                    <a:gd name="T48" fmla="*/ 376 w 384"/>
                    <a:gd name="T49" fmla="*/ 40 h 48"/>
                    <a:gd name="T50" fmla="*/ 376 w 384"/>
                    <a:gd name="T51" fmla="*/ 40 h 48"/>
                    <a:gd name="T52" fmla="*/ 368 w 384"/>
                    <a:gd name="T53" fmla="*/ 48 h 48"/>
                    <a:gd name="T54" fmla="*/ 368 w 384"/>
                    <a:gd name="T55" fmla="*/ 48 h 48"/>
                    <a:gd name="T56" fmla="*/ 360 w 384"/>
                    <a:gd name="T57" fmla="*/ 48 h 48"/>
                    <a:gd name="T58" fmla="*/ 16 w 384"/>
                    <a:gd name="T59" fmla="*/ 32 h 48"/>
                    <a:gd name="T60" fmla="*/ 16 w 384"/>
                    <a:gd name="T61" fmla="*/ 32 h 48"/>
                    <a:gd name="T62" fmla="*/ 16 w 384"/>
                    <a:gd name="T63" fmla="*/ 32 h 48"/>
                    <a:gd name="T64" fmla="*/ 0 w 384"/>
                    <a:gd name="T65" fmla="*/ 16 h 48"/>
                    <a:gd name="T66" fmla="*/ 0 w 384"/>
                    <a:gd name="T67" fmla="*/ 16 h 48"/>
                    <a:gd name="T68" fmla="*/ 0 w 384"/>
                    <a:gd name="T69" fmla="*/ 8 h 48"/>
                    <a:gd name="T70" fmla="*/ 0 w 384"/>
                    <a:gd name="T71" fmla="*/ 0 h 48"/>
                    <a:gd name="T72" fmla="*/ 8 w 384"/>
                    <a:gd name="T7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84" h="48">
                      <a:moveTo>
                        <a:pt x="8" y="0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24" y="24"/>
                      </a:lnTo>
                      <a:lnTo>
                        <a:pt x="16" y="32"/>
                      </a:lnTo>
                      <a:lnTo>
                        <a:pt x="16" y="24"/>
                      </a:lnTo>
                      <a:lnTo>
                        <a:pt x="360" y="40"/>
                      </a:lnTo>
                      <a:lnTo>
                        <a:pt x="368" y="48"/>
                      </a:lnTo>
                      <a:lnTo>
                        <a:pt x="360" y="40"/>
                      </a:lnTo>
                      <a:lnTo>
                        <a:pt x="368" y="32"/>
                      </a:lnTo>
                      <a:lnTo>
                        <a:pt x="376" y="32"/>
                      </a:lnTo>
                      <a:lnTo>
                        <a:pt x="368" y="32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6" y="8"/>
                      </a:lnTo>
                      <a:lnTo>
                        <a:pt x="376" y="8"/>
                      </a:lnTo>
                      <a:lnTo>
                        <a:pt x="376" y="8"/>
                      </a:lnTo>
                      <a:lnTo>
                        <a:pt x="384" y="16"/>
                      </a:lnTo>
                      <a:lnTo>
                        <a:pt x="376" y="24"/>
                      </a:lnTo>
                      <a:lnTo>
                        <a:pt x="368" y="16"/>
                      </a:lnTo>
                      <a:lnTo>
                        <a:pt x="376" y="16"/>
                      </a:lnTo>
                      <a:lnTo>
                        <a:pt x="376" y="32"/>
                      </a:lnTo>
                      <a:lnTo>
                        <a:pt x="376" y="40"/>
                      </a:lnTo>
                      <a:lnTo>
                        <a:pt x="376" y="40"/>
                      </a:lnTo>
                      <a:lnTo>
                        <a:pt x="368" y="48"/>
                      </a:lnTo>
                      <a:lnTo>
                        <a:pt x="368" y="48"/>
                      </a:lnTo>
                      <a:lnTo>
                        <a:pt x="360" y="48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92" name="Freeform 1156"/>
                <p:cNvSpPr>
                  <a:spLocks/>
                </p:cNvSpPr>
                <p:nvPr/>
              </p:nvSpPr>
              <p:spPr bwMode="auto">
                <a:xfrm>
                  <a:off x="2718" y="2509"/>
                  <a:ext cx="376" cy="16"/>
                </a:xfrm>
                <a:custGeom>
                  <a:avLst/>
                  <a:gdLst>
                    <a:gd name="T0" fmla="*/ 376 w 376"/>
                    <a:gd name="T1" fmla="*/ 16 h 16"/>
                    <a:gd name="T2" fmla="*/ 0 w 376"/>
                    <a:gd name="T3" fmla="*/ 8 h 16"/>
                    <a:gd name="T4" fmla="*/ 0 w 376"/>
                    <a:gd name="T5" fmla="*/ 0 h 16"/>
                    <a:gd name="T6" fmla="*/ 0 w 376"/>
                    <a:gd name="T7" fmla="*/ 0 h 16"/>
                    <a:gd name="T8" fmla="*/ 0 w 376"/>
                    <a:gd name="T9" fmla="*/ 0 h 16"/>
                    <a:gd name="T10" fmla="*/ 376 w 376"/>
                    <a:gd name="T11" fmla="*/ 8 h 16"/>
                    <a:gd name="T12" fmla="*/ 376 w 376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6" h="16">
                      <a:moveTo>
                        <a:pt x="376" y="16"/>
                      </a:move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76" y="8"/>
                      </a:lnTo>
                      <a:lnTo>
                        <a:pt x="376" y="1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93" name="Freeform 1157"/>
                <p:cNvSpPr>
                  <a:spLocks/>
                </p:cNvSpPr>
                <p:nvPr/>
              </p:nvSpPr>
              <p:spPr bwMode="auto">
                <a:xfrm>
                  <a:off x="2718" y="2517"/>
                  <a:ext cx="376" cy="40"/>
                </a:xfrm>
                <a:custGeom>
                  <a:avLst/>
                  <a:gdLst>
                    <a:gd name="T0" fmla="*/ 0 w 376"/>
                    <a:gd name="T1" fmla="*/ 0 h 40"/>
                    <a:gd name="T2" fmla="*/ 368 w 376"/>
                    <a:gd name="T3" fmla="*/ 16 h 40"/>
                    <a:gd name="T4" fmla="*/ 376 w 376"/>
                    <a:gd name="T5" fmla="*/ 16 h 40"/>
                    <a:gd name="T6" fmla="*/ 376 w 376"/>
                    <a:gd name="T7" fmla="*/ 16 h 40"/>
                    <a:gd name="T8" fmla="*/ 376 w 376"/>
                    <a:gd name="T9" fmla="*/ 24 h 40"/>
                    <a:gd name="T10" fmla="*/ 376 w 376"/>
                    <a:gd name="T11" fmla="*/ 32 h 40"/>
                    <a:gd name="T12" fmla="*/ 376 w 376"/>
                    <a:gd name="T13" fmla="*/ 32 h 40"/>
                    <a:gd name="T14" fmla="*/ 368 w 376"/>
                    <a:gd name="T15" fmla="*/ 40 h 40"/>
                    <a:gd name="T16" fmla="*/ 360 w 376"/>
                    <a:gd name="T17" fmla="*/ 40 h 40"/>
                    <a:gd name="T18" fmla="*/ 360 w 376"/>
                    <a:gd name="T19" fmla="*/ 40 h 40"/>
                    <a:gd name="T20" fmla="*/ 16 w 376"/>
                    <a:gd name="T21" fmla="*/ 24 h 40"/>
                    <a:gd name="T22" fmla="*/ 16 w 376"/>
                    <a:gd name="T23" fmla="*/ 24 h 40"/>
                    <a:gd name="T24" fmla="*/ 16 w 376"/>
                    <a:gd name="T25" fmla="*/ 24 h 40"/>
                    <a:gd name="T26" fmla="*/ 0 w 376"/>
                    <a:gd name="T27" fmla="*/ 8 h 40"/>
                    <a:gd name="T28" fmla="*/ 0 w 376"/>
                    <a:gd name="T29" fmla="*/ 0 h 40"/>
                    <a:gd name="T30" fmla="*/ 0 w 376"/>
                    <a:gd name="T31" fmla="*/ 0 h 40"/>
                    <a:gd name="T32" fmla="*/ 8 w 376"/>
                    <a:gd name="T33" fmla="*/ 0 h 40"/>
                    <a:gd name="T34" fmla="*/ 24 w 376"/>
                    <a:gd name="T35" fmla="*/ 16 h 40"/>
                    <a:gd name="T36" fmla="*/ 16 w 376"/>
                    <a:gd name="T37" fmla="*/ 24 h 40"/>
                    <a:gd name="T38" fmla="*/ 16 w 376"/>
                    <a:gd name="T39" fmla="*/ 16 h 40"/>
                    <a:gd name="T40" fmla="*/ 360 w 376"/>
                    <a:gd name="T41" fmla="*/ 32 h 40"/>
                    <a:gd name="T42" fmla="*/ 360 w 376"/>
                    <a:gd name="T43" fmla="*/ 40 h 40"/>
                    <a:gd name="T44" fmla="*/ 360 w 376"/>
                    <a:gd name="T45" fmla="*/ 32 h 40"/>
                    <a:gd name="T46" fmla="*/ 368 w 376"/>
                    <a:gd name="T47" fmla="*/ 24 h 40"/>
                    <a:gd name="T48" fmla="*/ 376 w 376"/>
                    <a:gd name="T49" fmla="*/ 32 h 40"/>
                    <a:gd name="T50" fmla="*/ 368 w 376"/>
                    <a:gd name="T51" fmla="*/ 24 h 40"/>
                    <a:gd name="T52" fmla="*/ 368 w 376"/>
                    <a:gd name="T53" fmla="*/ 16 h 40"/>
                    <a:gd name="T54" fmla="*/ 376 w 376"/>
                    <a:gd name="T55" fmla="*/ 16 h 40"/>
                    <a:gd name="T56" fmla="*/ 368 w 376"/>
                    <a:gd name="T57" fmla="*/ 24 h 40"/>
                    <a:gd name="T58" fmla="*/ 0 w 376"/>
                    <a:gd name="T59" fmla="*/ 8 h 40"/>
                    <a:gd name="T60" fmla="*/ 0 w 376"/>
                    <a:gd name="T6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76" h="40">
                      <a:moveTo>
                        <a:pt x="0" y="0"/>
                      </a:moveTo>
                      <a:lnTo>
                        <a:pt x="368" y="16"/>
                      </a:lnTo>
                      <a:lnTo>
                        <a:pt x="376" y="16"/>
                      </a:lnTo>
                      <a:lnTo>
                        <a:pt x="376" y="16"/>
                      </a:lnTo>
                      <a:lnTo>
                        <a:pt x="376" y="24"/>
                      </a:lnTo>
                      <a:lnTo>
                        <a:pt x="376" y="32"/>
                      </a:lnTo>
                      <a:lnTo>
                        <a:pt x="376" y="32"/>
                      </a:lnTo>
                      <a:lnTo>
                        <a:pt x="368" y="40"/>
                      </a:lnTo>
                      <a:lnTo>
                        <a:pt x="360" y="40"/>
                      </a:lnTo>
                      <a:lnTo>
                        <a:pt x="360" y="40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4" y="16"/>
                      </a:lnTo>
                      <a:lnTo>
                        <a:pt x="16" y="24"/>
                      </a:lnTo>
                      <a:lnTo>
                        <a:pt x="16" y="16"/>
                      </a:lnTo>
                      <a:lnTo>
                        <a:pt x="360" y="32"/>
                      </a:lnTo>
                      <a:lnTo>
                        <a:pt x="360" y="40"/>
                      </a:lnTo>
                      <a:lnTo>
                        <a:pt x="360" y="32"/>
                      </a:lnTo>
                      <a:lnTo>
                        <a:pt x="368" y="24"/>
                      </a:lnTo>
                      <a:lnTo>
                        <a:pt x="376" y="32"/>
                      </a:lnTo>
                      <a:lnTo>
                        <a:pt x="368" y="24"/>
                      </a:lnTo>
                      <a:lnTo>
                        <a:pt x="368" y="16"/>
                      </a:lnTo>
                      <a:lnTo>
                        <a:pt x="376" y="16"/>
                      </a:lnTo>
                      <a:lnTo>
                        <a:pt x="368" y="24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94" name="Freeform 1158"/>
                <p:cNvSpPr>
                  <a:spLocks/>
                </p:cNvSpPr>
                <p:nvPr/>
              </p:nvSpPr>
              <p:spPr bwMode="auto">
                <a:xfrm>
                  <a:off x="2862" y="2509"/>
                  <a:ext cx="72" cy="40"/>
                </a:xfrm>
                <a:custGeom>
                  <a:avLst/>
                  <a:gdLst>
                    <a:gd name="T0" fmla="*/ 8 w 72"/>
                    <a:gd name="T1" fmla="*/ 24 h 40"/>
                    <a:gd name="T2" fmla="*/ 64 w 72"/>
                    <a:gd name="T3" fmla="*/ 32 h 40"/>
                    <a:gd name="T4" fmla="*/ 72 w 72"/>
                    <a:gd name="T5" fmla="*/ 32 h 40"/>
                    <a:gd name="T6" fmla="*/ 64 w 72"/>
                    <a:gd name="T7" fmla="*/ 32 h 40"/>
                    <a:gd name="T8" fmla="*/ 64 w 72"/>
                    <a:gd name="T9" fmla="*/ 8 h 40"/>
                    <a:gd name="T10" fmla="*/ 64 w 72"/>
                    <a:gd name="T11" fmla="*/ 8 h 40"/>
                    <a:gd name="T12" fmla="*/ 64 w 72"/>
                    <a:gd name="T13" fmla="*/ 16 h 40"/>
                    <a:gd name="T14" fmla="*/ 8 w 72"/>
                    <a:gd name="T15" fmla="*/ 8 h 40"/>
                    <a:gd name="T16" fmla="*/ 8 w 72"/>
                    <a:gd name="T17" fmla="*/ 0 h 40"/>
                    <a:gd name="T18" fmla="*/ 16 w 72"/>
                    <a:gd name="T19" fmla="*/ 8 h 40"/>
                    <a:gd name="T20" fmla="*/ 8 w 72"/>
                    <a:gd name="T21" fmla="*/ 16 h 40"/>
                    <a:gd name="T22" fmla="*/ 0 w 72"/>
                    <a:gd name="T23" fmla="*/ 8 h 40"/>
                    <a:gd name="T24" fmla="*/ 0 w 72"/>
                    <a:gd name="T25" fmla="*/ 8 h 40"/>
                    <a:gd name="T26" fmla="*/ 0 w 72"/>
                    <a:gd name="T27" fmla="*/ 8 h 40"/>
                    <a:gd name="T28" fmla="*/ 8 w 72"/>
                    <a:gd name="T29" fmla="*/ 0 h 40"/>
                    <a:gd name="T30" fmla="*/ 8 w 72"/>
                    <a:gd name="T31" fmla="*/ 0 h 40"/>
                    <a:gd name="T32" fmla="*/ 8 w 72"/>
                    <a:gd name="T33" fmla="*/ 0 h 40"/>
                    <a:gd name="T34" fmla="*/ 64 w 72"/>
                    <a:gd name="T35" fmla="*/ 8 h 40"/>
                    <a:gd name="T36" fmla="*/ 72 w 72"/>
                    <a:gd name="T37" fmla="*/ 8 h 40"/>
                    <a:gd name="T38" fmla="*/ 72 w 72"/>
                    <a:gd name="T39" fmla="*/ 8 h 40"/>
                    <a:gd name="T40" fmla="*/ 72 w 72"/>
                    <a:gd name="T41" fmla="*/ 32 h 40"/>
                    <a:gd name="T42" fmla="*/ 72 w 72"/>
                    <a:gd name="T43" fmla="*/ 40 h 40"/>
                    <a:gd name="T44" fmla="*/ 64 w 72"/>
                    <a:gd name="T45" fmla="*/ 40 h 40"/>
                    <a:gd name="T46" fmla="*/ 8 w 72"/>
                    <a:gd name="T47" fmla="*/ 32 h 40"/>
                    <a:gd name="T48" fmla="*/ 8 w 72"/>
                    <a:gd name="T49" fmla="*/ 2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40">
                      <a:moveTo>
                        <a:pt x="8" y="24"/>
                      </a:moveTo>
                      <a:lnTo>
                        <a:pt x="64" y="32"/>
                      </a:lnTo>
                      <a:lnTo>
                        <a:pt x="72" y="32"/>
                      </a:lnTo>
                      <a:lnTo>
                        <a:pt x="64" y="32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4" y="16"/>
                      </a:lnTo>
                      <a:lnTo>
                        <a:pt x="8" y="8"/>
                      </a:lnTo>
                      <a:lnTo>
                        <a:pt x="8" y="0"/>
                      </a:lnTo>
                      <a:lnTo>
                        <a:pt x="16" y="8"/>
                      </a:lnTo>
                      <a:lnTo>
                        <a:pt x="8" y="1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4" y="8"/>
                      </a:lnTo>
                      <a:lnTo>
                        <a:pt x="72" y="8"/>
                      </a:lnTo>
                      <a:lnTo>
                        <a:pt x="72" y="8"/>
                      </a:lnTo>
                      <a:lnTo>
                        <a:pt x="72" y="32"/>
                      </a:lnTo>
                      <a:lnTo>
                        <a:pt x="72" y="40"/>
                      </a:lnTo>
                      <a:lnTo>
                        <a:pt x="64" y="40"/>
                      </a:lnTo>
                      <a:lnTo>
                        <a:pt x="8" y="32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95" name="Rectangle 1159"/>
                <p:cNvSpPr>
                  <a:spLocks noChangeArrowheads="1"/>
                </p:cNvSpPr>
                <p:nvPr/>
              </p:nvSpPr>
              <p:spPr bwMode="auto">
                <a:xfrm>
                  <a:off x="2862" y="2517"/>
                  <a:ext cx="8" cy="2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2296" name="Freeform 1160"/>
              <p:cNvSpPr>
                <a:spLocks/>
              </p:cNvSpPr>
              <p:nvPr/>
            </p:nvSpPr>
            <p:spPr bwMode="auto">
              <a:xfrm>
                <a:off x="2760" y="3763"/>
                <a:ext cx="6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0 h 8"/>
                  <a:gd name="T6" fmla="*/ 8 w 8"/>
                  <a:gd name="T7" fmla="*/ 0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97" name="Freeform 1161"/>
              <p:cNvSpPr>
                <a:spLocks/>
              </p:cNvSpPr>
              <p:nvPr/>
            </p:nvSpPr>
            <p:spPr bwMode="auto">
              <a:xfrm>
                <a:off x="2777" y="3749"/>
                <a:ext cx="40" cy="14"/>
              </a:xfrm>
              <a:custGeom>
                <a:avLst/>
                <a:gdLst>
                  <a:gd name="T0" fmla="*/ 0 w 56"/>
                  <a:gd name="T1" fmla="*/ 0 h 24"/>
                  <a:gd name="T2" fmla="*/ 32 w 56"/>
                  <a:gd name="T3" fmla="*/ 8 h 24"/>
                  <a:gd name="T4" fmla="*/ 40 w 56"/>
                  <a:gd name="T5" fmla="*/ 8 h 24"/>
                  <a:gd name="T6" fmla="*/ 32 w 56"/>
                  <a:gd name="T7" fmla="*/ 16 h 24"/>
                  <a:gd name="T8" fmla="*/ 24 w 56"/>
                  <a:gd name="T9" fmla="*/ 8 h 24"/>
                  <a:gd name="T10" fmla="*/ 24 w 56"/>
                  <a:gd name="T11" fmla="*/ 0 h 24"/>
                  <a:gd name="T12" fmla="*/ 24 w 56"/>
                  <a:gd name="T13" fmla="*/ 8 h 24"/>
                  <a:gd name="T14" fmla="*/ 0 w 56"/>
                  <a:gd name="T15" fmla="*/ 8 h 24"/>
                  <a:gd name="T16" fmla="*/ 0 w 56"/>
                  <a:gd name="T17" fmla="*/ 0 h 24"/>
                  <a:gd name="T18" fmla="*/ 0 w 56"/>
                  <a:gd name="T19" fmla="*/ 8 h 24"/>
                  <a:gd name="T20" fmla="*/ 0 w 56"/>
                  <a:gd name="T21" fmla="*/ 0 h 24"/>
                  <a:gd name="T22" fmla="*/ 24 w 56"/>
                  <a:gd name="T23" fmla="*/ 0 h 24"/>
                  <a:gd name="T24" fmla="*/ 32 w 56"/>
                  <a:gd name="T25" fmla="*/ 0 h 24"/>
                  <a:gd name="T26" fmla="*/ 32 w 56"/>
                  <a:gd name="T27" fmla="*/ 0 h 24"/>
                  <a:gd name="T28" fmla="*/ 40 w 56"/>
                  <a:gd name="T29" fmla="*/ 8 h 24"/>
                  <a:gd name="T30" fmla="*/ 56 w 56"/>
                  <a:gd name="T31" fmla="*/ 24 h 24"/>
                  <a:gd name="T32" fmla="*/ 32 w 56"/>
                  <a:gd name="T33" fmla="*/ 16 h 24"/>
                  <a:gd name="T34" fmla="*/ 0 w 56"/>
                  <a:gd name="T35" fmla="*/ 8 h 24"/>
                  <a:gd name="T36" fmla="*/ 0 w 56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32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56" y="24"/>
                    </a:lnTo>
                    <a:lnTo>
                      <a:pt x="32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98" name="Freeform 1162"/>
              <p:cNvSpPr>
                <a:spLocks/>
              </p:cNvSpPr>
              <p:nvPr/>
            </p:nvSpPr>
            <p:spPr bwMode="auto">
              <a:xfrm>
                <a:off x="2777" y="3754"/>
                <a:ext cx="23" cy="9"/>
              </a:xfrm>
              <a:custGeom>
                <a:avLst/>
                <a:gdLst>
                  <a:gd name="T0" fmla="*/ 0 w 32"/>
                  <a:gd name="T1" fmla="*/ 0 h 16"/>
                  <a:gd name="T2" fmla="*/ 24 w 32"/>
                  <a:gd name="T3" fmla="*/ 8 h 16"/>
                  <a:gd name="T4" fmla="*/ 32 w 32"/>
                  <a:gd name="T5" fmla="*/ 8 h 16"/>
                  <a:gd name="T6" fmla="*/ 32 w 32"/>
                  <a:gd name="T7" fmla="*/ 16 h 16"/>
                  <a:gd name="T8" fmla="*/ 24 w 32"/>
                  <a:gd name="T9" fmla="*/ 16 h 16"/>
                  <a:gd name="T10" fmla="*/ 0 w 32"/>
                  <a:gd name="T11" fmla="*/ 8 h 16"/>
                  <a:gd name="T12" fmla="*/ 0 w 32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6">
                    <a:moveTo>
                      <a:pt x="0" y="0"/>
                    </a:moveTo>
                    <a:lnTo>
                      <a:pt x="24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99" name="Rectangle 1163"/>
              <p:cNvSpPr>
                <a:spLocks noChangeArrowheads="1"/>
              </p:cNvSpPr>
              <p:nvPr/>
            </p:nvSpPr>
            <p:spPr bwMode="auto">
              <a:xfrm>
                <a:off x="2794" y="3754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00" name="Freeform 1164"/>
              <p:cNvSpPr>
                <a:spLocks/>
              </p:cNvSpPr>
              <p:nvPr/>
            </p:nvSpPr>
            <p:spPr bwMode="auto">
              <a:xfrm>
                <a:off x="2782" y="3749"/>
                <a:ext cx="12" cy="10"/>
              </a:xfrm>
              <a:custGeom>
                <a:avLst/>
                <a:gdLst>
                  <a:gd name="T0" fmla="*/ 16 w 16"/>
                  <a:gd name="T1" fmla="*/ 16 h 16"/>
                  <a:gd name="T2" fmla="*/ 8 w 16"/>
                  <a:gd name="T3" fmla="*/ 16 h 16"/>
                  <a:gd name="T4" fmla="*/ 8 w 16"/>
                  <a:gd name="T5" fmla="*/ 16 h 16"/>
                  <a:gd name="T6" fmla="*/ 8 w 16"/>
                  <a:gd name="T7" fmla="*/ 16 h 16"/>
                  <a:gd name="T8" fmla="*/ 0 w 16"/>
                  <a:gd name="T9" fmla="*/ 8 h 16"/>
                  <a:gd name="T10" fmla="*/ 0 w 16"/>
                  <a:gd name="T11" fmla="*/ 0 h 16"/>
                  <a:gd name="T12" fmla="*/ 8 w 16"/>
                  <a:gd name="T13" fmla="*/ 0 h 16"/>
                  <a:gd name="T14" fmla="*/ 8 w 16"/>
                  <a:gd name="T15" fmla="*/ 0 h 16"/>
                  <a:gd name="T16" fmla="*/ 16 w 16"/>
                  <a:gd name="T17" fmla="*/ 8 h 16"/>
                  <a:gd name="T18" fmla="*/ 8 w 16"/>
                  <a:gd name="T19" fmla="*/ 16 h 16"/>
                  <a:gd name="T20" fmla="*/ 8 w 16"/>
                  <a:gd name="T21" fmla="*/ 8 h 16"/>
                  <a:gd name="T22" fmla="*/ 16 w 16"/>
                  <a:gd name="T23" fmla="*/ 8 h 16"/>
                  <a:gd name="T24" fmla="*/ 16 w 16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6">
                    <a:moveTo>
                      <a:pt x="16" y="16"/>
                    </a:move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01" name="Rectangle 1165"/>
              <p:cNvSpPr>
                <a:spLocks noChangeArrowheads="1"/>
              </p:cNvSpPr>
              <p:nvPr/>
            </p:nvSpPr>
            <p:spPr bwMode="auto">
              <a:xfrm>
                <a:off x="2772" y="3749"/>
                <a:ext cx="10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02" name="Rectangle 1166"/>
              <p:cNvSpPr>
                <a:spLocks noChangeArrowheads="1"/>
              </p:cNvSpPr>
              <p:nvPr/>
            </p:nvSpPr>
            <p:spPr bwMode="auto">
              <a:xfrm>
                <a:off x="2772" y="3749"/>
                <a:ext cx="5" cy="1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03" name="Freeform 1167"/>
              <p:cNvSpPr>
                <a:spLocks/>
              </p:cNvSpPr>
              <p:nvPr/>
            </p:nvSpPr>
            <p:spPr bwMode="auto">
              <a:xfrm>
                <a:off x="2772" y="3754"/>
                <a:ext cx="5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0 h 8"/>
                  <a:gd name="T6" fmla="*/ 8 w 8"/>
                  <a:gd name="T7" fmla="*/ 0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04" name="Freeform 1168"/>
              <p:cNvSpPr>
                <a:spLocks/>
              </p:cNvSpPr>
              <p:nvPr/>
            </p:nvSpPr>
            <p:spPr bwMode="auto">
              <a:xfrm>
                <a:off x="2817" y="3754"/>
                <a:ext cx="96" cy="9"/>
              </a:xfrm>
              <a:custGeom>
                <a:avLst/>
                <a:gdLst>
                  <a:gd name="T0" fmla="*/ 0 w 136"/>
                  <a:gd name="T1" fmla="*/ 0 h 16"/>
                  <a:gd name="T2" fmla="*/ 136 w 136"/>
                  <a:gd name="T3" fmla="*/ 8 h 16"/>
                  <a:gd name="T4" fmla="*/ 136 w 136"/>
                  <a:gd name="T5" fmla="*/ 16 h 16"/>
                  <a:gd name="T6" fmla="*/ 136 w 136"/>
                  <a:gd name="T7" fmla="*/ 8 h 16"/>
                  <a:gd name="T8" fmla="*/ 136 w 136"/>
                  <a:gd name="T9" fmla="*/ 16 h 16"/>
                  <a:gd name="T10" fmla="*/ 0 w 136"/>
                  <a:gd name="T11" fmla="*/ 8 h 16"/>
                  <a:gd name="T12" fmla="*/ 0 w 13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6">
                    <a:moveTo>
                      <a:pt x="0" y="0"/>
                    </a:moveTo>
                    <a:lnTo>
                      <a:pt x="136" y="8"/>
                    </a:lnTo>
                    <a:lnTo>
                      <a:pt x="136" y="16"/>
                    </a:lnTo>
                    <a:lnTo>
                      <a:pt x="136" y="8"/>
                    </a:lnTo>
                    <a:lnTo>
                      <a:pt x="136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05" name="Rectangle 1169"/>
              <p:cNvSpPr>
                <a:spLocks noChangeArrowheads="1"/>
              </p:cNvSpPr>
              <p:nvPr/>
            </p:nvSpPr>
            <p:spPr bwMode="auto">
              <a:xfrm>
                <a:off x="2817" y="3759"/>
                <a:ext cx="96" cy="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06" name="Freeform 1170"/>
              <p:cNvSpPr>
                <a:spLocks/>
              </p:cNvSpPr>
              <p:nvPr/>
            </p:nvSpPr>
            <p:spPr bwMode="auto">
              <a:xfrm>
                <a:off x="2817" y="3754"/>
                <a:ext cx="5" cy="5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8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07" name="Freeform 1171"/>
              <p:cNvSpPr>
                <a:spLocks/>
              </p:cNvSpPr>
              <p:nvPr/>
            </p:nvSpPr>
            <p:spPr bwMode="auto">
              <a:xfrm>
                <a:off x="2670" y="3749"/>
                <a:ext cx="85" cy="10"/>
              </a:xfrm>
              <a:custGeom>
                <a:avLst/>
                <a:gdLst>
                  <a:gd name="T0" fmla="*/ 0 w 120"/>
                  <a:gd name="T1" fmla="*/ 0 h 16"/>
                  <a:gd name="T2" fmla="*/ 120 w 120"/>
                  <a:gd name="T3" fmla="*/ 8 h 16"/>
                  <a:gd name="T4" fmla="*/ 120 w 120"/>
                  <a:gd name="T5" fmla="*/ 16 h 16"/>
                  <a:gd name="T6" fmla="*/ 120 w 120"/>
                  <a:gd name="T7" fmla="*/ 8 h 16"/>
                  <a:gd name="T8" fmla="*/ 120 w 120"/>
                  <a:gd name="T9" fmla="*/ 16 h 16"/>
                  <a:gd name="T10" fmla="*/ 0 w 120"/>
                  <a:gd name="T11" fmla="*/ 8 h 16"/>
                  <a:gd name="T12" fmla="*/ 0 w 120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6">
                    <a:moveTo>
                      <a:pt x="0" y="0"/>
                    </a:moveTo>
                    <a:lnTo>
                      <a:pt x="120" y="8"/>
                    </a:lnTo>
                    <a:lnTo>
                      <a:pt x="120" y="16"/>
                    </a:lnTo>
                    <a:lnTo>
                      <a:pt x="120" y="8"/>
                    </a:lnTo>
                    <a:lnTo>
                      <a:pt x="120" y="1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08" name="Rectangle 1172"/>
              <p:cNvSpPr>
                <a:spLocks noChangeArrowheads="1"/>
              </p:cNvSpPr>
              <p:nvPr/>
            </p:nvSpPr>
            <p:spPr bwMode="auto">
              <a:xfrm>
                <a:off x="2664" y="3754"/>
                <a:ext cx="91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09" name="Rectangle 1173"/>
              <p:cNvSpPr>
                <a:spLocks noChangeArrowheads="1"/>
              </p:cNvSpPr>
              <p:nvPr/>
            </p:nvSpPr>
            <p:spPr bwMode="auto">
              <a:xfrm>
                <a:off x="2664" y="3749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0" name="Freeform 1174"/>
              <p:cNvSpPr>
                <a:spLocks/>
              </p:cNvSpPr>
              <p:nvPr/>
            </p:nvSpPr>
            <p:spPr bwMode="auto">
              <a:xfrm>
                <a:off x="2664" y="3749"/>
                <a:ext cx="6" cy="5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0 h 8"/>
                  <a:gd name="T6" fmla="*/ 8 w 8"/>
                  <a:gd name="T7" fmla="*/ 0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1" name="Freeform 1175"/>
              <p:cNvSpPr>
                <a:spLocks/>
              </p:cNvSpPr>
              <p:nvPr/>
            </p:nvSpPr>
            <p:spPr bwMode="auto">
              <a:xfrm>
                <a:off x="2489" y="3973"/>
                <a:ext cx="6" cy="4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8 h 8"/>
                  <a:gd name="T4" fmla="*/ 0 w 8"/>
                  <a:gd name="T5" fmla="*/ 0 h 8"/>
                  <a:gd name="T6" fmla="*/ 0 w 8"/>
                  <a:gd name="T7" fmla="*/ 0 h 8"/>
                  <a:gd name="T8" fmla="*/ 8 w 8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2" name="Freeform 1176"/>
              <p:cNvSpPr>
                <a:spLocks/>
              </p:cNvSpPr>
              <p:nvPr/>
            </p:nvSpPr>
            <p:spPr bwMode="auto">
              <a:xfrm>
                <a:off x="2427" y="3973"/>
                <a:ext cx="68" cy="35"/>
              </a:xfrm>
              <a:custGeom>
                <a:avLst/>
                <a:gdLst>
                  <a:gd name="T0" fmla="*/ 96 w 96"/>
                  <a:gd name="T1" fmla="*/ 8 h 64"/>
                  <a:gd name="T2" fmla="*/ 16 w 96"/>
                  <a:gd name="T3" fmla="*/ 56 h 64"/>
                  <a:gd name="T4" fmla="*/ 8 w 96"/>
                  <a:gd name="T5" fmla="*/ 48 h 64"/>
                  <a:gd name="T6" fmla="*/ 16 w 96"/>
                  <a:gd name="T7" fmla="*/ 56 h 64"/>
                  <a:gd name="T8" fmla="*/ 8 w 96"/>
                  <a:gd name="T9" fmla="*/ 64 h 64"/>
                  <a:gd name="T10" fmla="*/ 0 w 96"/>
                  <a:gd name="T11" fmla="*/ 56 h 64"/>
                  <a:gd name="T12" fmla="*/ 8 w 96"/>
                  <a:gd name="T13" fmla="*/ 56 h 64"/>
                  <a:gd name="T14" fmla="*/ 8 w 96"/>
                  <a:gd name="T15" fmla="*/ 64 h 64"/>
                  <a:gd name="T16" fmla="*/ 0 w 96"/>
                  <a:gd name="T17" fmla="*/ 64 h 64"/>
                  <a:gd name="T18" fmla="*/ 0 w 96"/>
                  <a:gd name="T19" fmla="*/ 64 h 64"/>
                  <a:gd name="T20" fmla="*/ 0 w 96"/>
                  <a:gd name="T21" fmla="*/ 64 h 64"/>
                  <a:gd name="T22" fmla="*/ 0 w 96"/>
                  <a:gd name="T23" fmla="*/ 56 h 64"/>
                  <a:gd name="T24" fmla="*/ 0 w 96"/>
                  <a:gd name="T25" fmla="*/ 56 h 64"/>
                  <a:gd name="T26" fmla="*/ 0 w 96"/>
                  <a:gd name="T27" fmla="*/ 56 h 64"/>
                  <a:gd name="T28" fmla="*/ 8 w 96"/>
                  <a:gd name="T29" fmla="*/ 48 h 64"/>
                  <a:gd name="T30" fmla="*/ 8 w 96"/>
                  <a:gd name="T31" fmla="*/ 48 h 64"/>
                  <a:gd name="T32" fmla="*/ 8 w 96"/>
                  <a:gd name="T33" fmla="*/ 48 h 64"/>
                  <a:gd name="T34" fmla="*/ 88 w 96"/>
                  <a:gd name="T35" fmla="*/ 0 h 64"/>
                  <a:gd name="T36" fmla="*/ 96 w 96"/>
                  <a:gd name="T37" fmla="*/ 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64">
                    <a:moveTo>
                      <a:pt x="96" y="8"/>
                    </a:moveTo>
                    <a:lnTo>
                      <a:pt x="16" y="56"/>
                    </a:lnTo>
                    <a:lnTo>
                      <a:pt x="8" y="48"/>
                    </a:lnTo>
                    <a:lnTo>
                      <a:pt x="16" y="56"/>
                    </a:lnTo>
                    <a:lnTo>
                      <a:pt x="8" y="64"/>
                    </a:lnTo>
                    <a:lnTo>
                      <a:pt x="0" y="56"/>
                    </a:lnTo>
                    <a:lnTo>
                      <a:pt x="8" y="56"/>
                    </a:lnTo>
                    <a:lnTo>
                      <a:pt x="8" y="64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88" y="0"/>
                    </a:lnTo>
                    <a:lnTo>
                      <a:pt x="9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3" name="Rectangle 1177"/>
              <p:cNvSpPr>
                <a:spLocks noChangeArrowheads="1"/>
              </p:cNvSpPr>
              <p:nvPr/>
            </p:nvSpPr>
            <p:spPr bwMode="auto">
              <a:xfrm>
                <a:off x="2427" y="4008"/>
                <a:ext cx="6" cy="1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4" name="Freeform 1178"/>
              <p:cNvSpPr>
                <a:spLocks/>
              </p:cNvSpPr>
              <p:nvPr/>
            </p:nvSpPr>
            <p:spPr bwMode="auto">
              <a:xfrm>
                <a:off x="2551" y="4026"/>
                <a:ext cx="28" cy="9"/>
              </a:xfrm>
              <a:custGeom>
                <a:avLst/>
                <a:gdLst>
                  <a:gd name="T0" fmla="*/ 8 w 40"/>
                  <a:gd name="T1" fmla="*/ 0 h 16"/>
                  <a:gd name="T2" fmla="*/ 8 w 40"/>
                  <a:gd name="T3" fmla="*/ 0 h 16"/>
                  <a:gd name="T4" fmla="*/ 0 w 40"/>
                  <a:gd name="T5" fmla="*/ 8 h 16"/>
                  <a:gd name="T6" fmla="*/ 0 w 40"/>
                  <a:gd name="T7" fmla="*/ 0 h 16"/>
                  <a:gd name="T8" fmla="*/ 16 w 40"/>
                  <a:gd name="T9" fmla="*/ 8 h 16"/>
                  <a:gd name="T10" fmla="*/ 24 w 40"/>
                  <a:gd name="T11" fmla="*/ 16 h 16"/>
                  <a:gd name="T12" fmla="*/ 16 w 40"/>
                  <a:gd name="T13" fmla="*/ 8 h 16"/>
                  <a:gd name="T14" fmla="*/ 24 w 40"/>
                  <a:gd name="T15" fmla="*/ 0 h 16"/>
                  <a:gd name="T16" fmla="*/ 24 w 40"/>
                  <a:gd name="T17" fmla="*/ 0 h 16"/>
                  <a:gd name="T18" fmla="*/ 40 w 40"/>
                  <a:gd name="T19" fmla="*/ 0 h 16"/>
                  <a:gd name="T20" fmla="*/ 32 w 40"/>
                  <a:gd name="T21" fmla="*/ 8 h 16"/>
                  <a:gd name="T22" fmla="*/ 24 w 40"/>
                  <a:gd name="T23" fmla="*/ 16 h 16"/>
                  <a:gd name="T24" fmla="*/ 24 w 40"/>
                  <a:gd name="T25" fmla="*/ 16 h 16"/>
                  <a:gd name="T26" fmla="*/ 16 w 40"/>
                  <a:gd name="T27" fmla="*/ 16 h 16"/>
                  <a:gd name="T28" fmla="*/ 0 w 40"/>
                  <a:gd name="T29" fmla="*/ 8 h 16"/>
                  <a:gd name="T30" fmla="*/ 0 w 40"/>
                  <a:gd name="T31" fmla="*/ 8 h 16"/>
                  <a:gd name="T32" fmla="*/ 0 w 40"/>
                  <a:gd name="T33" fmla="*/ 0 h 16"/>
                  <a:gd name="T34" fmla="*/ 0 w 40"/>
                  <a:gd name="T35" fmla="*/ 0 h 16"/>
                  <a:gd name="T36" fmla="*/ 8 w 40"/>
                  <a:gd name="T3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0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5" name="Freeform 1179"/>
              <p:cNvSpPr>
                <a:spLocks/>
              </p:cNvSpPr>
              <p:nvPr/>
            </p:nvSpPr>
            <p:spPr bwMode="auto">
              <a:xfrm>
                <a:off x="2551" y="4026"/>
                <a:ext cx="18" cy="5"/>
              </a:xfrm>
              <a:custGeom>
                <a:avLst/>
                <a:gdLst>
                  <a:gd name="T0" fmla="*/ 24 w 24"/>
                  <a:gd name="T1" fmla="*/ 8 h 8"/>
                  <a:gd name="T2" fmla="*/ 0 w 24"/>
                  <a:gd name="T3" fmla="*/ 8 h 8"/>
                  <a:gd name="T4" fmla="*/ 0 w 24"/>
                  <a:gd name="T5" fmla="*/ 0 h 8"/>
                  <a:gd name="T6" fmla="*/ 0 w 24"/>
                  <a:gd name="T7" fmla="*/ 0 h 8"/>
                  <a:gd name="T8" fmla="*/ 0 w 24"/>
                  <a:gd name="T9" fmla="*/ 0 h 8"/>
                  <a:gd name="T10" fmla="*/ 24 w 24"/>
                  <a:gd name="T11" fmla="*/ 0 h 8"/>
                  <a:gd name="T12" fmla="*/ 24 w 2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4" y="8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6" name="Freeform 1180"/>
              <p:cNvSpPr>
                <a:spLocks/>
              </p:cNvSpPr>
              <p:nvPr/>
            </p:nvSpPr>
            <p:spPr bwMode="auto">
              <a:xfrm>
                <a:off x="2828" y="3999"/>
                <a:ext cx="6" cy="1"/>
              </a:xfrm>
              <a:custGeom>
                <a:avLst/>
                <a:gdLst>
                  <a:gd name="T0" fmla="*/ 8 w 8"/>
                  <a:gd name="T1" fmla="*/ 8 w 8"/>
                  <a:gd name="T2" fmla="*/ 8 w 8"/>
                  <a:gd name="T3" fmla="*/ 8 w 8"/>
                  <a:gd name="T4" fmla="*/ 8 w 8"/>
                  <a:gd name="T5" fmla="*/ 8 w 8"/>
                  <a:gd name="T6" fmla="*/ 8 w 8"/>
                  <a:gd name="T7" fmla="*/ 8 w 8"/>
                  <a:gd name="T8" fmla="*/ 8 w 8"/>
                  <a:gd name="T9" fmla="*/ 8 w 8"/>
                  <a:gd name="T10" fmla="*/ 8 w 8"/>
                  <a:gd name="T11" fmla="*/ 8 w 8"/>
                  <a:gd name="T12" fmla="*/ 8 w 8"/>
                  <a:gd name="T13" fmla="*/ 8 w 8"/>
                  <a:gd name="T14" fmla="*/ 8 w 8"/>
                  <a:gd name="T15" fmla="*/ 8 w 8"/>
                  <a:gd name="T16" fmla="*/ 8 w 8"/>
                  <a:gd name="T17" fmla="*/ 8 w 8"/>
                  <a:gd name="T18" fmla="*/ 8 w 8"/>
                  <a:gd name="T19" fmla="*/ 8 w 8"/>
                  <a:gd name="T20" fmla="*/ 8 w 8"/>
                  <a:gd name="T21" fmla="*/ 8 w 8"/>
                  <a:gd name="T22" fmla="*/ 8 w 8"/>
                  <a:gd name="T23" fmla="*/ 8 w 8"/>
                  <a:gd name="T24" fmla="*/ 0 w 8"/>
                  <a:gd name="T25" fmla="*/ 0 w 8"/>
                  <a:gd name="T26" fmla="*/ 0 w 8"/>
                  <a:gd name="T27" fmla="*/ 0 w 8"/>
                  <a:gd name="T28" fmla="*/ 0 w 8"/>
                  <a:gd name="T29" fmla="*/ 0 w 8"/>
                  <a:gd name="T30" fmla="*/ 0 w 8"/>
                  <a:gd name="T31" fmla="*/ 0 w 8"/>
                  <a:gd name="T32" fmla="*/ 0 w 8"/>
                  <a:gd name="T33" fmla="*/ 0 w 8"/>
                  <a:gd name="T34" fmla="*/ 0 w 8"/>
                  <a:gd name="T35" fmla="*/ 0 w 8"/>
                  <a:gd name="T36" fmla="*/ 0 w 8"/>
                  <a:gd name="T37" fmla="*/ 0 w 8"/>
                  <a:gd name="T38" fmla="*/ 0 w 8"/>
                  <a:gd name="T39" fmla="*/ 0 w 8"/>
                  <a:gd name="T40" fmla="*/ 0 w 8"/>
                  <a:gd name="T41" fmla="*/ 0 w 8"/>
                  <a:gd name="T42" fmla="*/ 0 w 8"/>
                  <a:gd name="T43" fmla="*/ 0 w 8"/>
                  <a:gd name="T44" fmla="*/ 0 w 8"/>
                  <a:gd name="T45" fmla="*/ 0 w 8"/>
                  <a:gd name="T46" fmla="*/ 0 w 8"/>
                  <a:gd name="T47" fmla="*/ 0 w 8"/>
                  <a:gd name="T48" fmla="*/ 8 w 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  <a:cxn ang="0">
                    <a:pos x="T15" y="0"/>
                  </a:cxn>
                  <a:cxn ang="0">
                    <a:pos x="T16" y="0"/>
                  </a:cxn>
                  <a:cxn ang="0">
                    <a:pos x="T17" y="0"/>
                  </a:cxn>
                  <a:cxn ang="0">
                    <a:pos x="T18" y="0"/>
                  </a:cxn>
                  <a:cxn ang="0">
                    <a:pos x="T19" y="0"/>
                  </a:cxn>
                  <a:cxn ang="0">
                    <a:pos x="T20" y="0"/>
                  </a:cxn>
                  <a:cxn ang="0">
                    <a:pos x="T21" y="0"/>
                  </a:cxn>
                  <a:cxn ang="0">
                    <a:pos x="T22" y="0"/>
                  </a:cxn>
                  <a:cxn ang="0">
                    <a:pos x="T23" y="0"/>
                  </a:cxn>
                  <a:cxn ang="0">
                    <a:pos x="T24" y="0"/>
                  </a:cxn>
                  <a:cxn ang="0">
                    <a:pos x="T25" y="0"/>
                  </a:cxn>
                  <a:cxn ang="0">
                    <a:pos x="T26" y="0"/>
                  </a:cxn>
                  <a:cxn ang="0">
                    <a:pos x="T27" y="0"/>
                  </a:cxn>
                  <a:cxn ang="0">
                    <a:pos x="T28" y="0"/>
                  </a:cxn>
                  <a:cxn ang="0">
                    <a:pos x="T29" y="0"/>
                  </a:cxn>
                  <a:cxn ang="0">
                    <a:pos x="T30" y="0"/>
                  </a:cxn>
                  <a:cxn ang="0">
                    <a:pos x="T31" y="0"/>
                  </a:cxn>
                  <a:cxn ang="0">
                    <a:pos x="T32" y="0"/>
                  </a:cxn>
                  <a:cxn ang="0">
                    <a:pos x="T33" y="0"/>
                  </a:cxn>
                  <a:cxn ang="0">
                    <a:pos x="T34" y="0"/>
                  </a:cxn>
                  <a:cxn ang="0">
                    <a:pos x="T35" y="0"/>
                  </a:cxn>
                  <a:cxn ang="0">
                    <a:pos x="T36" y="0"/>
                  </a:cxn>
                  <a:cxn ang="0">
                    <a:pos x="T37" y="0"/>
                  </a:cxn>
                  <a:cxn ang="0">
                    <a:pos x="T38" y="0"/>
                  </a:cxn>
                  <a:cxn ang="0">
                    <a:pos x="T39" y="0"/>
                  </a:cxn>
                  <a:cxn ang="0">
                    <a:pos x="T40" y="0"/>
                  </a:cxn>
                  <a:cxn ang="0">
                    <a:pos x="T41" y="0"/>
                  </a:cxn>
                  <a:cxn ang="0">
                    <a:pos x="T42" y="0"/>
                  </a:cxn>
                  <a:cxn ang="0">
                    <a:pos x="T43" y="0"/>
                  </a:cxn>
                  <a:cxn ang="0">
                    <a:pos x="T44" y="0"/>
                  </a:cxn>
                  <a:cxn ang="0">
                    <a:pos x="T45" y="0"/>
                  </a:cxn>
                  <a:cxn ang="0">
                    <a:pos x="T46" y="0"/>
                  </a:cxn>
                  <a:cxn ang="0">
                    <a:pos x="T47" y="0"/>
                  </a:cxn>
                  <a:cxn ang="0">
                    <a:pos x="T48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7" name="Freeform 1181"/>
              <p:cNvSpPr>
                <a:spLocks/>
              </p:cNvSpPr>
              <p:nvPr/>
            </p:nvSpPr>
            <p:spPr bwMode="auto">
              <a:xfrm>
                <a:off x="2828" y="3999"/>
                <a:ext cx="6" cy="1"/>
              </a:xfrm>
              <a:custGeom>
                <a:avLst/>
                <a:gdLst>
                  <a:gd name="T0" fmla="*/ 8 w 8"/>
                  <a:gd name="T1" fmla="*/ 8 w 8"/>
                  <a:gd name="T2" fmla="*/ 8 w 8"/>
                  <a:gd name="T3" fmla="*/ 0 w 8"/>
                  <a:gd name="T4" fmla="*/ 0 w 8"/>
                  <a:gd name="T5" fmla="*/ 0 w 8"/>
                  <a:gd name="T6" fmla="*/ 8 w 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8" name="Rectangle 1182"/>
              <p:cNvSpPr>
                <a:spLocks noChangeArrowheads="1"/>
              </p:cNvSpPr>
              <p:nvPr/>
            </p:nvSpPr>
            <p:spPr bwMode="auto">
              <a:xfrm>
                <a:off x="2699" y="3705"/>
                <a:ext cx="5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9" name="Freeform 1183"/>
              <p:cNvSpPr>
                <a:spLocks/>
              </p:cNvSpPr>
              <p:nvPr/>
            </p:nvSpPr>
            <p:spPr bwMode="auto">
              <a:xfrm>
                <a:off x="2681" y="3692"/>
                <a:ext cx="34" cy="13"/>
              </a:xfrm>
              <a:custGeom>
                <a:avLst/>
                <a:gdLst>
                  <a:gd name="T0" fmla="*/ 0 w 48"/>
                  <a:gd name="T1" fmla="*/ 0 h 24"/>
                  <a:gd name="T2" fmla="*/ 48 w 48"/>
                  <a:gd name="T3" fmla="*/ 0 h 24"/>
                  <a:gd name="T4" fmla="*/ 24 w 48"/>
                  <a:gd name="T5" fmla="*/ 24 h 24"/>
                  <a:gd name="T6" fmla="*/ 0 w 48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48" y="0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20" name="Freeform 1184"/>
              <p:cNvSpPr>
                <a:spLocks/>
              </p:cNvSpPr>
              <p:nvPr/>
            </p:nvSpPr>
            <p:spPr bwMode="auto">
              <a:xfrm>
                <a:off x="2681" y="3692"/>
                <a:ext cx="46" cy="22"/>
              </a:xfrm>
              <a:custGeom>
                <a:avLst/>
                <a:gdLst>
                  <a:gd name="T0" fmla="*/ 0 w 64"/>
                  <a:gd name="T1" fmla="*/ 0 h 40"/>
                  <a:gd name="T2" fmla="*/ 48 w 64"/>
                  <a:gd name="T3" fmla="*/ 0 h 40"/>
                  <a:gd name="T4" fmla="*/ 64 w 64"/>
                  <a:gd name="T5" fmla="*/ 0 h 40"/>
                  <a:gd name="T6" fmla="*/ 56 w 64"/>
                  <a:gd name="T7" fmla="*/ 8 h 40"/>
                  <a:gd name="T8" fmla="*/ 32 w 64"/>
                  <a:gd name="T9" fmla="*/ 32 h 40"/>
                  <a:gd name="T10" fmla="*/ 32 w 64"/>
                  <a:gd name="T11" fmla="*/ 40 h 40"/>
                  <a:gd name="T12" fmla="*/ 24 w 64"/>
                  <a:gd name="T13" fmla="*/ 32 h 40"/>
                  <a:gd name="T14" fmla="*/ 24 w 64"/>
                  <a:gd name="T15" fmla="*/ 24 h 40"/>
                  <a:gd name="T16" fmla="*/ 48 w 64"/>
                  <a:gd name="T17" fmla="*/ 0 h 40"/>
                  <a:gd name="T18" fmla="*/ 56 w 64"/>
                  <a:gd name="T19" fmla="*/ 8 h 40"/>
                  <a:gd name="T20" fmla="*/ 48 w 64"/>
                  <a:gd name="T21" fmla="*/ 8 h 40"/>
                  <a:gd name="T22" fmla="*/ 0 w 64"/>
                  <a:gd name="T23" fmla="*/ 8 h 40"/>
                  <a:gd name="T24" fmla="*/ 0 w 64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lnTo>
                      <a:pt x="48" y="0"/>
                    </a:lnTo>
                    <a:lnTo>
                      <a:pt x="64" y="0"/>
                    </a:lnTo>
                    <a:lnTo>
                      <a:pt x="56" y="8"/>
                    </a:lnTo>
                    <a:lnTo>
                      <a:pt x="32" y="32"/>
                    </a:lnTo>
                    <a:lnTo>
                      <a:pt x="32" y="40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48" y="0"/>
                    </a:lnTo>
                    <a:lnTo>
                      <a:pt x="56" y="8"/>
                    </a:lnTo>
                    <a:lnTo>
                      <a:pt x="4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21" name="Freeform 1185"/>
              <p:cNvSpPr>
                <a:spLocks/>
              </p:cNvSpPr>
              <p:nvPr/>
            </p:nvSpPr>
            <p:spPr bwMode="auto">
              <a:xfrm>
                <a:off x="2676" y="3692"/>
                <a:ext cx="28" cy="18"/>
              </a:xfrm>
              <a:custGeom>
                <a:avLst/>
                <a:gdLst>
                  <a:gd name="T0" fmla="*/ 32 w 40"/>
                  <a:gd name="T1" fmla="*/ 32 h 32"/>
                  <a:gd name="T2" fmla="*/ 8 w 40"/>
                  <a:gd name="T3" fmla="*/ 8 h 32"/>
                  <a:gd name="T4" fmla="*/ 0 w 40"/>
                  <a:gd name="T5" fmla="*/ 0 h 32"/>
                  <a:gd name="T6" fmla="*/ 8 w 40"/>
                  <a:gd name="T7" fmla="*/ 0 h 32"/>
                  <a:gd name="T8" fmla="*/ 16 w 40"/>
                  <a:gd name="T9" fmla="*/ 0 h 32"/>
                  <a:gd name="T10" fmla="*/ 40 w 40"/>
                  <a:gd name="T11" fmla="*/ 24 h 32"/>
                  <a:gd name="T12" fmla="*/ 32 w 4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2">
                    <a:moveTo>
                      <a:pt x="32" y="32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40" y="24"/>
                    </a:lnTo>
                    <a:lnTo>
                      <a:pt x="32" y="3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322" name="Freeform 1186"/>
            <p:cNvSpPr>
              <a:spLocks/>
            </p:cNvSpPr>
            <p:nvPr/>
          </p:nvSpPr>
          <p:spPr bwMode="auto">
            <a:xfrm rot="6031667">
              <a:off x="4638" y="3547"/>
              <a:ext cx="225" cy="71"/>
            </a:xfrm>
            <a:custGeom>
              <a:avLst/>
              <a:gdLst>
                <a:gd name="T0" fmla="*/ 480 w 1032"/>
                <a:gd name="T1" fmla="*/ 72 h 328"/>
                <a:gd name="T2" fmla="*/ 472 w 1032"/>
                <a:gd name="T3" fmla="*/ 128 h 328"/>
                <a:gd name="T4" fmla="*/ 464 w 1032"/>
                <a:gd name="T5" fmla="*/ 152 h 328"/>
                <a:gd name="T6" fmla="*/ 0 w 1032"/>
                <a:gd name="T7" fmla="*/ 0 h 328"/>
                <a:gd name="T8" fmla="*/ 552 w 1032"/>
                <a:gd name="T9" fmla="*/ 256 h 328"/>
                <a:gd name="T10" fmla="*/ 560 w 1032"/>
                <a:gd name="T11" fmla="*/ 168 h 328"/>
                <a:gd name="T12" fmla="*/ 1032 w 1032"/>
                <a:gd name="T13" fmla="*/ 328 h 328"/>
                <a:gd name="T14" fmla="*/ 480 w 1032"/>
                <a:gd name="T15" fmla="*/ 7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2" h="328">
                  <a:moveTo>
                    <a:pt x="480" y="72"/>
                  </a:moveTo>
                  <a:lnTo>
                    <a:pt x="472" y="128"/>
                  </a:lnTo>
                  <a:lnTo>
                    <a:pt x="464" y="152"/>
                  </a:lnTo>
                  <a:lnTo>
                    <a:pt x="0" y="0"/>
                  </a:lnTo>
                  <a:lnTo>
                    <a:pt x="552" y="256"/>
                  </a:lnTo>
                  <a:lnTo>
                    <a:pt x="560" y="168"/>
                  </a:lnTo>
                  <a:lnTo>
                    <a:pt x="1032" y="328"/>
                  </a:lnTo>
                  <a:lnTo>
                    <a:pt x="480" y="7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23" name="Freeform 1187"/>
            <p:cNvSpPr>
              <a:spLocks/>
            </p:cNvSpPr>
            <p:nvPr/>
          </p:nvSpPr>
          <p:spPr bwMode="auto">
            <a:xfrm>
              <a:off x="4272" y="3585"/>
              <a:ext cx="96" cy="96"/>
            </a:xfrm>
            <a:custGeom>
              <a:avLst/>
              <a:gdLst>
                <a:gd name="T0" fmla="*/ 152 w 280"/>
                <a:gd name="T1" fmla="*/ 120 h 320"/>
                <a:gd name="T2" fmla="*/ 136 w 280"/>
                <a:gd name="T3" fmla="*/ 136 h 320"/>
                <a:gd name="T4" fmla="*/ 128 w 280"/>
                <a:gd name="T5" fmla="*/ 144 h 320"/>
                <a:gd name="T6" fmla="*/ 0 w 280"/>
                <a:gd name="T7" fmla="*/ 0 h 320"/>
                <a:gd name="T8" fmla="*/ 136 w 280"/>
                <a:gd name="T9" fmla="*/ 200 h 320"/>
                <a:gd name="T10" fmla="*/ 160 w 280"/>
                <a:gd name="T11" fmla="*/ 168 h 320"/>
                <a:gd name="T12" fmla="*/ 280 w 280"/>
                <a:gd name="T13" fmla="*/ 320 h 320"/>
                <a:gd name="T14" fmla="*/ 152 w 280"/>
                <a:gd name="T15" fmla="*/ 1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320">
                  <a:moveTo>
                    <a:pt x="152" y="120"/>
                  </a:moveTo>
                  <a:lnTo>
                    <a:pt x="136" y="136"/>
                  </a:lnTo>
                  <a:lnTo>
                    <a:pt x="128" y="144"/>
                  </a:lnTo>
                  <a:lnTo>
                    <a:pt x="0" y="0"/>
                  </a:lnTo>
                  <a:lnTo>
                    <a:pt x="136" y="200"/>
                  </a:lnTo>
                  <a:lnTo>
                    <a:pt x="160" y="168"/>
                  </a:lnTo>
                  <a:lnTo>
                    <a:pt x="280" y="320"/>
                  </a:lnTo>
                  <a:lnTo>
                    <a:pt x="152" y="12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848600" cy="1143000"/>
          </a:xfrm>
        </p:spPr>
        <p:txBody>
          <a:bodyPr/>
          <a:lstStyle/>
          <a:p>
            <a:r>
              <a:rPr lang="en-US" dirty="0" smtClean="0"/>
              <a:t>LEACH</a:t>
            </a: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114800"/>
            <a:ext cx="8153400" cy="2590800"/>
          </a:xfrm>
        </p:spPr>
        <p:txBody>
          <a:bodyPr/>
          <a:lstStyle/>
          <a:p>
            <a:r>
              <a:rPr lang="en-US" u="sng"/>
              <a:t>L</a:t>
            </a:r>
            <a:r>
              <a:rPr lang="en-US"/>
              <a:t>ow-</a:t>
            </a:r>
            <a:r>
              <a:rPr lang="en-US" u="sng"/>
              <a:t>E</a:t>
            </a:r>
            <a:r>
              <a:rPr lang="en-US"/>
              <a:t>nergy </a:t>
            </a:r>
            <a:r>
              <a:rPr lang="en-US" u="sng"/>
              <a:t>A</a:t>
            </a:r>
            <a:r>
              <a:rPr lang="en-US"/>
              <a:t>daptive </a:t>
            </a:r>
            <a:r>
              <a:rPr lang="en-US" u="sng"/>
              <a:t>C</a:t>
            </a:r>
            <a:r>
              <a:rPr lang="en-US"/>
              <a:t>lustering </a:t>
            </a:r>
            <a:r>
              <a:rPr lang="en-US" u="sng"/>
              <a:t>H</a:t>
            </a:r>
            <a:r>
              <a:rPr lang="en-US"/>
              <a:t>ierarchy</a:t>
            </a:r>
          </a:p>
          <a:p>
            <a:pPr lvl="1"/>
            <a:r>
              <a:rPr lang="en-US"/>
              <a:t>Adaptive, self-configuring cluster formation</a:t>
            </a:r>
          </a:p>
          <a:p>
            <a:pPr lvl="1"/>
            <a:r>
              <a:rPr lang="en-US"/>
              <a:t>Localized control for data transfers</a:t>
            </a:r>
          </a:p>
          <a:p>
            <a:pPr lvl="1"/>
            <a:r>
              <a:rPr lang="en-US"/>
              <a:t>Low-energy medium access</a:t>
            </a:r>
          </a:p>
          <a:p>
            <a:pPr lvl="1"/>
            <a:r>
              <a:rPr lang="en-US"/>
              <a:t>Application-specific data aggregation</a:t>
            </a:r>
          </a:p>
        </p:txBody>
      </p:sp>
      <p:sp>
        <p:nvSpPr>
          <p:cNvPr id="64522" name="Freeform 10"/>
          <p:cNvSpPr>
            <a:spLocks/>
          </p:cNvSpPr>
          <p:nvPr/>
        </p:nvSpPr>
        <p:spPr bwMode="auto">
          <a:xfrm>
            <a:off x="3195638" y="2543175"/>
            <a:ext cx="1031875" cy="322263"/>
          </a:xfrm>
          <a:custGeom>
            <a:avLst/>
            <a:gdLst>
              <a:gd name="T0" fmla="*/ 480 w 1032"/>
              <a:gd name="T1" fmla="*/ 72 h 328"/>
              <a:gd name="T2" fmla="*/ 472 w 1032"/>
              <a:gd name="T3" fmla="*/ 128 h 328"/>
              <a:gd name="T4" fmla="*/ 464 w 1032"/>
              <a:gd name="T5" fmla="*/ 152 h 328"/>
              <a:gd name="T6" fmla="*/ 0 w 1032"/>
              <a:gd name="T7" fmla="*/ 0 h 328"/>
              <a:gd name="T8" fmla="*/ 552 w 1032"/>
              <a:gd name="T9" fmla="*/ 256 h 328"/>
              <a:gd name="T10" fmla="*/ 560 w 1032"/>
              <a:gd name="T11" fmla="*/ 168 h 328"/>
              <a:gd name="T12" fmla="*/ 1032 w 1032"/>
              <a:gd name="T13" fmla="*/ 328 h 328"/>
              <a:gd name="T14" fmla="*/ 480 w 1032"/>
              <a:gd name="T15" fmla="*/ 72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328">
                <a:moveTo>
                  <a:pt x="480" y="72"/>
                </a:moveTo>
                <a:lnTo>
                  <a:pt x="472" y="128"/>
                </a:lnTo>
                <a:lnTo>
                  <a:pt x="464" y="152"/>
                </a:lnTo>
                <a:lnTo>
                  <a:pt x="0" y="0"/>
                </a:lnTo>
                <a:lnTo>
                  <a:pt x="552" y="256"/>
                </a:lnTo>
                <a:lnTo>
                  <a:pt x="560" y="168"/>
                </a:lnTo>
                <a:lnTo>
                  <a:pt x="1032" y="328"/>
                </a:lnTo>
                <a:lnTo>
                  <a:pt x="480" y="7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23" name="Freeform 11"/>
          <p:cNvSpPr>
            <a:spLocks/>
          </p:cNvSpPr>
          <p:nvPr/>
        </p:nvSpPr>
        <p:spPr bwMode="auto">
          <a:xfrm>
            <a:off x="2979738" y="2795588"/>
            <a:ext cx="288925" cy="138112"/>
          </a:xfrm>
          <a:custGeom>
            <a:avLst/>
            <a:gdLst>
              <a:gd name="T0" fmla="*/ 288 w 288"/>
              <a:gd name="T1" fmla="*/ 72 h 143"/>
              <a:gd name="T2" fmla="*/ 280 w 288"/>
              <a:gd name="T3" fmla="*/ 48 h 143"/>
              <a:gd name="T4" fmla="*/ 248 w 288"/>
              <a:gd name="T5" fmla="*/ 24 h 143"/>
              <a:gd name="T6" fmla="*/ 144 w 288"/>
              <a:gd name="T7" fmla="*/ 0 h 143"/>
              <a:gd name="T8" fmla="*/ 40 w 288"/>
              <a:gd name="T9" fmla="*/ 24 h 143"/>
              <a:gd name="T10" fmla="*/ 8 w 288"/>
              <a:gd name="T11" fmla="*/ 48 h 143"/>
              <a:gd name="T12" fmla="*/ 0 w 288"/>
              <a:gd name="T13" fmla="*/ 72 h 143"/>
              <a:gd name="T14" fmla="*/ 8 w 288"/>
              <a:gd name="T15" fmla="*/ 104 h 143"/>
              <a:gd name="T16" fmla="*/ 40 w 288"/>
              <a:gd name="T17" fmla="*/ 127 h 143"/>
              <a:gd name="T18" fmla="*/ 144 w 288"/>
              <a:gd name="T19" fmla="*/ 143 h 143"/>
              <a:gd name="T20" fmla="*/ 248 w 288"/>
              <a:gd name="T21" fmla="*/ 127 h 143"/>
              <a:gd name="T22" fmla="*/ 280 w 288"/>
              <a:gd name="T23" fmla="*/ 104 h 143"/>
              <a:gd name="T24" fmla="*/ 288 w 288"/>
              <a:gd name="T25" fmla="*/ 7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3">
                <a:moveTo>
                  <a:pt x="288" y="72"/>
                </a:moveTo>
                <a:lnTo>
                  <a:pt x="280" y="48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8"/>
                </a:lnTo>
                <a:lnTo>
                  <a:pt x="0" y="72"/>
                </a:lnTo>
                <a:lnTo>
                  <a:pt x="8" y="104"/>
                </a:lnTo>
                <a:lnTo>
                  <a:pt x="40" y="127"/>
                </a:lnTo>
                <a:lnTo>
                  <a:pt x="144" y="143"/>
                </a:lnTo>
                <a:lnTo>
                  <a:pt x="248" y="127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Freeform 12"/>
          <p:cNvSpPr>
            <a:spLocks/>
          </p:cNvSpPr>
          <p:nvPr/>
        </p:nvSpPr>
        <p:spPr bwMode="auto">
          <a:xfrm>
            <a:off x="2965450" y="2779713"/>
            <a:ext cx="320675" cy="169862"/>
          </a:xfrm>
          <a:custGeom>
            <a:avLst/>
            <a:gdLst>
              <a:gd name="T0" fmla="*/ 280 w 320"/>
              <a:gd name="T1" fmla="*/ 72 h 175"/>
              <a:gd name="T2" fmla="*/ 288 w 320"/>
              <a:gd name="T3" fmla="*/ 80 h 175"/>
              <a:gd name="T4" fmla="*/ 264 w 320"/>
              <a:gd name="T5" fmla="*/ 56 h 175"/>
              <a:gd name="T6" fmla="*/ 160 w 320"/>
              <a:gd name="T7" fmla="*/ 32 h 175"/>
              <a:gd name="T8" fmla="*/ 168 w 320"/>
              <a:gd name="T9" fmla="*/ 32 h 175"/>
              <a:gd name="T10" fmla="*/ 64 w 320"/>
              <a:gd name="T11" fmla="*/ 56 h 175"/>
              <a:gd name="T12" fmla="*/ 32 w 320"/>
              <a:gd name="T13" fmla="*/ 80 h 175"/>
              <a:gd name="T14" fmla="*/ 40 w 320"/>
              <a:gd name="T15" fmla="*/ 72 h 175"/>
              <a:gd name="T16" fmla="*/ 32 w 320"/>
              <a:gd name="T17" fmla="*/ 88 h 175"/>
              <a:gd name="T18" fmla="*/ 40 w 320"/>
              <a:gd name="T19" fmla="*/ 120 h 175"/>
              <a:gd name="T20" fmla="*/ 32 w 320"/>
              <a:gd name="T21" fmla="*/ 112 h 175"/>
              <a:gd name="T22" fmla="*/ 64 w 320"/>
              <a:gd name="T23" fmla="*/ 128 h 175"/>
              <a:gd name="T24" fmla="*/ 168 w 320"/>
              <a:gd name="T25" fmla="*/ 143 h 175"/>
              <a:gd name="T26" fmla="*/ 160 w 320"/>
              <a:gd name="T27" fmla="*/ 143 h 175"/>
              <a:gd name="T28" fmla="*/ 256 w 320"/>
              <a:gd name="T29" fmla="*/ 135 h 175"/>
              <a:gd name="T30" fmla="*/ 288 w 320"/>
              <a:gd name="T31" fmla="*/ 112 h 175"/>
              <a:gd name="T32" fmla="*/ 280 w 320"/>
              <a:gd name="T33" fmla="*/ 120 h 175"/>
              <a:gd name="T34" fmla="*/ 288 w 320"/>
              <a:gd name="T35" fmla="*/ 88 h 175"/>
              <a:gd name="T36" fmla="*/ 320 w 320"/>
              <a:gd name="T37" fmla="*/ 96 h 175"/>
              <a:gd name="T38" fmla="*/ 312 w 320"/>
              <a:gd name="T39" fmla="*/ 128 h 175"/>
              <a:gd name="T40" fmla="*/ 272 w 320"/>
              <a:gd name="T41" fmla="*/ 159 h 175"/>
              <a:gd name="T42" fmla="*/ 272 w 320"/>
              <a:gd name="T43" fmla="*/ 159 h 175"/>
              <a:gd name="T44" fmla="*/ 168 w 320"/>
              <a:gd name="T45" fmla="*/ 175 h 175"/>
              <a:gd name="T46" fmla="*/ 56 w 320"/>
              <a:gd name="T47" fmla="*/ 159 h 175"/>
              <a:gd name="T48" fmla="*/ 48 w 320"/>
              <a:gd name="T49" fmla="*/ 159 h 175"/>
              <a:gd name="T50" fmla="*/ 16 w 320"/>
              <a:gd name="T51" fmla="*/ 135 h 175"/>
              <a:gd name="T52" fmla="*/ 0 w 320"/>
              <a:gd name="T53" fmla="*/ 96 h 175"/>
              <a:gd name="T54" fmla="*/ 0 w 320"/>
              <a:gd name="T55" fmla="*/ 88 h 175"/>
              <a:gd name="T56" fmla="*/ 8 w 320"/>
              <a:gd name="T57" fmla="*/ 64 h 175"/>
              <a:gd name="T58" fmla="*/ 48 w 320"/>
              <a:gd name="T59" fmla="*/ 32 h 175"/>
              <a:gd name="T60" fmla="*/ 56 w 320"/>
              <a:gd name="T61" fmla="*/ 24 h 175"/>
              <a:gd name="T62" fmla="*/ 160 w 320"/>
              <a:gd name="T63" fmla="*/ 0 h 175"/>
              <a:gd name="T64" fmla="*/ 272 w 320"/>
              <a:gd name="T65" fmla="*/ 24 h 175"/>
              <a:gd name="T66" fmla="*/ 272 w 320"/>
              <a:gd name="T67" fmla="*/ 32 h 175"/>
              <a:gd name="T68" fmla="*/ 304 w 320"/>
              <a:gd name="T69" fmla="*/ 56 h 175"/>
              <a:gd name="T70" fmla="*/ 320 w 320"/>
              <a:gd name="T7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5">
                <a:moveTo>
                  <a:pt x="288" y="96"/>
                </a:moveTo>
                <a:lnTo>
                  <a:pt x="280" y="72"/>
                </a:lnTo>
                <a:lnTo>
                  <a:pt x="288" y="80"/>
                </a:lnTo>
                <a:lnTo>
                  <a:pt x="288" y="80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80"/>
                </a:lnTo>
                <a:lnTo>
                  <a:pt x="40" y="72"/>
                </a:lnTo>
                <a:lnTo>
                  <a:pt x="40" y="72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12"/>
                </a:lnTo>
                <a:lnTo>
                  <a:pt x="32" y="112"/>
                </a:lnTo>
                <a:lnTo>
                  <a:pt x="64" y="135"/>
                </a:lnTo>
                <a:lnTo>
                  <a:pt x="64" y="128"/>
                </a:lnTo>
                <a:lnTo>
                  <a:pt x="64" y="128"/>
                </a:lnTo>
                <a:lnTo>
                  <a:pt x="168" y="143"/>
                </a:lnTo>
                <a:lnTo>
                  <a:pt x="160" y="143"/>
                </a:lnTo>
                <a:lnTo>
                  <a:pt x="160" y="143"/>
                </a:lnTo>
                <a:lnTo>
                  <a:pt x="264" y="128"/>
                </a:lnTo>
                <a:lnTo>
                  <a:pt x="256" y="135"/>
                </a:lnTo>
                <a:lnTo>
                  <a:pt x="256" y="135"/>
                </a:lnTo>
                <a:lnTo>
                  <a:pt x="288" y="112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5"/>
                </a:lnTo>
                <a:lnTo>
                  <a:pt x="272" y="159"/>
                </a:lnTo>
                <a:lnTo>
                  <a:pt x="272" y="159"/>
                </a:lnTo>
                <a:lnTo>
                  <a:pt x="272" y="159"/>
                </a:lnTo>
                <a:lnTo>
                  <a:pt x="168" y="175"/>
                </a:lnTo>
                <a:lnTo>
                  <a:pt x="168" y="175"/>
                </a:lnTo>
                <a:lnTo>
                  <a:pt x="160" y="175"/>
                </a:lnTo>
                <a:lnTo>
                  <a:pt x="56" y="159"/>
                </a:lnTo>
                <a:lnTo>
                  <a:pt x="56" y="159"/>
                </a:lnTo>
                <a:lnTo>
                  <a:pt x="48" y="159"/>
                </a:lnTo>
                <a:lnTo>
                  <a:pt x="16" y="135"/>
                </a:lnTo>
                <a:lnTo>
                  <a:pt x="16" y="135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64"/>
                </a:lnTo>
                <a:lnTo>
                  <a:pt x="8" y="64"/>
                </a:lnTo>
                <a:lnTo>
                  <a:pt x="16" y="56"/>
                </a:lnTo>
                <a:lnTo>
                  <a:pt x="48" y="32"/>
                </a:lnTo>
                <a:lnTo>
                  <a:pt x="48" y="32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32"/>
                </a:lnTo>
                <a:lnTo>
                  <a:pt x="304" y="56"/>
                </a:lnTo>
                <a:lnTo>
                  <a:pt x="304" y="56"/>
                </a:lnTo>
                <a:lnTo>
                  <a:pt x="312" y="64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Freeform 13"/>
          <p:cNvSpPr>
            <a:spLocks/>
          </p:cNvSpPr>
          <p:nvPr/>
        </p:nvSpPr>
        <p:spPr bwMode="auto">
          <a:xfrm>
            <a:off x="2957513" y="2755900"/>
            <a:ext cx="287337" cy="139700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8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8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8 h 144"/>
              <a:gd name="T18" fmla="*/ 144 w 288"/>
              <a:gd name="T19" fmla="*/ 144 h 144"/>
              <a:gd name="T20" fmla="*/ 248 w 288"/>
              <a:gd name="T21" fmla="*/ 128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8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8"/>
                </a:lnTo>
                <a:lnTo>
                  <a:pt x="0" y="72"/>
                </a:lnTo>
                <a:lnTo>
                  <a:pt x="8" y="104"/>
                </a:lnTo>
                <a:lnTo>
                  <a:pt x="40" y="128"/>
                </a:lnTo>
                <a:lnTo>
                  <a:pt x="144" y="144"/>
                </a:lnTo>
                <a:lnTo>
                  <a:pt x="248" y="128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6" name="Freeform 14"/>
          <p:cNvSpPr>
            <a:spLocks/>
          </p:cNvSpPr>
          <p:nvPr/>
        </p:nvSpPr>
        <p:spPr bwMode="auto">
          <a:xfrm>
            <a:off x="2940050" y="2740025"/>
            <a:ext cx="320675" cy="169863"/>
          </a:xfrm>
          <a:custGeom>
            <a:avLst/>
            <a:gdLst>
              <a:gd name="T0" fmla="*/ 280 w 320"/>
              <a:gd name="T1" fmla="*/ 72 h 175"/>
              <a:gd name="T2" fmla="*/ 288 w 320"/>
              <a:gd name="T3" fmla="*/ 80 h 175"/>
              <a:gd name="T4" fmla="*/ 264 w 320"/>
              <a:gd name="T5" fmla="*/ 56 h 175"/>
              <a:gd name="T6" fmla="*/ 160 w 320"/>
              <a:gd name="T7" fmla="*/ 32 h 175"/>
              <a:gd name="T8" fmla="*/ 168 w 320"/>
              <a:gd name="T9" fmla="*/ 32 h 175"/>
              <a:gd name="T10" fmla="*/ 64 w 320"/>
              <a:gd name="T11" fmla="*/ 56 h 175"/>
              <a:gd name="T12" fmla="*/ 32 w 320"/>
              <a:gd name="T13" fmla="*/ 80 h 175"/>
              <a:gd name="T14" fmla="*/ 40 w 320"/>
              <a:gd name="T15" fmla="*/ 72 h 175"/>
              <a:gd name="T16" fmla="*/ 32 w 320"/>
              <a:gd name="T17" fmla="*/ 88 h 175"/>
              <a:gd name="T18" fmla="*/ 40 w 320"/>
              <a:gd name="T19" fmla="*/ 120 h 175"/>
              <a:gd name="T20" fmla="*/ 32 w 320"/>
              <a:gd name="T21" fmla="*/ 112 h 175"/>
              <a:gd name="T22" fmla="*/ 64 w 320"/>
              <a:gd name="T23" fmla="*/ 128 h 175"/>
              <a:gd name="T24" fmla="*/ 168 w 320"/>
              <a:gd name="T25" fmla="*/ 144 h 175"/>
              <a:gd name="T26" fmla="*/ 160 w 320"/>
              <a:gd name="T27" fmla="*/ 144 h 175"/>
              <a:gd name="T28" fmla="*/ 256 w 320"/>
              <a:gd name="T29" fmla="*/ 136 h 175"/>
              <a:gd name="T30" fmla="*/ 288 w 320"/>
              <a:gd name="T31" fmla="*/ 112 h 175"/>
              <a:gd name="T32" fmla="*/ 280 w 320"/>
              <a:gd name="T33" fmla="*/ 120 h 175"/>
              <a:gd name="T34" fmla="*/ 288 w 320"/>
              <a:gd name="T35" fmla="*/ 88 h 175"/>
              <a:gd name="T36" fmla="*/ 320 w 320"/>
              <a:gd name="T37" fmla="*/ 96 h 175"/>
              <a:gd name="T38" fmla="*/ 312 w 320"/>
              <a:gd name="T39" fmla="*/ 128 h 175"/>
              <a:gd name="T40" fmla="*/ 272 w 320"/>
              <a:gd name="T41" fmla="*/ 160 h 175"/>
              <a:gd name="T42" fmla="*/ 272 w 320"/>
              <a:gd name="T43" fmla="*/ 160 h 175"/>
              <a:gd name="T44" fmla="*/ 168 w 320"/>
              <a:gd name="T45" fmla="*/ 175 h 175"/>
              <a:gd name="T46" fmla="*/ 56 w 320"/>
              <a:gd name="T47" fmla="*/ 160 h 175"/>
              <a:gd name="T48" fmla="*/ 48 w 320"/>
              <a:gd name="T49" fmla="*/ 160 h 175"/>
              <a:gd name="T50" fmla="*/ 16 w 320"/>
              <a:gd name="T51" fmla="*/ 136 h 175"/>
              <a:gd name="T52" fmla="*/ 0 w 320"/>
              <a:gd name="T53" fmla="*/ 96 h 175"/>
              <a:gd name="T54" fmla="*/ 0 w 320"/>
              <a:gd name="T55" fmla="*/ 88 h 175"/>
              <a:gd name="T56" fmla="*/ 8 w 320"/>
              <a:gd name="T57" fmla="*/ 64 h 175"/>
              <a:gd name="T58" fmla="*/ 48 w 320"/>
              <a:gd name="T59" fmla="*/ 32 h 175"/>
              <a:gd name="T60" fmla="*/ 56 w 320"/>
              <a:gd name="T61" fmla="*/ 24 h 175"/>
              <a:gd name="T62" fmla="*/ 160 w 320"/>
              <a:gd name="T63" fmla="*/ 0 h 175"/>
              <a:gd name="T64" fmla="*/ 272 w 320"/>
              <a:gd name="T65" fmla="*/ 24 h 175"/>
              <a:gd name="T66" fmla="*/ 272 w 320"/>
              <a:gd name="T67" fmla="*/ 32 h 175"/>
              <a:gd name="T68" fmla="*/ 304 w 320"/>
              <a:gd name="T69" fmla="*/ 56 h 175"/>
              <a:gd name="T70" fmla="*/ 320 w 320"/>
              <a:gd name="T7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5">
                <a:moveTo>
                  <a:pt x="288" y="96"/>
                </a:moveTo>
                <a:lnTo>
                  <a:pt x="280" y="72"/>
                </a:lnTo>
                <a:lnTo>
                  <a:pt x="288" y="80"/>
                </a:lnTo>
                <a:lnTo>
                  <a:pt x="288" y="80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80"/>
                </a:lnTo>
                <a:lnTo>
                  <a:pt x="40" y="72"/>
                </a:lnTo>
                <a:lnTo>
                  <a:pt x="40" y="72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12"/>
                </a:lnTo>
                <a:lnTo>
                  <a:pt x="32" y="112"/>
                </a:lnTo>
                <a:lnTo>
                  <a:pt x="64" y="136"/>
                </a:lnTo>
                <a:lnTo>
                  <a:pt x="64" y="128"/>
                </a:lnTo>
                <a:lnTo>
                  <a:pt x="64" y="128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8"/>
                </a:lnTo>
                <a:lnTo>
                  <a:pt x="256" y="136"/>
                </a:lnTo>
                <a:lnTo>
                  <a:pt x="256" y="136"/>
                </a:lnTo>
                <a:lnTo>
                  <a:pt x="288" y="112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60"/>
                </a:lnTo>
                <a:lnTo>
                  <a:pt x="272" y="160"/>
                </a:lnTo>
                <a:lnTo>
                  <a:pt x="272" y="160"/>
                </a:lnTo>
                <a:lnTo>
                  <a:pt x="168" y="175"/>
                </a:lnTo>
                <a:lnTo>
                  <a:pt x="168" y="175"/>
                </a:lnTo>
                <a:lnTo>
                  <a:pt x="160" y="175"/>
                </a:lnTo>
                <a:lnTo>
                  <a:pt x="56" y="160"/>
                </a:lnTo>
                <a:lnTo>
                  <a:pt x="56" y="160"/>
                </a:lnTo>
                <a:lnTo>
                  <a:pt x="48" y="160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64"/>
                </a:lnTo>
                <a:lnTo>
                  <a:pt x="8" y="64"/>
                </a:lnTo>
                <a:lnTo>
                  <a:pt x="16" y="56"/>
                </a:lnTo>
                <a:lnTo>
                  <a:pt x="48" y="32"/>
                </a:lnTo>
                <a:lnTo>
                  <a:pt x="48" y="32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32"/>
                </a:lnTo>
                <a:lnTo>
                  <a:pt x="304" y="56"/>
                </a:lnTo>
                <a:lnTo>
                  <a:pt x="304" y="56"/>
                </a:lnTo>
                <a:lnTo>
                  <a:pt x="312" y="64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7" name="Freeform 15"/>
          <p:cNvSpPr>
            <a:spLocks/>
          </p:cNvSpPr>
          <p:nvPr/>
        </p:nvSpPr>
        <p:spPr bwMode="auto">
          <a:xfrm>
            <a:off x="2620963" y="3067050"/>
            <a:ext cx="287337" cy="141288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8" name="Freeform 16"/>
          <p:cNvSpPr>
            <a:spLocks/>
          </p:cNvSpPr>
          <p:nvPr/>
        </p:nvSpPr>
        <p:spPr bwMode="auto">
          <a:xfrm>
            <a:off x="2605088" y="3051175"/>
            <a:ext cx="319087" cy="171450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9" name="Freeform 17"/>
          <p:cNvSpPr>
            <a:spLocks/>
          </p:cNvSpPr>
          <p:nvPr/>
        </p:nvSpPr>
        <p:spPr bwMode="auto">
          <a:xfrm>
            <a:off x="2894013" y="3136900"/>
            <a:ext cx="30162" cy="7938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0" name="Freeform 18"/>
          <p:cNvSpPr>
            <a:spLocks/>
          </p:cNvSpPr>
          <p:nvPr/>
        </p:nvSpPr>
        <p:spPr bwMode="auto">
          <a:xfrm>
            <a:off x="2595563" y="3028950"/>
            <a:ext cx="288925" cy="138113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1" name="Freeform 19"/>
          <p:cNvSpPr>
            <a:spLocks/>
          </p:cNvSpPr>
          <p:nvPr/>
        </p:nvSpPr>
        <p:spPr bwMode="auto">
          <a:xfrm>
            <a:off x="2581275" y="3013075"/>
            <a:ext cx="319088" cy="171450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2" name="Freeform 20"/>
          <p:cNvSpPr>
            <a:spLocks/>
          </p:cNvSpPr>
          <p:nvPr/>
        </p:nvSpPr>
        <p:spPr bwMode="auto">
          <a:xfrm>
            <a:off x="2870200" y="3097213"/>
            <a:ext cx="30163" cy="9525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3" name="Freeform 21"/>
          <p:cNvSpPr>
            <a:spLocks/>
          </p:cNvSpPr>
          <p:nvPr/>
        </p:nvSpPr>
        <p:spPr bwMode="auto">
          <a:xfrm>
            <a:off x="2876550" y="2419350"/>
            <a:ext cx="288925" cy="139700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4" name="Freeform 22"/>
          <p:cNvSpPr>
            <a:spLocks/>
          </p:cNvSpPr>
          <p:nvPr/>
        </p:nvSpPr>
        <p:spPr bwMode="auto">
          <a:xfrm>
            <a:off x="2860675" y="2403475"/>
            <a:ext cx="320675" cy="171450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5" name="Freeform 23"/>
          <p:cNvSpPr>
            <a:spLocks/>
          </p:cNvSpPr>
          <p:nvPr/>
        </p:nvSpPr>
        <p:spPr bwMode="auto">
          <a:xfrm>
            <a:off x="2852738" y="2379663"/>
            <a:ext cx="288925" cy="141287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36" name="Rectangle 24"/>
          <p:cNvSpPr>
            <a:spLocks noChangeArrowheads="1"/>
          </p:cNvSpPr>
          <p:nvPr/>
        </p:nvSpPr>
        <p:spPr bwMode="auto">
          <a:xfrm>
            <a:off x="3968750" y="3640138"/>
            <a:ext cx="1358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b="1"/>
              <a:t>Base station</a:t>
            </a:r>
          </a:p>
        </p:txBody>
      </p:sp>
      <p:sp>
        <p:nvSpPr>
          <p:cNvPr id="64537" name="Freeform 25"/>
          <p:cNvSpPr>
            <a:spLocks/>
          </p:cNvSpPr>
          <p:nvPr/>
        </p:nvSpPr>
        <p:spPr bwMode="auto">
          <a:xfrm>
            <a:off x="5876925" y="2451100"/>
            <a:ext cx="320675" cy="123825"/>
          </a:xfrm>
          <a:custGeom>
            <a:avLst/>
            <a:gdLst>
              <a:gd name="T0" fmla="*/ 320 w 320"/>
              <a:gd name="T1" fmla="*/ 64 h 128"/>
              <a:gd name="T2" fmla="*/ 304 w 320"/>
              <a:gd name="T3" fmla="*/ 40 h 128"/>
              <a:gd name="T4" fmla="*/ 272 w 320"/>
              <a:gd name="T5" fmla="*/ 16 h 128"/>
              <a:gd name="T6" fmla="*/ 160 w 320"/>
              <a:gd name="T7" fmla="*/ 0 h 128"/>
              <a:gd name="T8" fmla="*/ 48 w 320"/>
              <a:gd name="T9" fmla="*/ 16 h 128"/>
              <a:gd name="T10" fmla="*/ 16 w 320"/>
              <a:gd name="T11" fmla="*/ 40 h 128"/>
              <a:gd name="T12" fmla="*/ 0 w 320"/>
              <a:gd name="T13" fmla="*/ 64 h 128"/>
              <a:gd name="T14" fmla="*/ 16 w 320"/>
              <a:gd name="T15" fmla="*/ 88 h 128"/>
              <a:gd name="T16" fmla="*/ 48 w 320"/>
              <a:gd name="T17" fmla="*/ 112 h 128"/>
              <a:gd name="T18" fmla="*/ 160 w 320"/>
              <a:gd name="T19" fmla="*/ 128 h 128"/>
              <a:gd name="T20" fmla="*/ 272 w 320"/>
              <a:gd name="T21" fmla="*/ 112 h 128"/>
              <a:gd name="T22" fmla="*/ 304 w 320"/>
              <a:gd name="T23" fmla="*/ 88 h 128"/>
              <a:gd name="T24" fmla="*/ 320 w 320"/>
              <a:gd name="T25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0" h="128">
                <a:moveTo>
                  <a:pt x="320" y="64"/>
                </a:moveTo>
                <a:lnTo>
                  <a:pt x="304" y="40"/>
                </a:lnTo>
                <a:lnTo>
                  <a:pt x="272" y="16"/>
                </a:lnTo>
                <a:lnTo>
                  <a:pt x="160" y="0"/>
                </a:lnTo>
                <a:lnTo>
                  <a:pt x="48" y="16"/>
                </a:lnTo>
                <a:lnTo>
                  <a:pt x="16" y="40"/>
                </a:lnTo>
                <a:lnTo>
                  <a:pt x="0" y="64"/>
                </a:lnTo>
                <a:lnTo>
                  <a:pt x="16" y="88"/>
                </a:lnTo>
                <a:lnTo>
                  <a:pt x="48" y="112"/>
                </a:lnTo>
                <a:lnTo>
                  <a:pt x="160" y="128"/>
                </a:lnTo>
                <a:lnTo>
                  <a:pt x="272" y="112"/>
                </a:lnTo>
                <a:lnTo>
                  <a:pt x="304" y="88"/>
                </a:lnTo>
                <a:lnTo>
                  <a:pt x="320" y="64"/>
                </a:lnTo>
                <a:close/>
              </a:path>
            </a:pathLst>
          </a:cu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8" name="Freeform 26"/>
          <p:cNvSpPr>
            <a:spLocks/>
          </p:cNvSpPr>
          <p:nvPr/>
        </p:nvSpPr>
        <p:spPr bwMode="auto">
          <a:xfrm>
            <a:off x="5868988" y="2435225"/>
            <a:ext cx="344487" cy="155575"/>
          </a:xfrm>
          <a:custGeom>
            <a:avLst/>
            <a:gdLst>
              <a:gd name="T0" fmla="*/ 304 w 344"/>
              <a:gd name="T1" fmla="*/ 64 h 160"/>
              <a:gd name="T2" fmla="*/ 304 w 344"/>
              <a:gd name="T3" fmla="*/ 72 h 160"/>
              <a:gd name="T4" fmla="*/ 280 w 344"/>
              <a:gd name="T5" fmla="*/ 48 h 160"/>
              <a:gd name="T6" fmla="*/ 168 w 344"/>
              <a:gd name="T7" fmla="*/ 32 h 160"/>
              <a:gd name="T8" fmla="*/ 176 w 344"/>
              <a:gd name="T9" fmla="*/ 32 h 160"/>
              <a:gd name="T10" fmla="*/ 64 w 344"/>
              <a:gd name="T11" fmla="*/ 48 h 160"/>
              <a:gd name="T12" fmla="*/ 32 w 344"/>
              <a:gd name="T13" fmla="*/ 72 h 160"/>
              <a:gd name="T14" fmla="*/ 40 w 344"/>
              <a:gd name="T15" fmla="*/ 64 h 160"/>
              <a:gd name="T16" fmla="*/ 24 w 344"/>
              <a:gd name="T17" fmla="*/ 72 h 160"/>
              <a:gd name="T18" fmla="*/ 40 w 344"/>
              <a:gd name="T19" fmla="*/ 96 h 160"/>
              <a:gd name="T20" fmla="*/ 32 w 344"/>
              <a:gd name="T21" fmla="*/ 96 h 160"/>
              <a:gd name="T22" fmla="*/ 64 w 344"/>
              <a:gd name="T23" fmla="*/ 112 h 160"/>
              <a:gd name="T24" fmla="*/ 176 w 344"/>
              <a:gd name="T25" fmla="*/ 128 h 160"/>
              <a:gd name="T26" fmla="*/ 168 w 344"/>
              <a:gd name="T27" fmla="*/ 128 h 160"/>
              <a:gd name="T28" fmla="*/ 272 w 344"/>
              <a:gd name="T29" fmla="*/ 120 h 160"/>
              <a:gd name="T30" fmla="*/ 304 w 344"/>
              <a:gd name="T31" fmla="*/ 96 h 160"/>
              <a:gd name="T32" fmla="*/ 304 w 344"/>
              <a:gd name="T33" fmla="*/ 96 h 160"/>
              <a:gd name="T34" fmla="*/ 320 w 344"/>
              <a:gd name="T35" fmla="*/ 72 h 160"/>
              <a:gd name="T36" fmla="*/ 344 w 344"/>
              <a:gd name="T37" fmla="*/ 88 h 160"/>
              <a:gd name="T38" fmla="*/ 328 w 344"/>
              <a:gd name="T39" fmla="*/ 112 h 160"/>
              <a:gd name="T40" fmla="*/ 288 w 344"/>
              <a:gd name="T41" fmla="*/ 144 h 160"/>
              <a:gd name="T42" fmla="*/ 288 w 344"/>
              <a:gd name="T43" fmla="*/ 144 h 160"/>
              <a:gd name="T44" fmla="*/ 176 w 344"/>
              <a:gd name="T45" fmla="*/ 160 h 160"/>
              <a:gd name="T46" fmla="*/ 56 w 344"/>
              <a:gd name="T47" fmla="*/ 144 h 160"/>
              <a:gd name="T48" fmla="*/ 48 w 344"/>
              <a:gd name="T49" fmla="*/ 144 h 160"/>
              <a:gd name="T50" fmla="*/ 16 w 344"/>
              <a:gd name="T51" fmla="*/ 120 h 160"/>
              <a:gd name="T52" fmla="*/ 0 w 344"/>
              <a:gd name="T53" fmla="*/ 88 h 160"/>
              <a:gd name="T54" fmla="*/ 0 w 344"/>
              <a:gd name="T55" fmla="*/ 72 h 160"/>
              <a:gd name="T56" fmla="*/ 16 w 344"/>
              <a:gd name="T57" fmla="*/ 48 h 160"/>
              <a:gd name="T58" fmla="*/ 48 w 344"/>
              <a:gd name="T59" fmla="*/ 24 h 160"/>
              <a:gd name="T60" fmla="*/ 56 w 344"/>
              <a:gd name="T61" fmla="*/ 16 h 160"/>
              <a:gd name="T62" fmla="*/ 168 w 344"/>
              <a:gd name="T63" fmla="*/ 0 h 160"/>
              <a:gd name="T64" fmla="*/ 288 w 344"/>
              <a:gd name="T65" fmla="*/ 16 h 160"/>
              <a:gd name="T66" fmla="*/ 288 w 344"/>
              <a:gd name="T67" fmla="*/ 24 h 160"/>
              <a:gd name="T68" fmla="*/ 320 w 344"/>
              <a:gd name="T69" fmla="*/ 48 h 160"/>
              <a:gd name="T70" fmla="*/ 344 w 344"/>
              <a:gd name="T71" fmla="*/ 7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44" h="160">
                <a:moveTo>
                  <a:pt x="320" y="88"/>
                </a:moveTo>
                <a:lnTo>
                  <a:pt x="304" y="64"/>
                </a:lnTo>
                <a:lnTo>
                  <a:pt x="304" y="72"/>
                </a:lnTo>
                <a:lnTo>
                  <a:pt x="304" y="72"/>
                </a:lnTo>
                <a:lnTo>
                  <a:pt x="272" y="48"/>
                </a:lnTo>
                <a:lnTo>
                  <a:pt x="280" y="48"/>
                </a:lnTo>
                <a:lnTo>
                  <a:pt x="280" y="48"/>
                </a:lnTo>
                <a:lnTo>
                  <a:pt x="168" y="32"/>
                </a:lnTo>
                <a:lnTo>
                  <a:pt x="176" y="32"/>
                </a:lnTo>
                <a:lnTo>
                  <a:pt x="176" y="32"/>
                </a:lnTo>
                <a:lnTo>
                  <a:pt x="64" y="48"/>
                </a:lnTo>
                <a:lnTo>
                  <a:pt x="64" y="48"/>
                </a:lnTo>
                <a:lnTo>
                  <a:pt x="64" y="48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24" y="88"/>
                </a:lnTo>
                <a:lnTo>
                  <a:pt x="24" y="72"/>
                </a:lnTo>
                <a:lnTo>
                  <a:pt x="24" y="72"/>
                </a:lnTo>
                <a:lnTo>
                  <a:pt x="40" y="96"/>
                </a:lnTo>
                <a:lnTo>
                  <a:pt x="32" y="96"/>
                </a:lnTo>
                <a:lnTo>
                  <a:pt x="32" y="96"/>
                </a:lnTo>
                <a:lnTo>
                  <a:pt x="64" y="120"/>
                </a:lnTo>
                <a:lnTo>
                  <a:pt x="64" y="112"/>
                </a:lnTo>
                <a:lnTo>
                  <a:pt x="64" y="112"/>
                </a:lnTo>
                <a:lnTo>
                  <a:pt x="176" y="128"/>
                </a:lnTo>
                <a:lnTo>
                  <a:pt x="168" y="128"/>
                </a:lnTo>
                <a:lnTo>
                  <a:pt x="168" y="128"/>
                </a:lnTo>
                <a:lnTo>
                  <a:pt x="280" y="112"/>
                </a:lnTo>
                <a:lnTo>
                  <a:pt x="272" y="120"/>
                </a:lnTo>
                <a:lnTo>
                  <a:pt x="272" y="120"/>
                </a:lnTo>
                <a:lnTo>
                  <a:pt x="304" y="96"/>
                </a:lnTo>
                <a:lnTo>
                  <a:pt x="304" y="96"/>
                </a:lnTo>
                <a:lnTo>
                  <a:pt x="304" y="96"/>
                </a:lnTo>
                <a:lnTo>
                  <a:pt x="320" y="72"/>
                </a:lnTo>
                <a:lnTo>
                  <a:pt x="320" y="72"/>
                </a:lnTo>
                <a:lnTo>
                  <a:pt x="344" y="88"/>
                </a:lnTo>
                <a:lnTo>
                  <a:pt x="344" y="88"/>
                </a:lnTo>
                <a:lnTo>
                  <a:pt x="328" y="112"/>
                </a:lnTo>
                <a:lnTo>
                  <a:pt x="328" y="112"/>
                </a:lnTo>
                <a:lnTo>
                  <a:pt x="320" y="120"/>
                </a:lnTo>
                <a:lnTo>
                  <a:pt x="288" y="144"/>
                </a:lnTo>
                <a:lnTo>
                  <a:pt x="288" y="144"/>
                </a:lnTo>
                <a:lnTo>
                  <a:pt x="288" y="144"/>
                </a:lnTo>
                <a:lnTo>
                  <a:pt x="176" y="160"/>
                </a:lnTo>
                <a:lnTo>
                  <a:pt x="176" y="160"/>
                </a:lnTo>
                <a:lnTo>
                  <a:pt x="168" y="160"/>
                </a:lnTo>
                <a:lnTo>
                  <a:pt x="56" y="144"/>
                </a:lnTo>
                <a:lnTo>
                  <a:pt x="56" y="144"/>
                </a:lnTo>
                <a:lnTo>
                  <a:pt x="48" y="144"/>
                </a:lnTo>
                <a:lnTo>
                  <a:pt x="16" y="120"/>
                </a:lnTo>
                <a:lnTo>
                  <a:pt x="16" y="120"/>
                </a:lnTo>
                <a:lnTo>
                  <a:pt x="16" y="112"/>
                </a:lnTo>
                <a:lnTo>
                  <a:pt x="0" y="88"/>
                </a:lnTo>
                <a:lnTo>
                  <a:pt x="0" y="88"/>
                </a:lnTo>
                <a:lnTo>
                  <a:pt x="0" y="72"/>
                </a:lnTo>
                <a:lnTo>
                  <a:pt x="16" y="48"/>
                </a:lnTo>
                <a:lnTo>
                  <a:pt x="16" y="48"/>
                </a:lnTo>
                <a:lnTo>
                  <a:pt x="16" y="48"/>
                </a:lnTo>
                <a:lnTo>
                  <a:pt x="48" y="24"/>
                </a:lnTo>
                <a:lnTo>
                  <a:pt x="48" y="24"/>
                </a:lnTo>
                <a:lnTo>
                  <a:pt x="56" y="16"/>
                </a:lnTo>
                <a:lnTo>
                  <a:pt x="168" y="0"/>
                </a:lnTo>
                <a:lnTo>
                  <a:pt x="168" y="0"/>
                </a:lnTo>
                <a:lnTo>
                  <a:pt x="176" y="0"/>
                </a:lnTo>
                <a:lnTo>
                  <a:pt x="288" y="16"/>
                </a:lnTo>
                <a:lnTo>
                  <a:pt x="288" y="16"/>
                </a:lnTo>
                <a:lnTo>
                  <a:pt x="288" y="24"/>
                </a:lnTo>
                <a:lnTo>
                  <a:pt x="320" y="48"/>
                </a:lnTo>
                <a:lnTo>
                  <a:pt x="320" y="48"/>
                </a:lnTo>
                <a:lnTo>
                  <a:pt x="328" y="48"/>
                </a:lnTo>
                <a:lnTo>
                  <a:pt x="344" y="72"/>
                </a:lnTo>
                <a:lnTo>
                  <a:pt x="320" y="88"/>
                </a:lnTo>
                <a:close/>
              </a:path>
            </a:pathLst>
          </a:cu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9" name="Freeform 27"/>
          <p:cNvSpPr>
            <a:spLocks/>
          </p:cNvSpPr>
          <p:nvPr/>
        </p:nvSpPr>
        <p:spPr bwMode="auto">
          <a:xfrm>
            <a:off x="6188075" y="2503488"/>
            <a:ext cx="25400" cy="17462"/>
          </a:xfrm>
          <a:custGeom>
            <a:avLst/>
            <a:gdLst>
              <a:gd name="T0" fmla="*/ 0 w 24"/>
              <a:gd name="T1" fmla="*/ 0 h 16"/>
              <a:gd name="T2" fmla="*/ 0 w 24"/>
              <a:gd name="T3" fmla="*/ 0 h 16"/>
              <a:gd name="T4" fmla="*/ 0 w 24"/>
              <a:gd name="T5" fmla="*/ 16 h 16"/>
              <a:gd name="T6" fmla="*/ 24 w 24"/>
              <a:gd name="T7" fmla="*/ 0 h 16"/>
              <a:gd name="T8" fmla="*/ 24 w 24"/>
              <a:gd name="T9" fmla="*/ 16 h 16"/>
              <a:gd name="T10" fmla="*/ 24 w 24"/>
              <a:gd name="T11" fmla="*/ 16 h 16"/>
              <a:gd name="T12" fmla="*/ 0 w 24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16">
                <a:moveTo>
                  <a:pt x="0" y="0"/>
                </a:moveTo>
                <a:lnTo>
                  <a:pt x="0" y="0"/>
                </a:lnTo>
                <a:lnTo>
                  <a:pt x="0" y="16"/>
                </a:lnTo>
                <a:lnTo>
                  <a:pt x="24" y="0"/>
                </a:lnTo>
                <a:lnTo>
                  <a:pt x="24" y="16"/>
                </a:lnTo>
                <a:lnTo>
                  <a:pt x="24" y="1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0" name="Freeform 28"/>
          <p:cNvSpPr>
            <a:spLocks/>
          </p:cNvSpPr>
          <p:nvPr/>
        </p:nvSpPr>
        <p:spPr bwMode="auto">
          <a:xfrm>
            <a:off x="5851525" y="2395538"/>
            <a:ext cx="346075" cy="157162"/>
          </a:xfrm>
          <a:custGeom>
            <a:avLst/>
            <a:gdLst>
              <a:gd name="T0" fmla="*/ 344 w 344"/>
              <a:gd name="T1" fmla="*/ 80 h 160"/>
              <a:gd name="T2" fmla="*/ 328 w 344"/>
              <a:gd name="T3" fmla="*/ 48 h 160"/>
              <a:gd name="T4" fmla="*/ 296 w 344"/>
              <a:gd name="T5" fmla="*/ 24 h 160"/>
              <a:gd name="T6" fmla="*/ 176 w 344"/>
              <a:gd name="T7" fmla="*/ 0 h 160"/>
              <a:gd name="T8" fmla="*/ 48 w 344"/>
              <a:gd name="T9" fmla="*/ 24 h 160"/>
              <a:gd name="T10" fmla="*/ 16 w 344"/>
              <a:gd name="T11" fmla="*/ 48 h 160"/>
              <a:gd name="T12" fmla="*/ 0 w 344"/>
              <a:gd name="T13" fmla="*/ 80 h 160"/>
              <a:gd name="T14" fmla="*/ 16 w 344"/>
              <a:gd name="T15" fmla="*/ 112 h 160"/>
              <a:gd name="T16" fmla="*/ 48 w 344"/>
              <a:gd name="T17" fmla="*/ 136 h 160"/>
              <a:gd name="T18" fmla="*/ 176 w 344"/>
              <a:gd name="T19" fmla="*/ 160 h 160"/>
              <a:gd name="T20" fmla="*/ 296 w 344"/>
              <a:gd name="T21" fmla="*/ 136 h 160"/>
              <a:gd name="T22" fmla="*/ 328 w 344"/>
              <a:gd name="T23" fmla="*/ 112 h 160"/>
              <a:gd name="T24" fmla="*/ 344 w 344"/>
              <a:gd name="T25" fmla="*/ 8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160">
                <a:moveTo>
                  <a:pt x="344" y="80"/>
                </a:moveTo>
                <a:lnTo>
                  <a:pt x="328" y="48"/>
                </a:lnTo>
                <a:lnTo>
                  <a:pt x="296" y="24"/>
                </a:lnTo>
                <a:lnTo>
                  <a:pt x="176" y="0"/>
                </a:lnTo>
                <a:lnTo>
                  <a:pt x="48" y="24"/>
                </a:lnTo>
                <a:lnTo>
                  <a:pt x="16" y="48"/>
                </a:lnTo>
                <a:lnTo>
                  <a:pt x="0" y="80"/>
                </a:lnTo>
                <a:lnTo>
                  <a:pt x="16" y="112"/>
                </a:lnTo>
                <a:lnTo>
                  <a:pt x="48" y="136"/>
                </a:lnTo>
                <a:lnTo>
                  <a:pt x="176" y="160"/>
                </a:lnTo>
                <a:lnTo>
                  <a:pt x="296" y="136"/>
                </a:lnTo>
                <a:lnTo>
                  <a:pt x="328" y="112"/>
                </a:lnTo>
                <a:lnTo>
                  <a:pt x="344" y="80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1" name="Freeform 29"/>
          <p:cNvSpPr>
            <a:spLocks/>
          </p:cNvSpPr>
          <p:nvPr/>
        </p:nvSpPr>
        <p:spPr bwMode="auto">
          <a:xfrm>
            <a:off x="5837238" y="2379663"/>
            <a:ext cx="376237" cy="188912"/>
          </a:xfrm>
          <a:custGeom>
            <a:avLst/>
            <a:gdLst>
              <a:gd name="T0" fmla="*/ 328 w 376"/>
              <a:gd name="T1" fmla="*/ 72 h 192"/>
              <a:gd name="T2" fmla="*/ 336 w 376"/>
              <a:gd name="T3" fmla="*/ 80 h 192"/>
              <a:gd name="T4" fmla="*/ 312 w 376"/>
              <a:gd name="T5" fmla="*/ 56 h 192"/>
              <a:gd name="T6" fmla="*/ 192 w 376"/>
              <a:gd name="T7" fmla="*/ 32 h 192"/>
              <a:gd name="T8" fmla="*/ 200 w 376"/>
              <a:gd name="T9" fmla="*/ 32 h 192"/>
              <a:gd name="T10" fmla="*/ 72 w 376"/>
              <a:gd name="T11" fmla="*/ 56 h 192"/>
              <a:gd name="T12" fmla="*/ 40 w 376"/>
              <a:gd name="T13" fmla="*/ 80 h 192"/>
              <a:gd name="T14" fmla="*/ 48 w 376"/>
              <a:gd name="T15" fmla="*/ 72 h 192"/>
              <a:gd name="T16" fmla="*/ 32 w 376"/>
              <a:gd name="T17" fmla="*/ 88 h 192"/>
              <a:gd name="T18" fmla="*/ 48 w 376"/>
              <a:gd name="T19" fmla="*/ 120 h 192"/>
              <a:gd name="T20" fmla="*/ 40 w 376"/>
              <a:gd name="T21" fmla="*/ 120 h 192"/>
              <a:gd name="T22" fmla="*/ 72 w 376"/>
              <a:gd name="T23" fmla="*/ 136 h 192"/>
              <a:gd name="T24" fmla="*/ 200 w 376"/>
              <a:gd name="T25" fmla="*/ 160 h 192"/>
              <a:gd name="T26" fmla="*/ 192 w 376"/>
              <a:gd name="T27" fmla="*/ 160 h 192"/>
              <a:gd name="T28" fmla="*/ 304 w 376"/>
              <a:gd name="T29" fmla="*/ 144 h 192"/>
              <a:gd name="T30" fmla="*/ 336 w 376"/>
              <a:gd name="T31" fmla="*/ 120 h 192"/>
              <a:gd name="T32" fmla="*/ 328 w 376"/>
              <a:gd name="T33" fmla="*/ 120 h 192"/>
              <a:gd name="T34" fmla="*/ 344 w 376"/>
              <a:gd name="T35" fmla="*/ 88 h 192"/>
              <a:gd name="T36" fmla="*/ 376 w 376"/>
              <a:gd name="T37" fmla="*/ 104 h 192"/>
              <a:gd name="T38" fmla="*/ 360 w 376"/>
              <a:gd name="T39" fmla="*/ 136 h 192"/>
              <a:gd name="T40" fmla="*/ 320 w 376"/>
              <a:gd name="T41" fmla="*/ 168 h 192"/>
              <a:gd name="T42" fmla="*/ 320 w 376"/>
              <a:gd name="T43" fmla="*/ 168 h 192"/>
              <a:gd name="T44" fmla="*/ 200 w 376"/>
              <a:gd name="T45" fmla="*/ 192 h 192"/>
              <a:gd name="T46" fmla="*/ 64 w 376"/>
              <a:gd name="T47" fmla="*/ 168 h 192"/>
              <a:gd name="T48" fmla="*/ 56 w 376"/>
              <a:gd name="T49" fmla="*/ 168 h 192"/>
              <a:gd name="T50" fmla="*/ 24 w 376"/>
              <a:gd name="T51" fmla="*/ 144 h 192"/>
              <a:gd name="T52" fmla="*/ 0 w 376"/>
              <a:gd name="T53" fmla="*/ 104 h 192"/>
              <a:gd name="T54" fmla="*/ 0 w 376"/>
              <a:gd name="T55" fmla="*/ 88 h 192"/>
              <a:gd name="T56" fmla="*/ 16 w 376"/>
              <a:gd name="T57" fmla="*/ 56 h 192"/>
              <a:gd name="T58" fmla="*/ 56 w 376"/>
              <a:gd name="T59" fmla="*/ 32 h 192"/>
              <a:gd name="T60" fmla="*/ 64 w 376"/>
              <a:gd name="T61" fmla="*/ 24 h 192"/>
              <a:gd name="T62" fmla="*/ 192 w 376"/>
              <a:gd name="T63" fmla="*/ 0 h 192"/>
              <a:gd name="T64" fmla="*/ 320 w 376"/>
              <a:gd name="T65" fmla="*/ 24 h 192"/>
              <a:gd name="T66" fmla="*/ 320 w 376"/>
              <a:gd name="T67" fmla="*/ 32 h 192"/>
              <a:gd name="T68" fmla="*/ 352 w 376"/>
              <a:gd name="T69" fmla="*/ 56 h 192"/>
              <a:gd name="T70" fmla="*/ 376 w 376"/>
              <a:gd name="T71" fmla="*/ 8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76" h="192">
                <a:moveTo>
                  <a:pt x="344" y="104"/>
                </a:moveTo>
                <a:lnTo>
                  <a:pt x="328" y="72"/>
                </a:lnTo>
                <a:lnTo>
                  <a:pt x="336" y="80"/>
                </a:lnTo>
                <a:lnTo>
                  <a:pt x="336" y="80"/>
                </a:lnTo>
                <a:lnTo>
                  <a:pt x="304" y="56"/>
                </a:lnTo>
                <a:lnTo>
                  <a:pt x="312" y="56"/>
                </a:lnTo>
                <a:lnTo>
                  <a:pt x="312" y="56"/>
                </a:lnTo>
                <a:lnTo>
                  <a:pt x="192" y="32"/>
                </a:lnTo>
                <a:lnTo>
                  <a:pt x="200" y="32"/>
                </a:lnTo>
                <a:lnTo>
                  <a:pt x="200" y="32"/>
                </a:lnTo>
                <a:lnTo>
                  <a:pt x="72" y="56"/>
                </a:lnTo>
                <a:lnTo>
                  <a:pt x="72" y="56"/>
                </a:lnTo>
                <a:lnTo>
                  <a:pt x="72" y="56"/>
                </a:lnTo>
                <a:lnTo>
                  <a:pt x="40" y="80"/>
                </a:lnTo>
                <a:lnTo>
                  <a:pt x="48" y="72"/>
                </a:lnTo>
                <a:lnTo>
                  <a:pt x="48" y="72"/>
                </a:lnTo>
                <a:lnTo>
                  <a:pt x="32" y="104"/>
                </a:lnTo>
                <a:lnTo>
                  <a:pt x="32" y="88"/>
                </a:lnTo>
                <a:lnTo>
                  <a:pt x="32" y="88"/>
                </a:lnTo>
                <a:lnTo>
                  <a:pt x="48" y="120"/>
                </a:lnTo>
                <a:lnTo>
                  <a:pt x="40" y="120"/>
                </a:lnTo>
                <a:lnTo>
                  <a:pt x="40" y="120"/>
                </a:lnTo>
                <a:lnTo>
                  <a:pt x="72" y="144"/>
                </a:lnTo>
                <a:lnTo>
                  <a:pt x="72" y="136"/>
                </a:lnTo>
                <a:lnTo>
                  <a:pt x="72" y="136"/>
                </a:lnTo>
                <a:lnTo>
                  <a:pt x="200" y="160"/>
                </a:lnTo>
                <a:lnTo>
                  <a:pt x="192" y="160"/>
                </a:lnTo>
                <a:lnTo>
                  <a:pt x="192" y="160"/>
                </a:lnTo>
                <a:lnTo>
                  <a:pt x="312" y="136"/>
                </a:lnTo>
                <a:lnTo>
                  <a:pt x="304" y="144"/>
                </a:lnTo>
                <a:lnTo>
                  <a:pt x="304" y="144"/>
                </a:lnTo>
                <a:lnTo>
                  <a:pt x="336" y="120"/>
                </a:lnTo>
                <a:lnTo>
                  <a:pt x="328" y="120"/>
                </a:lnTo>
                <a:lnTo>
                  <a:pt x="328" y="120"/>
                </a:lnTo>
                <a:lnTo>
                  <a:pt x="344" y="88"/>
                </a:lnTo>
                <a:lnTo>
                  <a:pt x="344" y="88"/>
                </a:lnTo>
                <a:lnTo>
                  <a:pt x="376" y="104"/>
                </a:lnTo>
                <a:lnTo>
                  <a:pt x="376" y="104"/>
                </a:lnTo>
                <a:lnTo>
                  <a:pt x="360" y="136"/>
                </a:lnTo>
                <a:lnTo>
                  <a:pt x="360" y="136"/>
                </a:lnTo>
                <a:lnTo>
                  <a:pt x="352" y="144"/>
                </a:lnTo>
                <a:lnTo>
                  <a:pt x="320" y="168"/>
                </a:lnTo>
                <a:lnTo>
                  <a:pt x="320" y="168"/>
                </a:lnTo>
                <a:lnTo>
                  <a:pt x="320" y="168"/>
                </a:lnTo>
                <a:lnTo>
                  <a:pt x="200" y="192"/>
                </a:lnTo>
                <a:lnTo>
                  <a:pt x="200" y="192"/>
                </a:lnTo>
                <a:lnTo>
                  <a:pt x="192" y="192"/>
                </a:lnTo>
                <a:lnTo>
                  <a:pt x="64" y="168"/>
                </a:lnTo>
                <a:lnTo>
                  <a:pt x="64" y="168"/>
                </a:lnTo>
                <a:lnTo>
                  <a:pt x="56" y="168"/>
                </a:lnTo>
                <a:lnTo>
                  <a:pt x="24" y="144"/>
                </a:lnTo>
                <a:lnTo>
                  <a:pt x="24" y="144"/>
                </a:lnTo>
                <a:lnTo>
                  <a:pt x="16" y="136"/>
                </a:lnTo>
                <a:lnTo>
                  <a:pt x="0" y="104"/>
                </a:lnTo>
                <a:lnTo>
                  <a:pt x="0" y="104"/>
                </a:lnTo>
                <a:lnTo>
                  <a:pt x="0" y="88"/>
                </a:lnTo>
                <a:lnTo>
                  <a:pt x="16" y="56"/>
                </a:lnTo>
                <a:lnTo>
                  <a:pt x="16" y="56"/>
                </a:lnTo>
                <a:lnTo>
                  <a:pt x="24" y="56"/>
                </a:lnTo>
                <a:lnTo>
                  <a:pt x="56" y="32"/>
                </a:lnTo>
                <a:lnTo>
                  <a:pt x="56" y="32"/>
                </a:lnTo>
                <a:lnTo>
                  <a:pt x="64" y="24"/>
                </a:lnTo>
                <a:lnTo>
                  <a:pt x="192" y="0"/>
                </a:lnTo>
                <a:lnTo>
                  <a:pt x="192" y="0"/>
                </a:lnTo>
                <a:lnTo>
                  <a:pt x="200" y="0"/>
                </a:lnTo>
                <a:lnTo>
                  <a:pt x="320" y="24"/>
                </a:lnTo>
                <a:lnTo>
                  <a:pt x="320" y="24"/>
                </a:lnTo>
                <a:lnTo>
                  <a:pt x="320" y="32"/>
                </a:lnTo>
                <a:lnTo>
                  <a:pt x="352" y="56"/>
                </a:lnTo>
                <a:lnTo>
                  <a:pt x="352" y="56"/>
                </a:lnTo>
                <a:lnTo>
                  <a:pt x="360" y="56"/>
                </a:lnTo>
                <a:lnTo>
                  <a:pt x="376" y="88"/>
                </a:lnTo>
                <a:lnTo>
                  <a:pt x="344" y="104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2" name="Freeform 30"/>
          <p:cNvSpPr>
            <a:spLocks/>
          </p:cNvSpPr>
          <p:nvPr/>
        </p:nvSpPr>
        <p:spPr bwMode="auto">
          <a:xfrm>
            <a:off x="6180138" y="2465388"/>
            <a:ext cx="33337" cy="15875"/>
          </a:xfrm>
          <a:custGeom>
            <a:avLst/>
            <a:gdLst>
              <a:gd name="T0" fmla="*/ 0 w 32"/>
              <a:gd name="T1" fmla="*/ 0 h 16"/>
              <a:gd name="T2" fmla="*/ 0 w 32"/>
              <a:gd name="T3" fmla="*/ 0 h 16"/>
              <a:gd name="T4" fmla="*/ 0 w 32"/>
              <a:gd name="T5" fmla="*/ 16 h 16"/>
              <a:gd name="T6" fmla="*/ 32 w 32"/>
              <a:gd name="T7" fmla="*/ 0 h 16"/>
              <a:gd name="T8" fmla="*/ 32 w 32"/>
              <a:gd name="T9" fmla="*/ 16 h 16"/>
              <a:gd name="T10" fmla="*/ 32 w 32"/>
              <a:gd name="T11" fmla="*/ 16 h 16"/>
              <a:gd name="T12" fmla="*/ 0 w 3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6">
                <a:moveTo>
                  <a:pt x="0" y="0"/>
                </a:moveTo>
                <a:lnTo>
                  <a:pt x="0" y="0"/>
                </a:lnTo>
                <a:lnTo>
                  <a:pt x="0" y="16"/>
                </a:lnTo>
                <a:lnTo>
                  <a:pt x="32" y="0"/>
                </a:lnTo>
                <a:lnTo>
                  <a:pt x="32" y="16"/>
                </a:lnTo>
                <a:lnTo>
                  <a:pt x="32" y="1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3" name="Freeform 31"/>
          <p:cNvSpPr>
            <a:spLocks/>
          </p:cNvSpPr>
          <p:nvPr/>
        </p:nvSpPr>
        <p:spPr bwMode="auto">
          <a:xfrm>
            <a:off x="4876800" y="1546225"/>
            <a:ext cx="287338" cy="139700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4" name="Freeform 32"/>
          <p:cNvSpPr>
            <a:spLocks/>
          </p:cNvSpPr>
          <p:nvPr/>
        </p:nvSpPr>
        <p:spPr bwMode="auto">
          <a:xfrm>
            <a:off x="4860925" y="1530350"/>
            <a:ext cx="320675" cy="171450"/>
          </a:xfrm>
          <a:custGeom>
            <a:avLst/>
            <a:gdLst>
              <a:gd name="T0" fmla="*/ 280 w 320"/>
              <a:gd name="T1" fmla="*/ 64 h 175"/>
              <a:gd name="T2" fmla="*/ 288 w 320"/>
              <a:gd name="T3" fmla="*/ 72 h 175"/>
              <a:gd name="T4" fmla="*/ 264 w 320"/>
              <a:gd name="T5" fmla="*/ 56 h 175"/>
              <a:gd name="T6" fmla="*/ 160 w 320"/>
              <a:gd name="T7" fmla="*/ 32 h 175"/>
              <a:gd name="T8" fmla="*/ 168 w 320"/>
              <a:gd name="T9" fmla="*/ 32 h 175"/>
              <a:gd name="T10" fmla="*/ 64 w 320"/>
              <a:gd name="T11" fmla="*/ 56 h 175"/>
              <a:gd name="T12" fmla="*/ 32 w 320"/>
              <a:gd name="T13" fmla="*/ 72 h 175"/>
              <a:gd name="T14" fmla="*/ 40 w 320"/>
              <a:gd name="T15" fmla="*/ 64 h 175"/>
              <a:gd name="T16" fmla="*/ 32 w 320"/>
              <a:gd name="T17" fmla="*/ 88 h 175"/>
              <a:gd name="T18" fmla="*/ 40 w 320"/>
              <a:gd name="T19" fmla="*/ 120 h 175"/>
              <a:gd name="T20" fmla="*/ 32 w 320"/>
              <a:gd name="T21" fmla="*/ 104 h 175"/>
              <a:gd name="T22" fmla="*/ 64 w 320"/>
              <a:gd name="T23" fmla="*/ 120 h 175"/>
              <a:gd name="T24" fmla="*/ 168 w 320"/>
              <a:gd name="T25" fmla="*/ 144 h 175"/>
              <a:gd name="T26" fmla="*/ 160 w 320"/>
              <a:gd name="T27" fmla="*/ 144 h 175"/>
              <a:gd name="T28" fmla="*/ 256 w 320"/>
              <a:gd name="T29" fmla="*/ 120 h 175"/>
              <a:gd name="T30" fmla="*/ 288 w 320"/>
              <a:gd name="T31" fmla="*/ 104 h 175"/>
              <a:gd name="T32" fmla="*/ 280 w 320"/>
              <a:gd name="T33" fmla="*/ 120 h 175"/>
              <a:gd name="T34" fmla="*/ 288 w 320"/>
              <a:gd name="T35" fmla="*/ 88 h 175"/>
              <a:gd name="T36" fmla="*/ 320 w 320"/>
              <a:gd name="T37" fmla="*/ 96 h 175"/>
              <a:gd name="T38" fmla="*/ 312 w 320"/>
              <a:gd name="T39" fmla="*/ 128 h 175"/>
              <a:gd name="T40" fmla="*/ 272 w 320"/>
              <a:gd name="T41" fmla="*/ 152 h 175"/>
              <a:gd name="T42" fmla="*/ 272 w 320"/>
              <a:gd name="T43" fmla="*/ 152 h 175"/>
              <a:gd name="T44" fmla="*/ 168 w 320"/>
              <a:gd name="T45" fmla="*/ 175 h 175"/>
              <a:gd name="T46" fmla="*/ 56 w 320"/>
              <a:gd name="T47" fmla="*/ 152 h 175"/>
              <a:gd name="T48" fmla="*/ 48 w 320"/>
              <a:gd name="T49" fmla="*/ 152 h 175"/>
              <a:gd name="T50" fmla="*/ 16 w 320"/>
              <a:gd name="T51" fmla="*/ 136 h 175"/>
              <a:gd name="T52" fmla="*/ 0 w 320"/>
              <a:gd name="T53" fmla="*/ 96 h 175"/>
              <a:gd name="T54" fmla="*/ 0 w 320"/>
              <a:gd name="T55" fmla="*/ 88 h 175"/>
              <a:gd name="T56" fmla="*/ 8 w 320"/>
              <a:gd name="T57" fmla="*/ 56 h 175"/>
              <a:gd name="T58" fmla="*/ 48 w 320"/>
              <a:gd name="T59" fmla="*/ 24 h 175"/>
              <a:gd name="T60" fmla="*/ 56 w 320"/>
              <a:gd name="T61" fmla="*/ 24 h 175"/>
              <a:gd name="T62" fmla="*/ 160 w 320"/>
              <a:gd name="T63" fmla="*/ 0 h 175"/>
              <a:gd name="T64" fmla="*/ 272 w 320"/>
              <a:gd name="T65" fmla="*/ 24 h 175"/>
              <a:gd name="T66" fmla="*/ 272 w 320"/>
              <a:gd name="T67" fmla="*/ 24 h 175"/>
              <a:gd name="T68" fmla="*/ 304 w 320"/>
              <a:gd name="T69" fmla="*/ 40 h 175"/>
              <a:gd name="T70" fmla="*/ 320 w 320"/>
              <a:gd name="T7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5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5"/>
                </a:lnTo>
                <a:lnTo>
                  <a:pt x="168" y="175"/>
                </a:lnTo>
                <a:lnTo>
                  <a:pt x="160" y="175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5" name="Freeform 33"/>
          <p:cNvSpPr>
            <a:spLocks/>
          </p:cNvSpPr>
          <p:nvPr/>
        </p:nvSpPr>
        <p:spPr bwMode="auto">
          <a:xfrm>
            <a:off x="5149850" y="1616075"/>
            <a:ext cx="31750" cy="7938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6" name="Freeform 34"/>
          <p:cNvSpPr>
            <a:spLocks/>
          </p:cNvSpPr>
          <p:nvPr/>
        </p:nvSpPr>
        <p:spPr bwMode="auto">
          <a:xfrm>
            <a:off x="4854575" y="1506538"/>
            <a:ext cx="285750" cy="141287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7" name="Freeform 35"/>
          <p:cNvSpPr>
            <a:spLocks/>
          </p:cNvSpPr>
          <p:nvPr/>
        </p:nvSpPr>
        <p:spPr bwMode="auto">
          <a:xfrm>
            <a:off x="4837113" y="1490663"/>
            <a:ext cx="319087" cy="171450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8" name="Freeform 36"/>
          <p:cNvSpPr>
            <a:spLocks/>
          </p:cNvSpPr>
          <p:nvPr/>
        </p:nvSpPr>
        <p:spPr bwMode="auto">
          <a:xfrm>
            <a:off x="5124450" y="1576388"/>
            <a:ext cx="31750" cy="7937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9" name="Freeform 37"/>
          <p:cNvSpPr>
            <a:spLocks/>
          </p:cNvSpPr>
          <p:nvPr/>
        </p:nvSpPr>
        <p:spPr bwMode="auto">
          <a:xfrm>
            <a:off x="4356100" y="1624013"/>
            <a:ext cx="288925" cy="139700"/>
          </a:xfrm>
          <a:custGeom>
            <a:avLst/>
            <a:gdLst>
              <a:gd name="T0" fmla="*/ 288 w 288"/>
              <a:gd name="T1" fmla="*/ 72 h 143"/>
              <a:gd name="T2" fmla="*/ 280 w 288"/>
              <a:gd name="T3" fmla="*/ 40 h 143"/>
              <a:gd name="T4" fmla="*/ 248 w 288"/>
              <a:gd name="T5" fmla="*/ 24 h 143"/>
              <a:gd name="T6" fmla="*/ 144 w 288"/>
              <a:gd name="T7" fmla="*/ 0 h 143"/>
              <a:gd name="T8" fmla="*/ 40 w 288"/>
              <a:gd name="T9" fmla="*/ 24 h 143"/>
              <a:gd name="T10" fmla="*/ 8 w 288"/>
              <a:gd name="T11" fmla="*/ 40 h 143"/>
              <a:gd name="T12" fmla="*/ 0 w 288"/>
              <a:gd name="T13" fmla="*/ 72 h 143"/>
              <a:gd name="T14" fmla="*/ 8 w 288"/>
              <a:gd name="T15" fmla="*/ 103 h 143"/>
              <a:gd name="T16" fmla="*/ 40 w 288"/>
              <a:gd name="T17" fmla="*/ 119 h 143"/>
              <a:gd name="T18" fmla="*/ 144 w 288"/>
              <a:gd name="T19" fmla="*/ 143 h 143"/>
              <a:gd name="T20" fmla="*/ 248 w 288"/>
              <a:gd name="T21" fmla="*/ 119 h 143"/>
              <a:gd name="T22" fmla="*/ 280 w 288"/>
              <a:gd name="T23" fmla="*/ 103 h 143"/>
              <a:gd name="T24" fmla="*/ 288 w 288"/>
              <a:gd name="T25" fmla="*/ 7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3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3"/>
                </a:lnTo>
                <a:lnTo>
                  <a:pt x="40" y="119"/>
                </a:lnTo>
                <a:lnTo>
                  <a:pt x="144" y="143"/>
                </a:lnTo>
                <a:lnTo>
                  <a:pt x="248" y="119"/>
                </a:lnTo>
                <a:lnTo>
                  <a:pt x="280" y="103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0" name="Freeform 38"/>
          <p:cNvSpPr>
            <a:spLocks/>
          </p:cNvSpPr>
          <p:nvPr/>
        </p:nvSpPr>
        <p:spPr bwMode="auto">
          <a:xfrm>
            <a:off x="4341813" y="1608138"/>
            <a:ext cx="319087" cy="171450"/>
          </a:xfrm>
          <a:custGeom>
            <a:avLst/>
            <a:gdLst>
              <a:gd name="T0" fmla="*/ 280 w 320"/>
              <a:gd name="T1" fmla="*/ 64 h 175"/>
              <a:gd name="T2" fmla="*/ 288 w 320"/>
              <a:gd name="T3" fmla="*/ 72 h 175"/>
              <a:gd name="T4" fmla="*/ 264 w 320"/>
              <a:gd name="T5" fmla="*/ 56 h 175"/>
              <a:gd name="T6" fmla="*/ 160 w 320"/>
              <a:gd name="T7" fmla="*/ 32 h 175"/>
              <a:gd name="T8" fmla="*/ 168 w 320"/>
              <a:gd name="T9" fmla="*/ 32 h 175"/>
              <a:gd name="T10" fmla="*/ 64 w 320"/>
              <a:gd name="T11" fmla="*/ 56 h 175"/>
              <a:gd name="T12" fmla="*/ 32 w 320"/>
              <a:gd name="T13" fmla="*/ 72 h 175"/>
              <a:gd name="T14" fmla="*/ 40 w 320"/>
              <a:gd name="T15" fmla="*/ 64 h 175"/>
              <a:gd name="T16" fmla="*/ 32 w 320"/>
              <a:gd name="T17" fmla="*/ 88 h 175"/>
              <a:gd name="T18" fmla="*/ 40 w 320"/>
              <a:gd name="T19" fmla="*/ 119 h 175"/>
              <a:gd name="T20" fmla="*/ 32 w 320"/>
              <a:gd name="T21" fmla="*/ 103 h 175"/>
              <a:gd name="T22" fmla="*/ 64 w 320"/>
              <a:gd name="T23" fmla="*/ 119 h 175"/>
              <a:gd name="T24" fmla="*/ 168 w 320"/>
              <a:gd name="T25" fmla="*/ 143 h 175"/>
              <a:gd name="T26" fmla="*/ 160 w 320"/>
              <a:gd name="T27" fmla="*/ 143 h 175"/>
              <a:gd name="T28" fmla="*/ 256 w 320"/>
              <a:gd name="T29" fmla="*/ 119 h 175"/>
              <a:gd name="T30" fmla="*/ 288 w 320"/>
              <a:gd name="T31" fmla="*/ 103 h 175"/>
              <a:gd name="T32" fmla="*/ 280 w 320"/>
              <a:gd name="T33" fmla="*/ 119 h 175"/>
              <a:gd name="T34" fmla="*/ 288 w 320"/>
              <a:gd name="T35" fmla="*/ 88 h 175"/>
              <a:gd name="T36" fmla="*/ 320 w 320"/>
              <a:gd name="T37" fmla="*/ 95 h 175"/>
              <a:gd name="T38" fmla="*/ 312 w 320"/>
              <a:gd name="T39" fmla="*/ 127 h 175"/>
              <a:gd name="T40" fmla="*/ 272 w 320"/>
              <a:gd name="T41" fmla="*/ 151 h 175"/>
              <a:gd name="T42" fmla="*/ 272 w 320"/>
              <a:gd name="T43" fmla="*/ 151 h 175"/>
              <a:gd name="T44" fmla="*/ 168 w 320"/>
              <a:gd name="T45" fmla="*/ 175 h 175"/>
              <a:gd name="T46" fmla="*/ 56 w 320"/>
              <a:gd name="T47" fmla="*/ 151 h 175"/>
              <a:gd name="T48" fmla="*/ 48 w 320"/>
              <a:gd name="T49" fmla="*/ 151 h 175"/>
              <a:gd name="T50" fmla="*/ 16 w 320"/>
              <a:gd name="T51" fmla="*/ 135 h 175"/>
              <a:gd name="T52" fmla="*/ 0 w 320"/>
              <a:gd name="T53" fmla="*/ 95 h 175"/>
              <a:gd name="T54" fmla="*/ 0 w 320"/>
              <a:gd name="T55" fmla="*/ 88 h 175"/>
              <a:gd name="T56" fmla="*/ 8 w 320"/>
              <a:gd name="T57" fmla="*/ 56 h 175"/>
              <a:gd name="T58" fmla="*/ 48 w 320"/>
              <a:gd name="T59" fmla="*/ 24 h 175"/>
              <a:gd name="T60" fmla="*/ 56 w 320"/>
              <a:gd name="T61" fmla="*/ 24 h 175"/>
              <a:gd name="T62" fmla="*/ 160 w 320"/>
              <a:gd name="T63" fmla="*/ 0 h 175"/>
              <a:gd name="T64" fmla="*/ 272 w 320"/>
              <a:gd name="T65" fmla="*/ 24 h 175"/>
              <a:gd name="T66" fmla="*/ 272 w 320"/>
              <a:gd name="T67" fmla="*/ 24 h 175"/>
              <a:gd name="T68" fmla="*/ 304 w 320"/>
              <a:gd name="T69" fmla="*/ 40 h 175"/>
              <a:gd name="T70" fmla="*/ 320 w 320"/>
              <a:gd name="T7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5">
                <a:moveTo>
                  <a:pt x="288" y="95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5"/>
                </a:lnTo>
                <a:lnTo>
                  <a:pt x="32" y="88"/>
                </a:lnTo>
                <a:lnTo>
                  <a:pt x="32" y="88"/>
                </a:lnTo>
                <a:lnTo>
                  <a:pt x="40" y="119"/>
                </a:lnTo>
                <a:lnTo>
                  <a:pt x="32" y="103"/>
                </a:lnTo>
                <a:lnTo>
                  <a:pt x="32" y="103"/>
                </a:lnTo>
                <a:lnTo>
                  <a:pt x="64" y="119"/>
                </a:lnTo>
                <a:lnTo>
                  <a:pt x="64" y="119"/>
                </a:lnTo>
                <a:lnTo>
                  <a:pt x="64" y="119"/>
                </a:lnTo>
                <a:lnTo>
                  <a:pt x="168" y="143"/>
                </a:lnTo>
                <a:lnTo>
                  <a:pt x="160" y="143"/>
                </a:lnTo>
                <a:lnTo>
                  <a:pt x="160" y="143"/>
                </a:lnTo>
                <a:lnTo>
                  <a:pt x="264" y="119"/>
                </a:lnTo>
                <a:lnTo>
                  <a:pt x="256" y="119"/>
                </a:lnTo>
                <a:lnTo>
                  <a:pt x="256" y="119"/>
                </a:lnTo>
                <a:lnTo>
                  <a:pt x="288" y="103"/>
                </a:lnTo>
                <a:lnTo>
                  <a:pt x="280" y="119"/>
                </a:lnTo>
                <a:lnTo>
                  <a:pt x="280" y="119"/>
                </a:lnTo>
                <a:lnTo>
                  <a:pt x="288" y="88"/>
                </a:lnTo>
                <a:lnTo>
                  <a:pt x="288" y="88"/>
                </a:lnTo>
                <a:lnTo>
                  <a:pt x="320" y="95"/>
                </a:lnTo>
                <a:lnTo>
                  <a:pt x="320" y="95"/>
                </a:lnTo>
                <a:lnTo>
                  <a:pt x="312" y="127"/>
                </a:lnTo>
                <a:lnTo>
                  <a:pt x="312" y="127"/>
                </a:lnTo>
                <a:lnTo>
                  <a:pt x="304" y="135"/>
                </a:lnTo>
                <a:lnTo>
                  <a:pt x="272" y="151"/>
                </a:lnTo>
                <a:lnTo>
                  <a:pt x="272" y="151"/>
                </a:lnTo>
                <a:lnTo>
                  <a:pt x="272" y="151"/>
                </a:lnTo>
                <a:lnTo>
                  <a:pt x="168" y="175"/>
                </a:lnTo>
                <a:lnTo>
                  <a:pt x="168" y="175"/>
                </a:lnTo>
                <a:lnTo>
                  <a:pt x="160" y="175"/>
                </a:lnTo>
                <a:lnTo>
                  <a:pt x="56" y="151"/>
                </a:lnTo>
                <a:lnTo>
                  <a:pt x="56" y="151"/>
                </a:lnTo>
                <a:lnTo>
                  <a:pt x="48" y="151"/>
                </a:lnTo>
                <a:lnTo>
                  <a:pt x="16" y="135"/>
                </a:lnTo>
                <a:lnTo>
                  <a:pt x="16" y="135"/>
                </a:lnTo>
                <a:lnTo>
                  <a:pt x="8" y="127"/>
                </a:lnTo>
                <a:lnTo>
                  <a:pt x="0" y="95"/>
                </a:lnTo>
                <a:lnTo>
                  <a:pt x="0" y="95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5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1" name="Freeform 39"/>
          <p:cNvSpPr>
            <a:spLocks/>
          </p:cNvSpPr>
          <p:nvPr/>
        </p:nvSpPr>
        <p:spPr bwMode="auto">
          <a:xfrm>
            <a:off x="4629150" y="1693863"/>
            <a:ext cx="31750" cy="7937"/>
          </a:xfrm>
          <a:custGeom>
            <a:avLst/>
            <a:gdLst>
              <a:gd name="T0" fmla="*/ 0 w 32"/>
              <a:gd name="T1" fmla="*/ 0 h 7"/>
              <a:gd name="T2" fmla="*/ 0 w 32"/>
              <a:gd name="T3" fmla="*/ 0 h 7"/>
              <a:gd name="T4" fmla="*/ 0 w 32"/>
              <a:gd name="T5" fmla="*/ 7 h 7"/>
              <a:gd name="T6" fmla="*/ 32 w 32"/>
              <a:gd name="T7" fmla="*/ 0 h 7"/>
              <a:gd name="T8" fmla="*/ 32 w 32"/>
              <a:gd name="T9" fmla="*/ 7 h 7"/>
              <a:gd name="T10" fmla="*/ 32 w 32"/>
              <a:gd name="T11" fmla="*/ 7 h 7"/>
              <a:gd name="T12" fmla="*/ 0 w 32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7">
                <a:moveTo>
                  <a:pt x="0" y="0"/>
                </a:moveTo>
                <a:lnTo>
                  <a:pt x="0" y="0"/>
                </a:lnTo>
                <a:lnTo>
                  <a:pt x="0" y="7"/>
                </a:lnTo>
                <a:lnTo>
                  <a:pt x="32" y="0"/>
                </a:lnTo>
                <a:lnTo>
                  <a:pt x="32" y="7"/>
                </a:lnTo>
                <a:lnTo>
                  <a:pt x="32" y="7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2" name="Freeform 40"/>
          <p:cNvSpPr>
            <a:spLocks/>
          </p:cNvSpPr>
          <p:nvPr/>
        </p:nvSpPr>
        <p:spPr bwMode="auto">
          <a:xfrm>
            <a:off x="4332288" y="1584325"/>
            <a:ext cx="287337" cy="139700"/>
          </a:xfrm>
          <a:custGeom>
            <a:avLst/>
            <a:gdLst>
              <a:gd name="T0" fmla="*/ 288 w 288"/>
              <a:gd name="T1" fmla="*/ 72 h 143"/>
              <a:gd name="T2" fmla="*/ 280 w 288"/>
              <a:gd name="T3" fmla="*/ 40 h 143"/>
              <a:gd name="T4" fmla="*/ 248 w 288"/>
              <a:gd name="T5" fmla="*/ 24 h 143"/>
              <a:gd name="T6" fmla="*/ 144 w 288"/>
              <a:gd name="T7" fmla="*/ 0 h 143"/>
              <a:gd name="T8" fmla="*/ 40 w 288"/>
              <a:gd name="T9" fmla="*/ 24 h 143"/>
              <a:gd name="T10" fmla="*/ 8 w 288"/>
              <a:gd name="T11" fmla="*/ 40 h 143"/>
              <a:gd name="T12" fmla="*/ 0 w 288"/>
              <a:gd name="T13" fmla="*/ 72 h 143"/>
              <a:gd name="T14" fmla="*/ 8 w 288"/>
              <a:gd name="T15" fmla="*/ 104 h 143"/>
              <a:gd name="T16" fmla="*/ 40 w 288"/>
              <a:gd name="T17" fmla="*/ 119 h 143"/>
              <a:gd name="T18" fmla="*/ 144 w 288"/>
              <a:gd name="T19" fmla="*/ 143 h 143"/>
              <a:gd name="T20" fmla="*/ 248 w 288"/>
              <a:gd name="T21" fmla="*/ 119 h 143"/>
              <a:gd name="T22" fmla="*/ 280 w 288"/>
              <a:gd name="T23" fmla="*/ 104 h 143"/>
              <a:gd name="T24" fmla="*/ 288 w 288"/>
              <a:gd name="T25" fmla="*/ 7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3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19"/>
                </a:lnTo>
                <a:lnTo>
                  <a:pt x="144" y="143"/>
                </a:lnTo>
                <a:lnTo>
                  <a:pt x="248" y="119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3" name="Freeform 41"/>
          <p:cNvSpPr>
            <a:spLocks/>
          </p:cNvSpPr>
          <p:nvPr/>
        </p:nvSpPr>
        <p:spPr bwMode="auto">
          <a:xfrm>
            <a:off x="4316413" y="1568450"/>
            <a:ext cx="320675" cy="171450"/>
          </a:xfrm>
          <a:custGeom>
            <a:avLst/>
            <a:gdLst>
              <a:gd name="T0" fmla="*/ 280 w 320"/>
              <a:gd name="T1" fmla="*/ 64 h 175"/>
              <a:gd name="T2" fmla="*/ 288 w 320"/>
              <a:gd name="T3" fmla="*/ 72 h 175"/>
              <a:gd name="T4" fmla="*/ 264 w 320"/>
              <a:gd name="T5" fmla="*/ 56 h 175"/>
              <a:gd name="T6" fmla="*/ 160 w 320"/>
              <a:gd name="T7" fmla="*/ 32 h 175"/>
              <a:gd name="T8" fmla="*/ 168 w 320"/>
              <a:gd name="T9" fmla="*/ 32 h 175"/>
              <a:gd name="T10" fmla="*/ 64 w 320"/>
              <a:gd name="T11" fmla="*/ 56 h 175"/>
              <a:gd name="T12" fmla="*/ 32 w 320"/>
              <a:gd name="T13" fmla="*/ 72 h 175"/>
              <a:gd name="T14" fmla="*/ 40 w 320"/>
              <a:gd name="T15" fmla="*/ 64 h 175"/>
              <a:gd name="T16" fmla="*/ 32 w 320"/>
              <a:gd name="T17" fmla="*/ 88 h 175"/>
              <a:gd name="T18" fmla="*/ 40 w 320"/>
              <a:gd name="T19" fmla="*/ 120 h 175"/>
              <a:gd name="T20" fmla="*/ 32 w 320"/>
              <a:gd name="T21" fmla="*/ 104 h 175"/>
              <a:gd name="T22" fmla="*/ 64 w 320"/>
              <a:gd name="T23" fmla="*/ 120 h 175"/>
              <a:gd name="T24" fmla="*/ 168 w 320"/>
              <a:gd name="T25" fmla="*/ 143 h 175"/>
              <a:gd name="T26" fmla="*/ 160 w 320"/>
              <a:gd name="T27" fmla="*/ 143 h 175"/>
              <a:gd name="T28" fmla="*/ 256 w 320"/>
              <a:gd name="T29" fmla="*/ 120 h 175"/>
              <a:gd name="T30" fmla="*/ 288 w 320"/>
              <a:gd name="T31" fmla="*/ 104 h 175"/>
              <a:gd name="T32" fmla="*/ 280 w 320"/>
              <a:gd name="T33" fmla="*/ 120 h 175"/>
              <a:gd name="T34" fmla="*/ 288 w 320"/>
              <a:gd name="T35" fmla="*/ 88 h 175"/>
              <a:gd name="T36" fmla="*/ 320 w 320"/>
              <a:gd name="T37" fmla="*/ 96 h 175"/>
              <a:gd name="T38" fmla="*/ 312 w 320"/>
              <a:gd name="T39" fmla="*/ 128 h 175"/>
              <a:gd name="T40" fmla="*/ 272 w 320"/>
              <a:gd name="T41" fmla="*/ 151 h 175"/>
              <a:gd name="T42" fmla="*/ 272 w 320"/>
              <a:gd name="T43" fmla="*/ 151 h 175"/>
              <a:gd name="T44" fmla="*/ 168 w 320"/>
              <a:gd name="T45" fmla="*/ 175 h 175"/>
              <a:gd name="T46" fmla="*/ 56 w 320"/>
              <a:gd name="T47" fmla="*/ 151 h 175"/>
              <a:gd name="T48" fmla="*/ 48 w 320"/>
              <a:gd name="T49" fmla="*/ 151 h 175"/>
              <a:gd name="T50" fmla="*/ 16 w 320"/>
              <a:gd name="T51" fmla="*/ 135 h 175"/>
              <a:gd name="T52" fmla="*/ 0 w 320"/>
              <a:gd name="T53" fmla="*/ 96 h 175"/>
              <a:gd name="T54" fmla="*/ 0 w 320"/>
              <a:gd name="T55" fmla="*/ 88 h 175"/>
              <a:gd name="T56" fmla="*/ 8 w 320"/>
              <a:gd name="T57" fmla="*/ 56 h 175"/>
              <a:gd name="T58" fmla="*/ 48 w 320"/>
              <a:gd name="T59" fmla="*/ 24 h 175"/>
              <a:gd name="T60" fmla="*/ 56 w 320"/>
              <a:gd name="T61" fmla="*/ 24 h 175"/>
              <a:gd name="T62" fmla="*/ 160 w 320"/>
              <a:gd name="T63" fmla="*/ 0 h 175"/>
              <a:gd name="T64" fmla="*/ 272 w 320"/>
              <a:gd name="T65" fmla="*/ 24 h 175"/>
              <a:gd name="T66" fmla="*/ 272 w 320"/>
              <a:gd name="T67" fmla="*/ 24 h 175"/>
              <a:gd name="T68" fmla="*/ 304 w 320"/>
              <a:gd name="T69" fmla="*/ 40 h 175"/>
              <a:gd name="T70" fmla="*/ 320 w 320"/>
              <a:gd name="T7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5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3"/>
                </a:lnTo>
                <a:lnTo>
                  <a:pt x="160" y="143"/>
                </a:lnTo>
                <a:lnTo>
                  <a:pt x="160" y="143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5"/>
                </a:lnTo>
                <a:lnTo>
                  <a:pt x="272" y="151"/>
                </a:lnTo>
                <a:lnTo>
                  <a:pt x="272" y="151"/>
                </a:lnTo>
                <a:lnTo>
                  <a:pt x="272" y="151"/>
                </a:lnTo>
                <a:lnTo>
                  <a:pt x="168" y="175"/>
                </a:lnTo>
                <a:lnTo>
                  <a:pt x="168" y="175"/>
                </a:lnTo>
                <a:lnTo>
                  <a:pt x="160" y="175"/>
                </a:lnTo>
                <a:lnTo>
                  <a:pt x="56" y="151"/>
                </a:lnTo>
                <a:lnTo>
                  <a:pt x="56" y="151"/>
                </a:lnTo>
                <a:lnTo>
                  <a:pt x="48" y="151"/>
                </a:lnTo>
                <a:lnTo>
                  <a:pt x="16" y="135"/>
                </a:lnTo>
                <a:lnTo>
                  <a:pt x="16" y="135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4" name="Freeform 42"/>
          <p:cNvSpPr>
            <a:spLocks/>
          </p:cNvSpPr>
          <p:nvPr/>
        </p:nvSpPr>
        <p:spPr bwMode="auto">
          <a:xfrm>
            <a:off x="4605338" y="1655763"/>
            <a:ext cx="31750" cy="6350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5" name="Freeform 43"/>
          <p:cNvSpPr>
            <a:spLocks/>
          </p:cNvSpPr>
          <p:nvPr/>
        </p:nvSpPr>
        <p:spPr bwMode="auto">
          <a:xfrm>
            <a:off x="5403850" y="3097213"/>
            <a:ext cx="287338" cy="141287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6" name="Freeform 44"/>
          <p:cNvSpPr>
            <a:spLocks/>
          </p:cNvSpPr>
          <p:nvPr/>
        </p:nvSpPr>
        <p:spPr bwMode="auto">
          <a:xfrm>
            <a:off x="5389563" y="3082925"/>
            <a:ext cx="319087" cy="171450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7" name="Freeform 45"/>
          <p:cNvSpPr>
            <a:spLocks/>
          </p:cNvSpPr>
          <p:nvPr/>
        </p:nvSpPr>
        <p:spPr bwMode="auto">
          <a:xfrm>
            <a:off x="5676900" y="3167063"/>
            <a:ext cx="31750" cy="9525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8" name="Freeform 46"/>
          <p:cNvSpPr>
            <a:spLocks/>
          </p:cNvSpPr>
          <p:nvPr/>
        </p:nvSpPr>
        <p:spPr bwMode="auto">
          <a:xfrm>
            <a:off x="5380038" y="3028950"/>
            <a:ext cx="311150" cy="171450"/>
          </a:xfrm>
          <a:custGeom>
            <a:avLst/>
            <a:gdLst>
              <a:gd name="T0" fmla="*/ 312 w 312"/>
              <a:gd name="T1" fmla="*/ 88 h 176"/>
              <a:gd name="T2" fmla="*/ 296 w 312"/>
              <a:gd name="T3" fmla="*/ 56 h 176"/>
              <a:gd name="T4" fmla="*/ 264 w 312"/>
              <a:gd name="T5" fmla="*/ 24 h 176"/>
              <a:gd name="T6" fmla="*/ 152 w 312"/>
              <a:gd name="T7" fmla="*/ 0 h 176"/>
              <a:gd name="T8" fmla="*/ 48 w 312"/>
              <a:gd name="T9" fmla="*/ 24 h 176"/>
              <a:gd name="T10" fmla="*/ 16 w 312"/>
              <a:gd name="T11" fmla="*/ 56 h 176"/>
              <a:gd name="T12" fmla="*/ 0 w 312"/>
              <a:gd name="T13" fmla="*/ 88 h 176"/>
              <a:gd name="T14" fmla="*/ 16 w 312"/>
              <a:gd name="T15" fmla="*/ 120 h 176"/>
              <a:gd name="T16" fmla="*/ 48 w 312"/>
              <a:gd name="T17" fmla="*/ 152 h 176"/>
              <a:gd name="T18" fmla="*/ 152 w 312"/>
              <a:gd name="T19" fmla="*/ 176 h 176"/>
              <a:gd name="T20" fmla="*/ 264 w 312"/>
              <a:gd name="T21" fmla="*/ 152 h 176"/>
              <a:gd name="T22" fmla="*/ 296 w 312"/>
              <a:gd name="T23" fmla="*/ 120 h 176"/>
              <a:gd name="T24" fmla="*/ 312 w 312"/>
              <a:gd name="T25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12" h="176">
                <a:moveTo>
                  <a:pt x="312" y="88"/>
                </a:moveTo>
                <a:lnTo>
                  <a:pt x="296" y="56"/>
                </a:lnTo>
                <a:lnTo>
                  <a:pt x="264" y="24"/>
                </a:lnTo>
                <a:lnTo>
                  <a:pt x="152" y="0"/>
                </a:lnTo>
                <a:lnTo>
                  <a:pt x="48" y="24"/>
                </a:lnTo>
                <a:lnTo>
                  <a:pt x="16" y="56"/>
                </a:lnTo>
                <a:lnTo>
                  <a:pt x="0" y="88"/>
                </a:lnTo>
                <a:lnTo>
                  <a:pt x="16" y="120"/>
                </a:lnTo>
                <a:lnTo>
                  <a:pt x="48" y="152"/>
                </a:lnTo>
                <a:lnTo>
                  <a:pt x="152" y="176"/>
                </a:lnTo>
                <a:lnTo>
                  <a:pt x="264" y="152"/>
                </a:lnTo>
                <a:lnTo>
                  <a:pt x="296" y="120"/>
                </a:lnTo>
                <a:lnTo>
                  <a:pt x="312" y="88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9" name="Freeform 47"/>
          <p:cNvSpPr>
            <a:spLocks/>
          </p:cNvSpPr>
          <p:nvPr/>
        </p:nvSpPr>
        <p:spPr bwMode="auto">
          <a:xfrm>
            <a:off x="5364163" y="3013075"/>
            <a:ext cx="344487" cy="203200"/>
          </a:xfrm>
          <a:custGeom>
            <a:avLst/>
            <a:gdLst>
              <a:gd name="T0" fmla="*/ 296 w 344"/>
              <a:gd name="T1" fmla="*/ 80 h 208"/>
              <a:gd name="T2" fmla="*/ 304 w 344"/>
              <a:gd name="T3" fmla="*/ 88 h 208"/>
              <a:gd name="T4" fmla="*/ 280 w 344"/>
              <a:gd name="T5" fmla="*/ 56 h 208"/>
              <a:gd name="T6" fmla="*/ 168 w 344"/>
              <a:gd name="T7" fmla="*/ 32 h 208"/>
              <a:gd name="T8" fmla="*/ 176 w 344"/>
              <a:gd name="T9" fmla="*/ 32 h 208"/>
              <a:gd name="T10" fmla="*/ 80 w 344"/>
              <a:gd name="T11" fmla="*/ 56 h 208"/>
              <a:gd name="T12" fmla="*/ 48 w 344"/>
              <a:gd name="T13" fmla="*/ 88 h 208"/>
              <a:gd name="T14" fmla="*/ 48 w 344"/>
              <a:gd name="T15" fmla="*/ 80 h 208"/>
              <a:gd name="T16" fmla="*/ 32 w 344"/>
              <a:gd name="T17" fmla="*/ 96 h 208"/>
              <a:gd name="T18" fmla="*/ 48 w 344"/>
              <a:gd name="T19" fmla="*/ 128 h 208"/>
              <a:gd name="T20" fmla="*/ 48 w 344"/>
              <a:gd name="T21" fmla="*/ 128 h 208"/>
              <a:gd name="T22" fmla="*/ 72 w 344"/>
              <a:gd name="T23" fmla="*/ 152 h 208"/>
              <a:gd name="T24" fmla="*/ 176 w 344"/>
              <a:gd name="T25" fmla="*/ 176 h 208"/>
              <a:gd name="T26" fmla="*/ 168 w 344"/>
              <a:gd name="T27" fmla="*/ 176 h 208"/>
              <a:gd name="T28" fmla="*/ 272 w 344"/>
              <a:gd name="T29" fmla="*/ 160 h 208"/>
              <a:gd name="T30" fmla="*/ 304 w 344"/>
              <a:gd name="T31" fmla="*/ 128 h 208"/>
              <a:gd name="T32" fmla="*/ 296 w 344"/>
              <a:gd name="T33" fmla="*/ 128 h 208"/>
              <a:gd name="T34" fmla="*/ 312 w 344"/>
              <a:gd name="T35" fmla="*/ 96 h 208"/>
              <a:gd name="T36" fmla="*/ 344 w 344"/>
              <a:gd name="T37" fmla="*/ 112 h 208"/>
              <a:gd name="T38" fmla="*/ 328 w 344"/>
              <a:gd name="T39" fmla="*/ 144 h 208"/>
              <a:gd name="T40" fmla="*/ 296 w 344"/>
              <a:gd name="T41" fmla="*/ 184 h 208"/>
              <a:gd name="T42" fmla="*/ 288 w 344"/>
              <a:gd name="T43" fmla="*/ 184 h 208"/>
              <a:gd name="T44" fmla="*/ 176 w 344"/>
              <a:gd name="T45" fmla="*/ 208 h 208"/>
              <a:gd name="T46" fmla="*/ 64 w 344"/>
              <a:gd name="T47" fmla="*/ 184 h 208"/>
              <a:gd name="T48" fmla="*/ 56 w 344"/>
              <a:gd name="T49" fmla="*/ 184 h 208"/>
              <a:gd name="T50" fmla="*/ 24 w 344"/>
              <a:gd name="T51" fmla="*/ 152 h 208"/>
              <a:gd name="T52" fmla="*/ 0 w 344"/>
              <a:gd name="T53" fmla="*/ 112 h 208"/>
              <a:gd name="T54" fmla="*/ 0 w 344"/>
              <a:gd name="T55" fmla="*/ 96 h 208"/>
              <a:gd name="T56" fmla="*/ 16 w 344"/>
              <a:gd name="T57" fmla="*/ 64 h 208"/>
              <a:gd name="T58" fmla="*/ 56 w 344"/>
              <a:gd name="T59" fmla="*/ 32 h 208"/>
              <a:gd name="T60" fmla="*/ 64 w 344"/>
              <a:gd name="T61" fmla="*/ 24 h 208"/>
              <a:gd name="T62" fmla="*/ 168 w 344"/>
              <a:gd name="T63" fmla="*/ 0 h 208"/>
              <a:gd name="T64" fmla="*/ 288 w 344"/>
              <a:gd name="T65" fmla="*/ 24 h 208"/>
              <a:gd name="T66" fmla="*/ 296 w 344"/>
              <a:gd name="T67" fmla="*/ 32 h 208"/>
              <a:gd name="T68" fmla="*/ 328 w 344"/>
              <a:gd name="T69" fmla="*/ 64 h 208"/>
              <a:gd name="T70" fmla="*/ 344 w 344"/>
              <a:gd name="T71" fmla="*/ 96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44" h="208">
                <a:moveTo>
                  <a:pt x="312" y="112"/>
                </a:moveTo>
                <a:lnTo>
                  <a:pt x="296" y="80"/>
                </a:lnTo>
                <a:lnTo>
                  <a:pt x="304" y="88"/>
                </a:lnTo>
                <a:lnTo>
                  <a:pt x="304" y="88"/>
                </a:lnTo>
                <a:lnTo>
                  <a:pt x="272" y="56"/>
                </a:lnTo>
                <a:lnTo>
                  <a:pt x="280" y="56"/>
                </a:lnTo>
                <a:lnTo>
                  <a:pt x="280" y="56"/>
                </a:lnTo>
                <a:lnTo>
                  <a:pt x="168" y="32"/>
                </a:lnTo>
                <a:lnTo>
                  <a:pt x="176" y="32"/>
                </a:lnTo>
                <a:lnTo>
                  <a:pt x="176" y="32"/>
                </a:lnTo>
                <a:lnTo>
                  <a:pt x="72" y="56"/>
                </a:lnTo>
                <a:lnTo>
                  <a:pt x="80" y="56"/>
                </a:lnTo>
                <a:lnTo>
                  <a:pt x="80" y="56"/>
                </a:lnTo>
                <a:lnTo>
                  <a:pt x="48" y="88"/>
                </a:lnTo>
                <a:lnTo>
                  <a:pt x="48" y="80"/>
                </a:lnTo>
                <a:lnTo>
                  <a:pt x="48" y="80"/>
                </a:lnTo>
                <a:lnTo>
                  <a:pt x="32" y="112"/>
                </a:lnTo>
                <a:lnTo>
                  <a:pt x="32" y="96"/>
                </a:lnTo>
                <a:lnTo>
                  <a:pt x="32" y="96"/>
                </a:lnTo>
                <a:lnTo>
                  <a:pt x="48" y="128"/>
                </a:lnTo>
                <a:lnTo>
                  <a:pt x="48" y="128"/>
                </a:lnTo>
                <a:lnTo>
                  <a:pt x="48" y="128"/>
                </a:lnTo>
                <a:lnTo>
                  <a:pt x="80" y="160"/>
                </a:lnTo>
                <a:lnTo>
                  <a:pt x="72" y="152"/>
                </a:lnTo>
                <a:lnTo>
                  <a:pt x="72" y="152"/>
                </a:lnTo>
                <a:lnTo>
                  <a:pt x="176" y="176"/>
                </a:lnTo>
                <a:lnTo>
                  <a:pt x="168" y="176"/>
                </a:lnTo>
                <a:lnTo>
                  <a:pt x="168" y="176"/>
                </a:lnTo>
                <a:lnTo>
                  <a:pt x="280" y="152"/>
                </a:lnTo>
                <a:lnTo>
                  <a:pt x="272" y="160"/>
                </a:lnTo>
                <a:lnTo>
                  <a:pt x="272" y="160"/>
                </a:lnTo>
                <a:lnTo>
                  <a:pt x="304" y="128"/>
                </a:lnTo>
                <a:lnTo>
                  <a:pt x="296" y="128"/>
                </a:lnTo>
                <a:lnTo>
                  <a:pt x="296" y="128"/>
                </a:lnTo>
                <a:lnTo>
                  <a:pt x="312" y="96"/>
                </a:lnTo>
                <a:lnTo>
                  <a:pt x="312" y="96"/>
                </a:lnTo>
                <a:lnTo>
                  <a:pt x="344" y="112"/>
                </a:lnTo>
                <a:lnTo>
                  <a:pt x="344" y="112"/>
                </a:lnTo>
                <a:lnTo>
                  <a:pt x="328" y="144"/>
                </a:lnTo>
                <a:lnTo>
                  <a:pt x="328" y="144"/>
                </a:lnTo>
                <a:lnTo>
                  <a:pt x="328" y="152"/>
                </a:lnTo>
                <a:lnTo>
                  <a:pt x="296" y="184"/>
                </a:lnTo>
                <a:lnTo>
                  <a:pt x="296" y="184"/>
                </a:lnTo>
                <a:lnTo>
                  <a:pt x="288" y="184"/>
                </a:lnTo>
                <a:lnTo>
                  <a:pt x="176" y="208"/>
                </a:lnTo>
                <a:lnTo>
                  <a:pt x="176" y="208"/>
                </a:lnTo>
                <a:lnTo>
                  <a:pt x="168" y="208"/>
                </a:lnTo>
                <a:lnTo>
                  <a:pt x="64" y="184"/>
                </a:lnTo>
                <a:lnTo>
                  <a:pt x="64" y="184"/>
                </a:lnTo>
                <a:lnTo>
                  <a:pt x="56" y="184"/>
                </a:lnTo>
                <a:lnTo>
                  <a:pt x="24" y="152"/>
                </a:lnTo>
                <a:lnTo>
                  <a:pt x="24" y="152"/>
                </a:lnTo>
                <a:lnTo>
                  <a:pt x="16" y="144"/>
                </a:lnTo>
                <a:lnTo>
                  <a:pt x="0" y="112"/>
                </a:lnTo>
                <a:lnTo>
                  <a:pt x="0" y="112"/>
                </a:lnTo>
                <a:lnTo>
                  <a:pt x="0" y="96"/>
                </a:lnTo>
                <a:lnTo>
                  <a:pt x="16" y="64"/>
                </a:lnTo>
                <a:lnTo>
                  <a:pt x="16" y="64"/>
                </a:lnTo>
                <a:lnTo>
                  <a:pt x="24" y="64"/>
                </a:lnTo>
                <a:lnTo>
                  <a:pt x="56" y="32"/>
                </a:lnTo>
                <a:lnTo>
                  <a:pt x="56" y="32"/>
                </a:lnTo>
                <a:lnTo>
                  <a:pt x="64" y="24"/>
                </a:lnTo>
                <a:lnTo>
                  <a:pt x="168" y="0"/>
                </a:lnTo>
                <a:lnTo>
                  <a:pt x="168" y="0"/>
                </a:lnTo>
                <a:lnTo>
                  <a:pt x="176" y="0"/>
                </a:lnTo>
                <a:lnTo>
                  <a:pt x="288" y="24"/>
                </a:lnTo>
                <a:lnTo>
                  <a:pt x="288" y="24"/>
                </a:lnTo>
                <a:lnTo>
                  <a:pt x="296" y="32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44" y="96"/>
                </a:lnTo>
                <a:lnTo>
                  <a:pt x="312" y="112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0" name="Freeform 48"/>
          <p:cNvSpPr>
            <a:spLocks/>
          </p:cNvSpPr>
          <p:nvPr/>
        </p:nvSpPr>
        <p:spPr bwMode="auto">
          <a:xfrm>
            <a:off x="5676900" y="3106738"/>
            <a:ext cx="31750" cy="15875"/>
          </a:xfrm>
          <a:custGeom>
            <a:avLst/>
            <a:gdLst>
              <a:gd name="T0" fmla="*/ 0 w 32"/>
              <a:gd name="T1" fmla="*/ 0 h 16"/>
              <a:gd name="T2" fmla="*/ 0 w 32"/>
              <a:gd name="T3" fmla="*/ 0 h 16"/>
              <a:gd name="T4" fmla="*/ 0 w 32"/>
              <a:gd name="T5" fmla="*/ 16 h 16"/>
              <a:gd name="T6" fmla="*/ 32 w 32"/>
              <a:gd name="T7" fmla="*/ 0 h 16"/>
              <a:gd name="T8" fmla="*/ 32 w 32"/>
              <a:gd name="T9" fmla="*/ 16 h 16"/>
              <a:gd name="T10" fmla="*/ 32 w 32"/>
              <a:gd name="T11" fmla="*/ 16 h 16"/>
              <a:gd name="T12" fmla="*/ 0 w 3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6">
                <a:moveTo>
                  <a:pt x="0" y="0"/>
                </a:moveTo>
                <a:lnTo>
                  <a:pt x="0" y="0"/>
                </a:lnTo>
                <a:lnTo>
                  <a:pt x="0" y="16"/>
                </a:lnTo>
                <a:lnTo>
                  <a:pt x="32" y="0"/>
                </a:lnTo>
                <a:lnTo>
                  <a:pt x="32" y="16"/>
                </a:lnTo>
                <a:lnTo>
                  <a:pt x="32" y="1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1" name="Freeform 49"/>
          <p:cNvSpPr>
            <a:spLocks/>
          </p:cNvSpPr>
          <p:nvPr/>
        </p:nvSpPr>
        <p:spPr bwMode="auto">
          <a:xfrm>
            <a:off x="3413125" y="2395538"/>
            <a:ext cx="287338" cy="141287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2" name="Freeform 50"/>
          <p:cNvSpPr>
            <a:spLocks/>
          </p:cNvSpPr>
          <p:nvPr/>
        </p:nvSpPr>
        <p:spPr bwMode="auto">
          <a:xfrm>
            <a:off x="3397250" y="2379663"/>
            <a:ext cx="320675" cy="173037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3" name="Freeform 51"/>
          <p:cNvSpPr>
            <a:spLocks/>
          </p:cNvSpPr>
          <p:nvPr/>
        </p:nvSpPr>
        <p:spPr bwMode="auto">
          <a:xfrm>
            <a:off x="3684588" y="2465388"/>
            <a:ext cx="33337" cy="7937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4" name="Freeform 52"/>
          <p:cNvSpPr>
            <a:spLocks/>
          </p:cNvSpPr>
          <p:nvPr/>
        </p:nvSpPr>
        <p:spPr bwMode="auto">
          <a:xfrm>
            <a:off x="3389313" y="2357438"/>
            <a:ext cx="288925" cy="139700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5" name="Freeform 53"/>
          <p:cNvSpPr>
            <a:spLocks/>
          </p:cNvSpPr>
          <p:nvPr/>
        </p:nvSpPr>
        <p:spPr bwMode="auto">
          <a:xfrm>
            <a:off x="3371850" y="2339975"/>
            <a:ext cx="320675" cy="173038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6" name="Freeform 54"/>
          <p:cNvSpPr>
            <a:spLocks/>
          </p:cNvSpPr>
          <p:nvPr/>
        </p:nvSpPr>
        <p:spPr bwMode="auto">
          <a:xfrm>
            <a:off x="3660775" y="2427288"/>
            <a:ext cx="31750" cy="7937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7" name="Freeform 55"/>
          <p:cNvSpPr>
            <a:spLocks/>
          </p:cNvSpPr>
          <p:nvPr/>
        </p:nvSpPr>
        <p:spPr bwMode="auto">
          <a:xfrm>
            <a:off x="2628900" y="2481263"/>
            <a:ext cx="190500" cy="117475"/>
          </a:xfrm>
          <a:custGeom>
            <a:avLst/>
            <a:gdLst>
              <a:gd name="T0" fmla="*/ 96 w 192"/>
              <a:gd name="T1" fmla="*/ 32 h 120"/>
              <a:gd name="T2" fmla="*/ 104 w 192"/>
              <a:gd name="T3" fmla="*/ 48 h 120"/>
              <a:gd name="T4" fmla="*/ 104 w 192"/>
              <a:gd name="T5" fmla="*/ 56 h 120"/>
              <a:gd name="T6" fmla="*/ 192 w 192"/>
              <a:gd name="T7" fmla="*/ 0 h 120"/>
              <a:gd name="T8" fmla="*/ 96 w 192"/>
              <a:gd name="T9" fmla="*/ 96 h 120"/>
              <a:gd name="T10" fmla="*/ 88 w 192"/>
              <a:gd name="T11" fmla="*/ 64 h 120"/>
              <a:gd name="T12" fmla="*/ 0 w 192"/>
              <a:gd name="T13" fmla="*/ 120 h 120"/>
              <a:gd name="T14" fmla="*/ 96 w 192"/>
              <a:gd name="T15" fmla="*/ 3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" h="120">
                <a:moveTo>
                  <a:pt x="96" y="32"/>
                </a:moveTo>
                <a:lnTo>
                  <a:pt x="104" y="48"/>
                </a:lnTo>
                <a:lnTo>
                  <a:pt x="104" y="56"/>
                </a:lnTo>
                <a:lnTo>
                  <a:pt x="192" y="0"/>
                </a:lnTo>
                <a:lnTo>
                  <a:pt x="96" y="96"/>
                </a:lnTo>
                <a:lnTo>
                  <a:pt x="88" y="64"/>
                </a:lnTo>
                <a:lnTo>
                  <a:pt x="0" y="120"/>
                </a:lnTo>
                <a:lnTo>
                  <a:pt x="96" y="3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68" name="Freeform 56"/>
          <p:cNvSpPr>
            <a:spLocks/>
          </p:cNvSpPr>
          <p:nvPr/>
        </p:nvSpPr>
        <p:spPr bwMode="auto">
          <a:xfrm>
            <a:off x="2333625" y="2608263"/>
            <a:ext cx="287338" cy="138112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8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8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8 h 144"/>
              <a:gd name="T18" fmla="*/ 144 w 288"/>
              <a:gd name="T19" fmla="*/ 144 h 144"/>
              <a:gd name="T20" fmla="*/ 248 w 288"/>
              <a:gd name="T21" fmla="*/ 128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8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8"/>
                </a:lnTo>
                <a:lnTo>
                  <a:pt x="0" y="72"/>
                </a:lnTo>
                <a:lnTo>
                  <a:pt x="8" y="104"/>
                </a:lnTo>
                <a:lnTo>
                  <a:pt x="40" y="128"/>
                </a:lnTo>
                <a:lnTo>
                  <a:pt x="144" y="144"/>
                </a:lnTo>
                <a:lnTo>
                  <a:pt x="248" y="128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9" name="Freeform 57"/>
          <p:cNvSpPr>
            <a:spLocks/>
          </p:cNvSpPr>
          <p:nvPr/>
        </p:nvSpPr>
        <p:spPr bwMode="auto">
          <a:xfrm>
            <a:off x="2317750" y="2590800"/>
            <a:ext cx="319088" cy="171450"/>
          </a:xfrm>
          <a:custGeom>
            <a:avLst/>
            <a:gdLst>
              <a:gd name="T0" fmla="*/ 280 w 320"/>
              <a:gd name="T1" fmla="*/ 72 h 176"/>
              <a:gd name="T2" fmla="*/ 288 w 320"/>
              <a:gd name="T3" fmla="*/ 80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80 h 176"/>
              <a:gd name="T14" fmla="*/ 40 w 320"/>
              <a:gd name="T15" fmla="*/ 72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12 h 176"/>
              <a:gd name="T22" fmla="*/ 64 w 320"/>
              <a:gd name="T23" fmla="*/ 128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36 h 176"/>
              <a:gd name="T30" fmla="*/ 288 w 320"/>
              <a:gd name="T31" fmla="*/ 112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60 h 176"/>
              <a:gd name="T42" fmla="*/ 272 w 320"/>
              <a:gd name="T43" fmla="*/ 160 h 176"/>
              <a:gd name="T44" fmla="*/ 168 w 320"/>
              <a:gd name="T45" fmla="*/ 176 h 176"/>
              <a:gd name="T46" fmla="*/ 56 w 320"/>
              <a:gd name="T47" fmla="*/ 160 h 176"/>
              <a:gd name="T48" fmla="*/ 48 w 320"/>
              <a:gd name="T49" fmla="*/ 160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64 h 176"/>
              <a:gd name="T58" fmla="*/ 48 w 320"/>
              <a:gd name="T59" fmla="*/ 32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32 h 176"/>
              <a:gd name="T68" fmla="*/ 304 w 320"/>
              <a:gd name="T69" fmla="*/ 56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72"/>
                </a:lnTo>
                <a:lnTo>
                  <a:pt x="288" y="80"/>
                </a:lnTo>
                <a:lnTo>
                  <a:pt x="288" y="80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80"/>
                </a:lnTo>
                <a:lnTo>
                  <a:pt x="40" y="72"/>
                </a:lnTo>
                <a:lnTo>
                  <a:pt x="40" y="72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12"/>
                </a:lnTo>
                <a:lnTo>
                  <a:pt x="32" y="112"/>
                </a:lnTo>
                <a:lnTo>
                  <a:pt x="64" y="136"/>
                </a:lnTo>
                <a:lnTo>
                  <a:pt x="64" y="128"/>
                </a:lnTo>
                <a:lnTo>
                  <a:pt x="64" y="128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8"/>
                </a:lnTo>
                <a:lnTo>
                  <a:pt x="256" y="136"/>
                </a:lnTo>
                <a:lnTo>
                  <a:pt x="256" y="136"/>
                </a:lnTo>
                <a:lnTo>
                  <a:pt x="288" y="112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60"/>
                </a:lnTo>
                <a:lnTo>
                  <a:pt x="272" y="160"/>
                </a:lnTo>
                <a:lnTo>
                  <a:pt x="272" y="160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60"/>
                </a:lnTo>
                <a:lnTo>
                  <a:pt x="56" y="160"/>
                </a:lnTo>
                <a:lnTo>
                  <a:pt x="48" y="160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64"/>
                </a:lnTo>
                <a:lnTo>
                  <a:pt x="8" y="64"/>
                </a:lnTo>
                <a:lnTo>
                  <a:pt x="16" y="56"/>
                </a:lnTo>
                <a:lnTo>
                  <a:pt x="48" y="32"/>
                </a:lnTo>
                <a:lnTo>
                  <a:pt x="48" y="32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32"/>
                </a:lnTo>
                <a:lnTo>
                  <a:pt x="304" y="56"/>
                </a:lnTo>
                <a:lnTo>
                  <a:pt x="304" y="56"/>
                </a:lnTo>
                <a:lnTo>
                  <a:pt x="312" y="64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70" name="Freeform 58"/>
          <p:cNvSpPr>
            <a:spLocks/>
          </p:cNvSpPr>
          <p:nvPr/>
        </p:nvSpPr>
        <p:spPr bwMode="auto">
          <a:xfrm>
            <a:off x="2308225" y="2568575"/>
            <a:ext cx="287338" cy="139700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8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8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8 h 144"/>
              <a:gd name="T18" fmla="*/ 144 w 288"/>
              <a:gd name="T19" fmla="*/ 144 h 144"/>
              <a:gd name="T20" fmla="*/ 248 w 288"/>
              <a:gd name="T21" fmla="*/ 128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8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8"/>
                </a:lnTo>
                <a:lnTo>
                  <a:pt x="0" y="72"/>
                </a:lnTo>
                <a:lnTo>
                  <a:pt x="8" y="104"/>
                </a:lnTo>
                <a:lnTo>
                  <a:pt x="40" y="128"/>
                </a:lnTo>
                <a:lnTo>
                  <a:pt x="144" y="144"/>
                </a:lnTo>
                <a:lnTo>
                  <a:pt x="248" y="128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71" name="Freeform 59"/>
          <p:cNvSpPr>
            <a:spLocks/>
          </p:cNvSpPr>
          <p:nvPr/>
        </p:nvSpPr>
        <p:spPr bwMode="auto">
          <a:xfrm>
            <a:off x="2292350" y="2552700"/>
            <a:ext cx="320675" cy="171450"/>
          </a:xfrm>
          <a:custGeom>
            <a:avLst/>
            <a:gdLst>
              <a:gd name="T0" fmla="*/ 280 w 320"/>
              <a:gd name="T1" fmla="*/ 72 h 176"/>
              <a:gd name="T2" fmla="*/ 288 w 320"/>
              <a:gd name="T3" fmla="*/ 80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80 h 176"/>
              <a:gd name="T14" fmla="*/ 40 w 320"/>
              <a:gd name="T15" fmla="*/ 72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12 h 176"/>
              <a:gd name="T22" fmla="*/ 64 w 320"/>
              <a:gd name="T23" fmla="*/ 128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36 h 176"/>
              <a:gd name="T30" fmla="*/ 288 w 320"/>
              <a:gd name="T31" fmla="*/ 112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60 h 176"/>
              <a:gd name="T42" fmla="*/ 272 w 320"/>
              <a:gd name="T43" fmla="*/ 160 h 176"/>
              <a:gd name="T44" fmla="*/ 168 w 320"/>
              <a:gd name="T45" fmla="*/ 176 h 176"/>
              <a:gd name="T46" fmla="*/ 56 w 320"/>
              <a:gd name="T47" fmla="*/ 160 h 176"/>
              <a:gd name="T48" fmla="*/ 48 w 320"/>
              <a:gd name="T49" fmla="*/ 160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64 h 176"/>
              <a:gd name="T58" fmla="*/ 48 w 320"/>
              <a:gd name="T59" fmla="*/ 32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32 h 176"/>
              <a:gd name="T68" fmla="*/ 304 w 320"/>
              <a:gd name="T69" fmla="*/ 56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72"/>
                </a:lnTo>
                <a:lnTo>
                  <a:pt x="288" y="80"/>
                </a:lnTo>
                <a:lnTo>
                  <a:pt x="288" y="80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80"/>
                </a:lnTo>
                <a:lnTo>
                  <a:pt x="40" y="72"/>
                </a:lnTo>
                <a:lnTo>
                  <a:pt x="40" y="72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12"/>
                </a:lnTo>
                <a:lnTo>
                  <a:pt x="32" y="112"/>
                </a:lnTo>
                <a:lnTo>
                  <a:pt x="64" y="136"/>
                </a:lnTo>
                <a:lnTo>
                  <a:pt x="64" y="128"/>
                </a:lnTo>
                <a:lnTo>
                  <a:pt x="64" y="128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8"/>
                </a:lnTo>
                <a:lnTo>
                  <a:pt x="256" y="136"/>
                </a:lnTo>
                <a:lnTo>
                  <a:pt x="256" y="136"/>
                </a:lnTo>
                <a:lnTo>
                  <a:pt x="288" y="112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60"/>
                </a:lnTo>
                <a:lnTo>
                  <a:pt x="272" y="160"/>
                </a:lnTo>
                <a:lnTo>
                  <a:pt x="272" y="160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60"/>
                </a:lnTo>
                <a:lnTo>
                  <a:pt x="56" y="160"/>
                </a:lnTo>
                <a:lnTo>
                  <a:pt x="48" y="160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64"/>
                </a:lnTo>
                <a:lnTo>
                  <a:pt x="8" y="64"/>
                </a:lnTo>
                <a:lnTo>
                  <a:pt x="16" y="56"/>
                </a:lnTo>
                <a:lnTo>
                  <a:pt x="48" y="32"/>
                </a:lnTo>
                <a:lnTo>
                  <a:pt x="48" y="32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32"/>
                </a:lnTo>
                <a:lnTo>
                  <a:pt x="304" y="56"/>
                </a:lnTo>
                <a:lnTo>
                  <a:pt x="304" y="56"/>
                </a:lnTo>
                <a:lnTo>
                  <a:pt x="312" y="64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72" name="Freeform 60"/>
          <p:cNvSpPr>
            <a:spLocks/>
          </p:cNvSpPr>
          <p:nvPr/>
        </p:nvSpPr>
        <p:spPr bwMode="auto">
          <a:xfrm>
            <a:off x="5908675" y="2849563"/>
            <a:ext cx="360363" cy="153987"/>
          </a:xfrm>
          <a:custGeom>
            <a:avLst/>
            <a:gdLst>
              <a:gd name="T0" fmla="*/ 360 w 360"/>
              <a:gd name="T1" fmla="*/ 79 h 159"/>
              <a:gd name="T2" fmla="*/ 344 w 360"/>
              <a:gd name="T3" fmla="*/ 48 h 159"/>
              <a:gd name="T4" fmla="*/ 304 w 360"/>
              <a:gd name="T5" fmla="*/ 24 h 159"/>
              <a:gd name="T6" fmla="*/ 184 w 360"/>
              <a:gd name="T7" fmla="*/ 0 h 159"/>
              <a:gd name="T8" fmla="*/ 56 w 360"/>
              <a:gd name="T9" fmla="*/ 24 h 159"/>
              <a:gd name="T10" fmla="*/ 16 w 360"/>
              <a:gd name="T11" fmla="*/ 48 h 159"/>
              <a:gd name="T12" fmla="*/ 0 w 360"/>
              <a:gd name="T13" fmla="*/ 79 h 159"/>
              <a:gd name="T14" fmla="*/ 16 w 360"/>
              <a:gd name="T15" fmla="*/ 111 h 159"/>
              <a:gd name="T16" fmla="*/ 56 w 360"/>
              <a:gd name="T17" fmla="*/ 135 h 159"/>
              <a:gd name="T18" fmla="*/ 184 w 360"/>
              <a:gd name="T19" fmla="*/ 159 h 159"/>
              <a:gd name="T20" fmla="*/ 304 w 360"/>
              <a:gd name="T21" fmla="*/ 135 h 159"/>
              <a:gd name="T22" fmla="*/ 344 w 360"/>
              <a:gd name="T23" fmla="*/ 111 h 159"/>
              <a:gd name="T24" fmla="*/ 360 w 360"/>
              <a:gd name="T25" fmla="*/ 7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0" h="159">
                <a:moveTo>
                  <a:pt x="360" y="79"/>
                </a:moveTo>
                <a:lnTo>
                  <a:pt x="344" y="48"/>
                </a:lnTo>
                <a:lnTo>
                  <a:pt x="304" y="24"/>
                </a:lnTo>
                <a:lnTo>
                  <a:pt x="184" y="0"/>
                </a:lnTo>
                <a:lnTo>
                  <a:pt x="56" y="24"/>
                </a:lnTo>
                <a:lnTo>
                  <a:pt x="16" y="48"/>
                </a:lnTo>
                <a:lnTo>
                  <a:pt x="0" y="79"/>
                </a:lnTo>
                <a:lnTo>
                  <a:pt x="16" y="111"/>
                </a:lnTo>
                <a:lnTo>
                  <a:pt x="56" y="135"/>
                </a:lnTo>
                <a:lnTo>
                  <a:pt x="184" y="159"/>
                </a:lnTo>
                <a:lnTo>
                  <a:pt x="304" y="135"/>
                </a:lnTo>
                <a:lnTo>
                  <a:pt x="344" y="111"/>
                </a:lnTo>
                <a:lnTo>
                  <a:pt x="360" y="79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73" name="Freeform 61"/>
          <p:cNvSpPr>
            <a:spLocks/>
          </p:cNvSpPr>
          <p:nvPr/>
        </p:nvSpPr>
        <p:spPr bwMode="auto">
          <a:xfrm>
            <a:off x="5891213" y="2833688"/>
            <a:ext cx="392112" cy="187325"/>
          </a:xfrm>
          <a:custGeom>
            <a:avLst/>
            <a:gdLst>
              <a:gd name="T0" fmla="*/ 344 w 392"/>
              <a:gd name="T1" fmla="*/ 72 h 191"/>
              <a:gd name="T2" fmla="*/ 352 w 392"/>
              <a:gd name="T3" fmla="*/ 79 h 191"/>
              <a:gd name="T4" fmla="*/ 320 w 392"/>
              <a:gd name="T5" fmla="*/ 56 h 191"/>
              <a:gd name="T6" fmla="*/ 200 w 392"/>
              <a:gd name="T7" fmla="*/ 32 h 191"/>
              <a:gd name="T8" fmla="*/ 208 w 392"/>
              <a:gd name="T9" fmla="*/ 32 h 191"/>
              <a:gd name="T10" fmla="*/ 80 w 392"/>
              <a:gd name="T11" fmla="*/ 56 h 191"/>
              <a:gd name="T12" fmla="*/ 40 w 392"/>
              <a:gd name="T13" fmla="*/ 79 h 191"/>
              <a:gd name="T14" fmla="*/ 48 w 392"/>
              <a:gd name="T15" fmla="*/ 72 h 191"/>
              <a:gd name="T16" fmla="*/ 32 w 392"/>
              <a:gd name="T17" fmla="*/ 87 h 191"/>
              <a:gd name="T18" fmla="*/ 48 w 392"/>
              <a:gd name="T19" fmla="*/ 119 h 191"/>
              <a:gd name="T20" fmla="*/ 40 w 392"/>
              <a:gd name="T21" fmla="*/ 119 h 191"/>
              <a:gd name="T22" fmla="*/ 80 w 392"/>
              <a:gd name="T23" fmla="*/ 135 h 191"/>
              <a:gd name="T24" fmla="*/ 208 w 392"/>
              <a:gd name="T25" fmla="*/ 159 h 191"/>
              <a:gd name="T26" fmla="*/ 200 w 392"/>
              <a:gd name="T27" fmla="*/ 159 h 191"/>
              <a:gd name="T28" fmla="*/ 312 w 392"/>
              <a:gd name="T29" fmla="*/ 143 h 191"/>
              <a:gd name="T30" fmla="*/ 352 w 392"/>
              <a:gd name="T31" fmla="*/ 119 h 191"/>
              <a:gd name="T32" fmla="*/ 344 w 392"/>
              <a:gd name="T33" fmla="*/ 119 h 191"/>
              <a:gd name="T34" fmla="*/ 360 w 392"/>
              <a:gd name="T35" fmla="*/ 87 h 191"/>
              <a:gd name="T36" fmla="*/ 392 w 392"/>
              <a:gd name="T37" fmla="*/ 103 h 191"/>
              <a:gd name="T38" fmla="*/ 376 w 392"/>
              <a:gd name="T39" fmla="*/ 135 h 191"/>
              <a:gd name="T40" fmla="*/ 328 w 392"/>
              <a:gd name="T41" fmla="*/ 167 h 191"/>
              <a:gd name="T42" fmla="*/ 328 w 392"/>
              <a:gd name="T43" fmla="*/ 167 h 191"/>
              <a:gd name="T44" fmla="*/ 208 w 392"/>
              <a:gd name="T45" fmla="*/ 191 h 191"/>
              <a:gd name="T46" fmla="*/ 72 w 392"/>
              <a:gd name="T47" fmla="*/ 167 h 191"/>
              <a:gd name="T48" fmla="*/ 64 w 392"/>
              <a:gd name="T49" fmla="*/ 167 h 191"/>
              <a:gd name="T50" fmla="*/ 24 w 392"/>
              <a:gd name="T51" fmla="*/ 143 h 191"/>
              <a:gd name="T52" fmla="*/ 0 w 392"/>
              <a:gd name="T53" fmla="*/ 103 h 191"/>
              <a:gd name="T54" fmla="*/ 0 w 392"/>
              <a:gd name="T55" fmla="*/ 87 h 191"/>
              <a:gd name="T56" fmla="*/ 16 w 392"/>
              <a:gd name="T57" fmla="*/ 56 h 191"/>
              <a:gd name="T58" fmla="*/ 64 w 392"/>
              <a:gd name="T59" fmla="*/ 32 h 191"/>
              <a:gd name="T60" fmla="*/ 72 w 392"/>
              <a:gd name="T61" fmla="*/ 24 h 191"/>
              <a:gd name="T62" fmla="*/ 200 w 392"/>
              <a:gd name="T63" fmla="*/ 0 h 191"/>
              <a:gd name="T64" fmla="*/ 328 w 392"/>
              <a:gd name="T65" fmla="*/ 24 h 191"/>
              <a:gd name="T66" fmla="*/ 328 w 392"/>
              <a:gd name="T67" fmla="*/ 32 h 191"/>
              <a:gd name="T68" fmla="*/ 368 w 392"/>
              <a:gd name="T69" fmla="*/ 56 h 191"/>
              <a:gd name="T70" fmla="*/ 392 w 392"/>
              <a:gd name="T71" fmla="*/ 87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2" h="191">
                <a:moveTo>
                  <a:pt x="360" y="103"/>
                </a:moveTo>
                <a:lnTo>
                  <a:pt x="344" y="72"/>
                </a:lnTo>
                <a:lnTo>
                  <a:pt x="352" y="79"/>
                </a:lnTo>
                <a:lnTo>
                  <a:pt x="352" y="79"/>
                </a:lnTo>
                <a:lnTo>
                  <a:pt x="312" y="56"/>
                </a:lnTo>
                <a:lnTo>
                  <a:pt x="320" y="56"/>
                </a:lnTo>
                <a:lnTo>
                  <a:pt x="320" y="56"/>
                </a:lnTo>
                <a:lnTo>
                  <a:pt x="200" y="32"/>
                </a:lnTo>
                <a:lnTo>
                  <a:pt x="208" y="32"/>
                </a:lnTo>
                <a:lnTo>
                  <a:pt x="208" y="32"/>
                </a:lnTo>
                <a:lnTo>
                  <a:pt x="80" y="56"/>
                </a:lnTo>
                <a:lnTo>
                  <a:pt x="80" y="56"/>
                </a:lnTo>
                <a:lnTo>
                  <a:pt x="80" y="56"/>
                </a:lnTo>
                <a:lnTo>
                  <a:pt x="40" y="79"/>
                </a:lnTo>
                <a:lnTo>
                  <a:pt x="48" y="72"/>
                </a:lnTo>
                <a:lnTo>
                  <a:pt x="48" y="72"/>
                </a:lnTo>
                <a:lnTo>
                  <a:pt x="32" y="103"/>
                </a:lnTo>
                <a:lnTo>
                  <a:pt x="32" y="87"/>
                </a:lnTo>
                <a:lnTo>
                  <a:pt x="32" y="87"/>
                </a:lnTo>
                <a:lnTo>
                  <a:pt x="48" y="119"/>
                </a:lnTo>
                <a:lnTo>
                  <a:pt x="40" y="119"/>
                </a:lnTo>
                <a:lnTo>
                  <a:pt x="40" y="119"/>
                </a:lnTo>
                <a:lnTo>
                  <a:pt x="80" y="143"/>
                </a:lnTo>
                <a:lnTo>
                  <a:pt x="80" y="135"/>
                </a:lnTo>
                <a:lnTo>
                  <a:pt x="80" y="135"/>
                </a:lnTo>
                <a:lnTo>
                  <a:pt x="208" y="159"/>
                </a:lnTo>
                <a:lnTo>
                  <a:pt x="200" y="159"/>
                </a:lnTo>
                <a:lnTo>
                  <a:pt x="200" y="159"/>
                </a:lnTo>
                <a:lnTo>
                  <a:pt x="320" y="135"/>
                </a:lnTo>
                <a:lnTo>
                  <a:pt x="312" y="143"/>
                </a:lnTo>
                <a:lnTo>
                  <a:pt x="312" y="143"/>
                </a:lnTo>
                <a:lnTo>
                  <a:pt x="352" y="119"/>
                </a:lnTo>
                <a:lnTo>
                  <a:pt x="344" y="119"/>
                </a:lnTo>
                <a:lnTo>
                  <a:pt x="344" y="119"/>
                </a:lnTo>
                <a:lnTo>
                  <a:pt x="360" y="87"/>
                </a:lnTo>
                <a:lnTo>
                  <a:pt x="360" y="87"/>
                </a:lnTo>
                <a:lnTo>
                  <a:pt x="392" y="103"/>
                </a:lnTo>
                <a:lnTo>
                  <a:pt x="392" y="103"/>
                </a:lnTo>
                <a:lnTo>
                  <a:pt x="376" y="135"/>
                </a:lnTo>
                <a:lnTo>
                  <a:pt x="376" y="135"/>
                </a:lnTo>
                <a:lnTo>
                  <a:pt x="368" y="143"/>
                </a:lnTo>
                <a:lnTo>
                  <a:pt x="328" y="167"/>
                </a:lnTo>
                <a:lnTo>
                  <a:pt x="328" y="167"/>
                </a:lnTo>
                <a:lnTo>
                  <a:pt x="328" y="167"/>
                </a:lnTo>
                <a:lnTo>
                  <a:pt x="208" y="191"/>
                </a:lnTo>
                <a:lnTo>
                  <a:pt x="208" y="191"/>
                </a:lnTo>
                <a:lnTo>
                  <a:pt x="200" y="191"/>
                </a:lnTo>
                <a:lnTo>
                  <a:pt x="72" y="167"/>
                </a:lnTo>
                <a:lnTo>
                  <a:pt x="72" y="167"/>
                </a:lnTo>
                <a:lnTo>
                  <a:pt x="64" y="167"/>
                </a:lnTo>
                <a:lnTo>
                  <a:pt x="24" y="143"/>
                </a:lnTo>
                <a:lnTo>
                  <a:pt x="24" y="143"/>
                </a:lnTo>
                <a:lnTo>
                  <a:pt x="16" y="135"/>
                </a:lnTo>
                <a:lnTo>
                  <a:pt x="0" y="103"/>
                </a:lnTo>
                <a:lnTo>
                  <a:pt x="0" y="103"/>
                </a:lnTo>
                <a:lnTo>
                  <a:pt x="0" y="87"/>
                </a:lnTo>
                <a:lnTo>
                  <a:pt x="16" y="56"/>
                </a:lnTo>
                <a:lnTo>
                  <a:pt x="16" y="56"/>
                </a:lnTo>
                <a:lnTo>
                  <a:pt x="24" y="56"/>
                </a:lnTo>
                <a:lnTo>
                  <a:pt x="64" y="32"/>
                </a:lnTo>
                <a:lnTo>
                  <a:pt x="64" y="32"/>
                </a:lnTo>
                <a:lnTo>
                  <a:pt x="72" y="24"/>
                </a:lnTo>
                <a:lnTo>
                  <a:pt x="200" y="0"/>
                </a:lnTo>
                <a:lnTo>
                  <a:pt x="200" y="0"/>
                </a:lnTo>
                <a:lnTo>
                  <a:pt x="208" y="0"/>
                </a:lnTo>
                <a:lnTo>
                  <a:pt x="328" y="24"/>
                </a:lnTo>
                <a:lnTo>
                  <a:pt x="328" y="24"/>
                </a:lnTo>
                <a:lnTo>
                  <a:pt x="328" y="32"/>
                </a:lnTo>
                <a:lnTo>
                  <a:pt x="368" y="56"/>
                </a:lnTo>
                <a:lnTo>
                  <a:pt x="368" y="56"/>
                </a:lnTo>
                <a:lnTo>
                  <a:pt x="376" y="56"/>
                </a:lnTo>
                <a:lnTo>
                  <a:pt x="392" y="87"/>
                </a:lnTo>
                <a:lnTo>
                  <a:pt x="360" y="103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74" name="Freeform 62"/>
          <p:cNvSpPr>
            <a:spLocks/>
          </p:cNvSpPr>
          <p:nvPr/>
        </p:nvSpPr>
        <p:spPr bwMode="auto">
          <a:xfrm>
            <a:off x="6253163" y="2917825"/>
            <a:ext cx="30162" cy="15875"/>
          </a:xfrm>
          <a:custGeom>
            <a:avLst/>
            <a:gdLst>
              <a:gd name="T0" fmla="*/ 0 w 32"/>
              <a:gd name="T1" fmla="*/ 0 h 16"/>
              <a:gd name="T2" fmla="*/ 0 w 32"/>
              <a:gd name="T3" fmla="*/ 0 h 16"/>
              <a:gd name="T4" fmla="*/ 0 w 32"/>
              <a:gd name="T5" fmla="*/ 16 h 16"/>
              <a:gd name="T6" fmla="*/ 32 w 32"/>
              <a:gd name="T7" fmla="*/ 0 h 16"/>
              <a:gd name="T8" fmla="*/ 32 w 32"/>
              <a:gd name="T9" fmla="*/ 16 h 16"/>
              <a:gd name="T10" fmla="*/ 32 w 32"/>
              <a:gd name="T11" fmla="*/ 16 h 16"/>
              <a:gd name="T12" fmla="*/ 0 w 3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6">
                <a:moveTo>
                  <a:pt x="0" y="0"/>
                </a:moveTo>
                <a:lnTo>
                  <a:pt x="0" y="0"/>
                </a:lnTo>
                <a:lnTo>
                  <a:pt x="0" y="16"/>
                </a:lnTo>
                <a:lnTo>
                  <a:pt x="32" y="0"/>
                </a:lnTo>
                <a:lnTo>
                  <a:pt x="32" y="16"/>
                </a:lnTo>
                <a:lnTo>
                  <a:pt x="32" y="1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75" name="Freeform 63"/>
          <p:cNvSpPr>
            <a:spLocks/>
          </p:cNvSpPr>
          <p:nvPr/>
        </p:nvSpPr>
        <p:spPr bwMode="auto">
          <a:xfrm>
            <a:off x="5884863" y="2779713"/>
            <a:ext cx="384175" cy="185737"/>
          </a:xfrm>
          <a:custGeom>
            <a:avLst/>
            <a:gdLst>
              <a:gd name="T0" fmla="*/ 384 w 384"/>
              <a:gd name="T1" fmla="*/ 96 h 191"/>
              <a:gd name="T2" fmla="*/ 368 w 384"/>
              <a:gd name="T3" fmla="*/ 56 h 191"/>
              <a:gd name="T4" fmla="*/ 328 w 384"/>
              <a:gd name="T5" fmla="*/ 32 h 191"/>
              <a:gd name="T6" fmla="*/ 192 w 384"/>
              <a:gd name="T7" fmla="*/ 0 h 191"/>
              <a:gd name="T8" fmla="*/ 56 w 384"/>
              <a:gd name="T9" fmla="*/ 32 h 191"/>
              <a:gd name="T10" fmla="*/ 16 w 384"/>
              <a:gd name="T11" fmla="*/ 56 h 191"/>
              <a:gd name="T12" fmla="*/ 0 w 384"/>
              <a:gd name="T13" fmla="*/ 96 h 191"/>
              <a:gd name="T14" fmla="*/ 16 w 384"/>
              <a:gd name="T15" fmla="*/ 135 h 191"/>
              <a:gd name="T16" fmla="*/ 56 w 384"/>
              <a:gd name="T17" fmla="*/ 159 h 191"/>
              <a:gd name="T18" fmla="*/ 192 w 384"/>
              <a:gd name="T19" fmla="*/ 191 h 191"/>
              <a:gd name="T20" fmla="*/ 328 w 384"/>
              <a:gd name="T21" fmla="*/ 159 h 191"/>
              <a:gd name="T22" fmla="*/ 368 w 384"/>
              <a:gd name="T23" fmla="*/ 135 h 191"/>
              <a:gd name="T24" fmla="*/ 384 w 384"/>
              <a:gd name="T25" fmla="*/ 96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4" h="191">
                <a:moveTo>
                  <a:pt x="384" y="96"/>
                </a:moveTo>
                <a:lnTo>
                  <a:pt x="368" y="56"/>
                </a:lnTo>
                <a:lnTo>
                  <a:pt x="328" y="32"/>
                </a:lnTo>
                <a:lnTo>
                  <a:pt x="192" y="0"/>
                </a:lnTo>
                <a:lnTo>
                  <a:pt x="56" y="32"/>
                </a:lnTo>
                <a:lnTo>
                  <a:pt x="16" y="56"/>
                </a:lnTo>
                <a:lnTo>
                  <a:pt x="0" y="96"/>
                </a:lnTo>
                <a:lnTo>
                  <a:pt x="16" y="135"/>
                </a:lnTo>
                <a:lnTo>
                  <a:pt x="56" y="159"/>
                </a:lnTo>
                <a:lnTo>
                  <a:pt x="192" y="191"/>
                </a:lnTo>
                <a:lnTo>
                  <a:pt x="328" y="159"/>
                </a:lnTo>
                <a:lnTo>
                  <a:pt x="368" y="135"/>
                </a:lnTo>
                <a:lnTo>
                  <a:pt x="384" y="9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76" name="Freeform 64"/>
          <p:cNvSpPr>
            <a:spLocks/>
          </p:cNvSpPr>
          <p:nvPr/>
        </p:nvSpPr>
        <p:spPr bwMode="auto">
          <a:xfrm>
            <a:off x="6253163" y="2873375"/>
            <a:ext cx="30162" cy="6350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77" name="Freeform 65"/>
          <p:cNvSpPr>
            <a:spLocks/>
          </p:cNvSpPr>
          <p:nvPr/>
        </p:nvSpPr>
        <p:spPr bwMode="auto">
          <a:xfrm>
            <a:off x="4397375" y="2098675"/>
            <a:ext cx="214313" cy="71438"/>
          </a:xfrm>
          <a:custGeom>
            <a:avLst/>
            <a:gdLst>
              <a:gd name="T0" fmla="*/ 96 w 216"/>
              <a:gd name="T1" fmla="*/ 0 h 72"/>
              <a:gd name="T2" fmla="*/ 96 w 216"/>
              <a:gd name="T3" fmla="*/ 24 h 72"/>
              <a:gd name="T4" fmla="*/ 96 w 216"/>
              <a:gd name="T5" fmla="*/ 32 h 72"/>
              <a:gd name="T6" fmla="*/ 0 w 216"/>
              <a:gd name="T7" fmla="*/ 0 h 72"/>
              <a:gd name="T8" fmla="*/ 120 w 216"/>
              <a:gd name="T9" fmla="*/ 72 h 72"/>
              <a:gd name="T10" fmla="*/ 120 w 216"/>
              <a:gd name="T11" fmla="*/ 32 h 72"/>
              <a:gd name="T12" fmla="*/ 216 w 216"/>
              <a:gd name="T13" fmla="*/ 72 h 72"/>
              <a:gd name="T14" fmla="*/ 96 w 216"/>
              <a:gd name="T1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" h="72">
                <a:moveTo>
                  <a:pt x="96" y="0"/>
                </a:moveTo>
                <a:lnTo>
                  <a:pt x="96" y="24"/>
                </a:lnTo>
                <a:lnTo>
                  <a:pt x="96" y="32"/>
                </a:lnTo>
                <a:lnTo>
                  <a:pt x="0" y="0"/>
                </a:lnTo>
                <a:lnTo>
                  <a:pt x="120" y="72"/>
                </a:lnTo>
                <a:lnTo>
                  <a:pt x="120" y="32"/>
                </a:lnTo>
                <a:lnTo>
                  <a:pt x="216" y="72"/>
                </a:lnTo>
                <a:lnTo>
                  <a:pt x="96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78" name="Freeform 66"/>
          <p:cNvSpPr>
            <a:spLocks/>
          </p:cNvSpPr>
          <p:nvPr/>
        </p:nvSpPr>
        <p:spPr bwMode="auto">
          <a:xfrm>
            <a:off x="4989513" y="2054225"/>
            <a:ext cx="111125" cy="44450"/>
          </a:xfrm>
          <a:custGeom>
            <a:avLst/>
            <a:gdLst>
              <a:gd name="T0" fmla="*/ 88 w 112"/>
              <a:gd name="T1" fmla="*/ 48 h 48"/>
              <a:gd name="T2" fmla="*/ 72 w 112"/>
              <a:gd name="T3" fmla="*/ 24 h 48"/>
              <a:gd name="T4" fmla="*/ 56 w 112"/>
              <a:gd name="T5" fmla="*/ 16 h 48"/>
              <a:gd name="T6" fmla="*/ 112 w 112"/>
              <a:gd name="T7" fmla="*/ 16 h 48"/>
              <a:gd name="T8" fmla="*/ 32 w 112"/>
              <a:gd name="T9" fmla="*/ 0 h 48"/>
              <a:gd name="T10" fmla="*/ 56 w 112"/>
              <a:gd name="T11" fmla="*/ 24 h 48"/>
              <a:gd name="T12" fmla="*/ 0 w 112"/>
              <a:gd name="T13" fmla="*/ 24 h 48"/>
              <a:gd name="T14" fmla="*/ 88 w 112"/>
              <a:gd name="T15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" h="48">
                <a:moveTo>
                  <a:pt x="88" y="48"/>
                </a:moveTo>
                <a:lnTo>
                  <a:pt x="72" y="24"/>
                </a:lnTo>
                <a:lnTo>
                  <a:pt x="56" y="16"/>
                </a:lnTo>
                <a:lnTo>
                  <a:pt x="112" y="16"/>
                </a:lnTo>
                <a:lnTo>
                  <a:pt x="32" y="0"/>
                </a:lnTo>
                <a:lnTo>
                  <a:pt x="56" y="24"/>
                </a:lnTo>
                <a:lnTo>
                  <a:pt x="0" y="24"/>
                </a:lnTo>
                <a:lnTo>
                  <a:pt x="88" y="48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79" name="Freeform 67"/>
          <p:cNvSpPr>
            <a:spLocks/>
          </p:cNvSpPr>
          <p:nvPr/>
        </p:nvSpPr>
        <p:spPr bwMode="auto">
          <a:xfrm>
            <a:off x="4989513" y="2054225"/>
            <a:ext cx="111125" cy="53975"/>
          </a:xfrm>
          <a:custGeom>
            <a:avLst/>
            <a:gdLst>
              <a:gd name="T0" fmla="*/ 88 w 112"/>
              <a:gd name="T1" fmla="*/ 56 h 56"/>
              <a:gd name="T2" fmla="*/ 72 w 112"/>
              <a:gd name="T3" fmla="*/ 32 h 56"/>
              <a:gd name="T4" fmla="*/ 72 w 112"/>
              <a:gd name="T5" fmla="*/ 24 h 56"/>
              <a:gd name="T6" fmla="*/ 72 w 112"/>
              <a:gd name="T7" fmla="*/ 32 h 56"/>
              <a:gd name="T8" fmla="*/ 56 w 112"/>
              <a:gd name="T9" fmla="*/ 24 h 56"/>
              <a:gd name="T10" fmla="*/ 56 w 112"/>
              <a:gd name="T11" fmla="*/ 16 h 56"/>
              <a:gd name="T12" fmla="*/ 56 w 112"/>
              <a:gd name="T13" fmla="*/ 16 h 56"/>
              <a:gd name="T14" fmla="*/ 112 w 112"/>
              <a:gd name="T15" fmla="*/ 16 h 56"/>
              <a:gd name="T16" fmla="*/ 112 w 112"/>
              <a:gd name="T17" fmla="*/ 24 h 56"/>
              <a:gd name="T18" fmla="*/ 112 w 112"/>
              <a:gd name="T19" fmla="*/ 24 h 56"/>
              <a:gd name="T20" fmla="*/ 32 w 112"/>
              <a:gd name="T21" fmla="*/ 8 h 56"/>
              <a:gd name="T22" fmla="*/ 32 w 112"/>
              <a:gd name="T23" fmla="*/ 8 h 56"/>
              <a:gd name="T24" fmla="*/ 40 w 112"/>
              <a:gd name="T25" fmla="*/ 0 h 56"/>
              <a:gd name="T26" fmla="*/ 64 w 112"/>
              <a:gd name="T27" fmla="*/ 24 h 56"/>
              <a:gd name="T28" fmla="*/ 72 w 112"/>
              <a:gd name="T29" fmla="*/ 32 h 56"/>
              <a:gd name="T30" fmla="*/ 56 w 112"/>
              <a:gd name="T31" fmla="*/ 32 h 56"/>
              <a:gd name="T32" fmla="*/ 0 w 112"/>
              <a:gd name="T33" fmla="*/ 32 h 56"/>
              <a:gd name="T34" fmla="*/ 0 w 112"/>
              <a:gd name="T35" fmla="*/ 24 h 56"/>
              <a:gd name="T36" fmla="*/ 0 w 112"/>
              <a:gd name="T37" fmla="*/ 32 h 56"/>
              <a:gd name="T38" fmla="*/ 0 w 112"/>
              <a:gd name="T39" fmla="*/ 24 h 56"/>
              <a:gd name="T40" fmla="*/ 56 w 112"/>
              <a:gd name="T41" fmla="*/ 24 h 56"/>
              <a:gd name="T42" fmla="*/ 56 w 112"/>
              <a:gd name="T43" fmla="*/ 32 h 56"/>
              <a:gd name="T44" fmla="*/ 56 w 112"/>
              <a:gd name="T45" fmla="*/ 32 h 56"/>
              <a:gd name="T46" fmla="*/ 32 w 112"/>
              <a:gd name="T47" fmla="*/ 8 h 56"/>
              <a:gd name="T48" fmla="*/ 24 w 112"/>
              <a:gd name="T49" fmla="*/ 0 h 56"/>
              <a:gd name="T50" fmla="*/ 32 w 112"/>
              <a:gd name="T51" fmla="*/ 0 h 56"/>
              <a:gd name="T52" fmla="*/ 112 w 112"/>
              <a:gd name="T53" fmla="*/ 16 h 56"/>
              <a:gd name="T54" fmla="*/ 112 w 112"/>
              <a:gd name="T55" fmla="*/ 16 h 56"/>
              <a:gd name="T56" fmla="*/ 112 w 112"/>
              <a:gd name="T57" fmla="*/ 24 h 56"/>
              <a:gd name="T58" fmla="*/ 56 w 112"/>
              <a:gd name="T59" fmla="*/ 24 h 56"/>
              <a:gd name="T60" fmla="*/ 56 w 112"/>
              <a:gd name="T61" fmla="*/ 24 h 56"/>
              <a:gd name="T62" fmla="*/ 56 w 112"/>
              <a:gd name="T63" fmla="*/ 16 h 56"/>
              <a:gd name="T64" fmla="*/ 72 w 112"/>
              <a:gd name="T65" fmla="*/ 24 h 56"/>
              <a:gd name="T66" fmla="*/ 88 w 112"/>
              <a:gd name="T67" fmla="*/ 32 h 56"/>
              <a:gd name="T68" fmla="*/ 80 w 112"/>
              <a:gd name="T69" fmla="*/ 24 h 56"/>
              <a:gd name="T70" fmla="*/ 96 w 112"/>
              <a:gd name="T71" fmla="*/ 48 h 56"/>
              <a:gd name="T72" fmla="*/ 88 w 112"/>
              <a:gd name="T73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2" h="56">
                <a:moveTo>
                  <a:pt x="88" y="56"/>
                </a:moveTo>
                <a:lnTo>
                  <a:pt x="72" y="32"/>
                </a:lnTo>
                <a:lnTo>
                  <a:pt x="72" y="24"/>
                </a:lnTo>
                <a:lnTo>
                  <a:pt x="72" y="32"/>
                </a:lnTo>
                <a:lnTo>
                  <a:pt x="56" y="24"/>
                </a:lnTo>
                <a:lnTo>
                  <a:pt x="56" y="16"/>
                </a:lnTo>
                <a:lnTo>
                  <a:pt x="56" y="16"/>
                </a:lnTo>
                <a:lnTo>
                  <a:pt x="112" y="16"/>
                </a:lnTo>
                <a:lnTo>
                  <a:pt x="112" y="24"/>
                </a:lnTo>
                <a:lnTo>
                  <a:pt x="112" y="24"/>
                </a:lnTo>
                <a:lnTo>
                  <a:pt x="32" y="8"/>
                </a:lnTo>
                <a:lnTo>
                  <a:pt x="32" y="8"/>
                </a:lnTo>
                <a:lnTo>
                  <a:pt x="40" y="0"/>
                </a:lnTo>
                <a:lnTo>
                  <a:pt x="64" y="24"/>
                </a:lnTo>
                <a:lnTo>
                  <a:pt x="72" y="32"/>
                </a:lnTo>
                <a:lnTo>
                  <a:pt x="56" y="32"/>
                </a:lnTo>
                <a:lnTo>
                  <a:pt x="0" y="32"/>
                </a:lnTo>
                <a:lnTo>
                  <a:pt x="0" y="24"/>
                </a:lnTo>
                <a:lnTo>
                  <a:pt x="0" y="32"/>
                </a:lnTo>
                <a:lnTo>
                  <a:pt x="0" y="24"/>
                </a:lnTo>
                <a:lnTo>
                  <a:pt x="56" y="24"/>
                </a:lnTo>
                <a:lnTo>
                  <a:pt x="56" y="32"/>
                </a:lnTo>
                <a:lnTo>
                  <a:pt x="56" y="32"/>
                </a:lnTo>
                <a:lnTo>
                  <a:pt x="32" y="8"/>
                </a:lnTo>
                <a:lnTo>
                  <a:pt x="24" y="0"/>
                </a:lnTo>
                <a:lnTo>
                  <a:pt x="32" y="0"/>
                </a:lnTo>
                <a:lnTo>
                  <a:pt x="112" y="16"/>
                </a:lnTo>
                <a:lnTo>
                  <a:pt x="112" y="16"/>
                </a:lnTo>
                <a:lnTo>
                  <a:pt x="112" y="24"/>
                </a:lnTo>
                <a:lnTo>
                  <a:pt x="56" y="24"/>
                </a:lnTo>
                <a:lnTo>
                  <a:pt x="56" y="24"/>
                </a:lnTo>
                <a:lnTo>
                  <a:pt x="56" y="16"/>
                </a:lnTo>
                <a:lnTo>
                  <a:pt x="72" y="24"/>
                </a:lnTo>
                <a:lnTo>
                  <a:pt x="88" y="32"/>
                </a:lnTo>
                <a:lnTo>
                  <a:pt x="80" y="24"/>
                </a:lnTo>
                <a:lnTo>
                  <a:pt x="96" y="48"/>
                </a:lnTo>
                <a:lnTo>
                  <a:pt x="88" y="56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81" name="Freeform 69"/>
          <p:cNvSpPr>
            <a:spLocks/>
          </p:cNvSpPr>
          <p:nvPr/>
        </p:nvSpPr>
        <p:spPr bwMode="auto">
          <a:xfrm>
            <a:off x="3052763" y="2590800"/>
            <a:ext cx="73025" cy="127000"/>
          </a:xfrm>
          <a:custGeom>
            <a:avLst/>
            <a:gdLst>
              <a:gd name="T0" fmla="*/ 56 w 72"/>
              <a:gd name="T1" fmla="*/ 32 h 128"/>
              <a:gd name="T2" fmla="*/ 40 w 72"/>
              <a:gd name="T3" fmla="*/ 48 h 128"/>
              <a:gd name="T4" fmla="*/ 32 w 72"/>
              <a:gd name="T5" fmla="*/ 64 h 128"/>
              <a:gd name="T6" fmla="*/ 0 w 72"/>
              <a:gd name="T7" fmla="*/ 0 h 128"/>
              <a:gd name="T8" fmla="*/ 24 w 72"/>
              <a:gd name="T9" fmla="*/ 96 h 128"/>
              <a:gd name="T10" fmla="*/ 48 w 72"/>
              <a:gd name="T11" fmla="*/ 64 h 128"/>
              <a:gd name="T12" fmla="*/ 72 w 72"/>
              <a:gd name="T13" fmla="*/ 128 h 128"/>
              <a:gd name="T14" fmla="*/ 56 w 72"/>
              <a:gd name="T15" fmla="*/ 3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" h="128">
                <a:moveTo>
                  <a:pt x="56" y="32"/>
                </a:moveTo>
                <a:lnTo>
                  <a:pt x="40" y="48"/>
                </a:lnTo>
                <a:lnTo>
                  <a:pt x="32" y="64"/>
                </a:lnTo>
                <a:lnTo>
                  <a:pt x="0" y="0"/>
                </a:lnTo>
                <a:lnTo>
                  <a:pt x="24" y="96"/>
                </a:lnTo>
                <a:lnTo>
                  <a:pt x="48" y="64"/>
                </a:lnTo>
                <a:lnTo>
                  <a:pt x="72" y="128"/>
                </a:lnTo>
                <a:lnTo>
                  <a:pt x="56" y="3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82" name="Freeform 70"/>
          <p:cNvSpPr>
            <a:spLocks/>
          </p:cNvSpPr>
          <p:nvPr/>
        </p:nvSpPr>
        <p:spPr bwMode="auto">
          <a:xfrm>
            <a:off x="3108325" y="2614613"/>
            <a:ext cx="23813" cy="103187"/>
          </a:xfrm>
          <a:custGeom>
            <a:avLst/>
            <a:gdLst>
              <a:gd name="T0" fmla="*/ 16 w 24"/>
              <a:gd name="T1" fmla="*/ 104 h 104"/>
              <a:gd name="T2" fmla="*/ 0 w 24"/>
              <a:gd name="T3" fmla="*/ 8 h 104"/>
              <a:gd name="T4" fmla="*/ 0 w 24"/>
              <a:gd name="T5" fmla="*/ 8 h 104"/>
              <a:gd name="T6" fmla="*/ 8 w 24"/>
              <a:gd name="T7" fmla="*/ 0 h 104"/>
              <a:gd name="T8" fmla="*/ 8 w 24"/>
              <a:gd name="T9" fmla="*/ 8 h 104"/>
              <a:gd name="T10" fmla="*/ 24 w 24"/>
              <a:gd name="T11" fmla="*/ 104 h 104"/>
              <a:gd name="T12" fmla="*/ 16 w 24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104">
                <a:moveTo>
                  <a:pt x="16" y="104"/>
                </a:moveTo>
                <a:lnTo>
                  <a:pt x="0" y="8"/>
                </a:lnTo>
                <a:lnTo>
                  <a:pt x="0" y="8"/>
                </a:lnTo>
                <a:lnTo>
                  <a:pt x="8" y="0"/>
                </a:lnTo>
                <a:lnTo>
                  <a:pt x="8" y="8"/>
                </a:lnTo>
                <a:lnTo>
                  <a:pt x="24" y="104"/>
                </a:lnTo>
                <a:lnTo>
                  <a:pt x="16" y="10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83" name="Freeform 71"/>
          <p:cNvSpPr>
            <a:spLocks/>
          </p:cNvSpPr>
          <p:nvPr/>
        </p:nvSpPr>
        <p:spPr bwMode="auto">
          <a:xfrm>
            <a:off x="4860925" y="1716088"/>
            <a:ext cx="73025" cy="328612"/>
          </a:xfrm>
          <a:custGeom>
            <a:avLst/>
            <a:gdLst>
              <a:gd name="T0" fmla="*/ 0 w 72"/>
              <a:gd name="T1" fmla="*/ 184 h 336"/>
              <a:gd name="T2" fmla="*/ 24 w 72"/>
              <a:gd name="T3" fmla="*/ 184 h 336"/>
              <a:gd name="T4" fmla="*/ 32 w 72"/>
              <a:gd name="T5" fmla="*/ 184 h 336"/>
              <a:gd name="T6" fmla="*/ 0 w 72"/>
              <a:gd name="T7" fmla="*/ 336 h 336"/>
              <a:gd name="T8" fmla="*/ 72 w 72"/>
              <a:gd name="T9" fmla="*/ 152 h 336"/>
              <a:gd name="T10" fmla="*/ 32 w 72"/>
              <a:gd name="T11" fmla="*/ 152 h 336"/>
              <a:gd name="T12" fmla="*/ 64 w 72"/>
              <a:gd name="T13" fmla="*/ 0 h 336"/>
              <a:gd name="T14" fmla="*/ 0 w 72"/>
              <a:gd name="T15" fmla="*/ 184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" h="336">
                <a:moveTo>
                  <a:pt x="0" y="184"/>
                </a:moveTo>
                <a:lnTo>
                  <a:pt x="24" y="184"/>
                </a:lnTo>
                <a:lnTo>
                  <a:pt x="32" y="184"/>
                </a:lnTo>
                <a:lnTo>
                  <a:pt x="0" y="336"/>
                </a:lnTo>
                <a:lnTo>
                  <a:pt x="72" y="152"/>
                </a:lnTo>
                <a:lnTo>
                  <a:pt x="32" y="152"/>
                </a:lnTo>
                <a:lnTo>
                  <a:pt x="64" y="0"/>
                </a:lnTo>
                <a:lnTo>
                  <a:pt x="0" y="18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84" name="Freeform 72"/>
          <p:cNvSpPr>
            <a:spLocks/>
          </p:cNvSpPr>
          <p:nvPr/>
        </p:nvSpPr>
        <p:spPr bwMode="auto">
          <a:xfrm>
            <a:off x="4597400" y="1787525"/>
            <a:ext cx="192088" cy="257175"/>
          </a:xfrm>
          <a:custGeom>
            <a:avLst/>
            <a:gdLst>
              <a:gd name="T0" fmla="*/ 104 w 192"/>
              <a:gd name="T1" fmla="*/ 96 h 264"/>
              <a:gd name="T2" fmla="*/ 88 w 192"/>
              <a:gd name="T3" fmla="*/ 112 h 264"/>
              <a:gd name="T4" fmla="*/ 88 w 192"/>
              <a:gd name="T5" fmla="*/ 120 h 264"/>
              <a:gd name="T6" fmla="*/ 0 w 192"/>
              <a:gd name="T7" fmla="*/ 0 h 264"/>
              <a:gd name="T8" fmla="*/ 80 w 192"/>
              <a:gd name="T9" fmla="*/ 168 h 264"/>
              <a:gd name="T10" fmla="*/ 104 w 192"/>
              <a:gd name="T11" fmla="*/ 136 h 264"/>
              <a:gd name="T12" fmla="*/ 192 w 192"/>
              <a:gd name="T13" fmla="*/ 264 h 264"/>
              <a:gd name="T14" fmla="*/ 104 w 192"/>
              <a:gd name="T15" fmla="*/ 96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" h="264">
                <a:moveTo>
                  <a:pt x="104" y="96"/>
                </a:moveTo>
                <a:lnTo>
                  <a:pt x="88" y="112"/>
                </a:lnTo>
                <a:lnTo>
                  <a:pt x="88" y="120"/>
                </a:lnTo>
                <a:lnTo>
                  <a:pt x="0" y="0"/>
                </a:lnTo>
                <a:lnTo>
                  <a:pt x="80" y="168"/>
                </a:lnTo>
                <a:lnTo>
                  <a:pt x="104" y="136"/>
                </a:lnTo>
                <a:lnTo>
                  <a:pt x="192" y="264"/>
                </a:lnTo>
                <a:lnTo>
                  <a:pt x="104" y="96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85" name="Freeform 73"/>
          <p:cNvSpPr>
            <a:spLocks/>
          </p:cNvSpPr>
          <p:nvPr/>
        </p:nvSpPr>
        <p:spPr bwMode="auto">
          <a:xfrm>
            <a:off x="4700588" y="1873250"/>
            <a:ext cx="96837" cy="171450"/>
          </a:xfrm>
          <a:custGeom>
            <a:avLst/>
            <a:gdLst>
              <a:gd name="T0" fmla="*/ 88 w 96"/>
              <a:gd name="T1" fmla="*/ 176 h 176"/>
              <a:gd name="T2" fmla="*/ 0 w 96"/>
              <a:gd name="T3" fmla="*/ 8 h 176"/>
              <a:gd name="T4" fmla="*/ 0 w 96"/>
              <a:gd name="T5" fmla="*/ 8 h 176"/>
              <a:gd name="T6" fmla="*/ 8 w 96"/>
              <a:gd name="T7" fmla="*/ 0 h 176"/>
              <a:gd name="T8" fmla="*/ 8 w 96"/>
              <a:gd name="T9" fmla="*/ 8 h 176"/>
              <a:gd name="T10" fmla="*/ 96 w 96"/>
              <a:gd name="T11" fmla="*/ 176 h 176"/>
              <a:gd name="T12" fmla="*/ 88 w 96"/>
              <a:gd name="T13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176">
                <a:moveTo>
                  <a:pt x="88" y="176"/>
                </a:moveTo>
                <a:lnTo>
                  <a:pt x="0" y="8"/>
                </a:lnTo>
                <a:lnTo>
                  <a:pt x="0" y="8"/>
                </a:lnTo>
                <a:lnTo>
                  <a:pt x="8" y="0"/>
                </a:lnTo>
                <a:lnTo>
                  <a:pt x="8" y="8"/>
                </a:lnTo>
                <a:lnTo>
                  <a:pt x="96" y="176"/>
                </a:lnTo>
                <a:lnTo>
                  <a:pt x="88" y="176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87" name="Freeform 75"/>
          <p:cNvSpPr>
            <a:spLocks/>
          </p:cNvSpPr>
          <p:nvPr/>
        </p:nvSpPr>
        <p:spPr bwMode="auto">
          <a:xfrm>
            <a:off x="5716588" y="2981325"/>
            <a:ext cx="168275" cy="107950"/>
          </a:xfrm>
          <a:custGeom>
            <a:avLst/>
            <a:gdLst>
              <a:gd name="T0" fmla="*/ 48 w 168"/>
              <a:gd name="T1" fmla="*/ 48 h 112"/>
              <a:gd name="T2" fmla="*/ 72 w 168"/>
              <a:gd name="T3" fmla="*/ 56 h 112"/>
              <a:gd name="T4" fmla="*/ 80 w 168"/>
              <a:gd name="T5" fmla="*/ 64 h 112"/>
              <a:gd name="T6" fmla="*/ 0 w 168"/>
              <a:gd name="T7" fmla="*/ 112 h 112"/>
              <a:gd name="T8" fmla="*/ 120 w 168"/>
              <a:gd name="T9" fmla="*/ 72 h 112"/>
              <a:gd name="T10" fmla="*/ 88 w 168"/>
              <a:gd name="T11" fmla="*/ 48 h 112"/>
              <a:gd name="T12" fmla="*/ 168 w 168"/>
              <a:gd name="T13" fmla="*/ 0 h 112"/>
              <a:gd name="T14" fmla="*/ 48 w 168"/>
              <a:gd name="T15" fmla="*/ 4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112">
                <a:moveTo>
                  <a:pt x="48" y="48"/>
                </a:moveTo>
                <a:lnTo>
                  <a:pt x="72" y="56"/>
                </a:lnTo>
                <a:lnTo>
                  <a:pt x="80" y="64"/>
                </a:lnTo>
                <a:lnTo>
                  <a:pt x="0" y="112"/>
                </a:lnTo>
                <a:lnTo>
                  <a:pt x="120" y="72"/>
                </a:lnTo>
                <a:lnTo>
                  <a:pt x="88" y="48"/>
                </a:lnTo>
                <a:lnTo>
                  <a:pt x="168" y="0"/>
                </a:lnTo>
                <a:lnTo>
                  <a:pt x="48" y="48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88" name="Freeform 76"/>
          <p:cNvSpPr>
            <a:spLocks/>
          </p:cNvSpPr>
          <p:nvPr/>
        </p:nvSpPr>
        <p:spPr bwMode="auto">
          <a:xfrm>
            <a:off x="5764213" y="2981325"/>
            <a:ext cx="120650" cy="55563"/>
          </a:xfrm>
          <a:custGeom>
            <a:avLst/>
            <a:gdLst>
              <a:gd name="T0" fmla="*/ 120 w 120"/>
              <a:gd name="T1" fmla="*/ 8 h 56"/>
              <a:gd name="T2" fmla="*/ 0 w 120"/>
              <a:gd name="T3" fmla="*/ 56 h 56"/>
              <a:gd name="T4" fmla="*/ 0 w 120"/>
              <a:gd name="T5" fmla="*/ 56 h 56"/>
              <a:gd name="T6" fmla="*/ 0 w 120"/>
              <a:gd name="T7" fmla="*/ 56 h 56"/>
              <a:gd name="T8" fmla="*/ 0 w 120"/>
              <a:gd name="T9" fmla="*/ 48 h 56"/>
              <a:gd name="T10" fmla="*/ 120 w 120"/>
              <a:gd name="T11" fmla="*/ 0 h 56"/>
              <a:gd name="T12" fmla="*/ 120 w 120"/>
              <a:gd name="T13" fmla="*/ 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56">
                <a:moveTo>
                  <a:pt x="120" y="8"/>
                </a:moveTo>
                <a:lnTo>
                  <a:pt x="0" y="56"/>
                </a:lnTo>
                <a:lnTo>
                  <a:pt x="0" y="56"/>
                </a:lnTo>
                <a:lnTo>
                  <a:pt x="0" y="56"/>
                </a:lnTo>
                <a:lnTo>
                  <a:pt x="0" y="48"/>
                </a:lnTo>
                <a:lnTo>
                  <a:pt x="120" y="0"/>
                </a:lnTo>
                <a:lnTo>
                  <a:pt x="120" y="8"/>
                </a:lnTo>
                <a:close/>
              </a:path>
            </a:pathLst>
          </a:custGeom>
          <a:solidFill>
            <a:schemeClr val="tx1"/>
          </a:solidFill>
          <a:ln w="6350" cmpd="sng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90" name="Freeform 78"/>
          <p:cNvSpPr>
            <a:spLocks/>
          </p:cNvSpPr>
          <p:nvPr/>
        </p:nvSpPr>
        <p:spPr bwMode="auto">
          <a:xfrm>
            <a:off x="6003925" y="2598738"/>
            <a:ext cx="73025" cy="147637"/>
          </a:xfrm>
          <a:custGeom>
            <a:avLst/>
            <a:gdLst>
              <a:gd name="T0" fmla="*/ 0 w 72"/>
              <a:gd name="T1" fmla="*/ 80 h 152"/>
              <a:gd name="T2" fmla="*/ 24 w 72"/>
              <a:gd name="T3" fmla="*/ 80 h 152"/>
              <a:gd name="T4" fmla="*/ 40 w 72"/>
              <a:gd name="T5" fmla="*/ 80 h 152"/>
              <a:gd name="T6" fmla="*/ 0 w 72"/>
              <a:gd name="T7" fmla="*/ 152 h 152"/>
              <a:gd name="T8" fmla="*/ 72 w 72"/>
              <a:gd name="T9" fmla="*/ 72 h 152"/>
              <a:gd name="T10" fmla="*/ 40 w 72"/>
              <a:gd name="T11" fmla="*/ 72 h 152"/>
              <a:gd name="T12" fmla="*/ 72 w 72"/>
              <a:gd name="T13" fmla="*/ 0 h 152"/>
              <a:gd name="T14" fmla="*/ 0 w 72"/>
              <a:gd name="T15" fmla="*/ 8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" h="152">
                <a:moveTo>
                  <a:pt x="0" y="80"/>
                </a:moveTo>
                <a:lnTo>
                  <a:pt x="24" y="80"/>
                </a:lnTo>
                <a:lnTo>
                  <a:pt x="40" y="80"/>
                </a:lnTo>
                <a:lnTo>
                  <a:pt x="0" y="152"/>
                </a:lnTo>
                <a:lnTo>
                  <a:pt x="72" y="72"/>
                </a:lnTo>
                <a:lnTo>
                  <a:pt x="40" y="72"/>
                </a:lnTo>
                <a:lnTo>
                  <a:pt x="72" y="0"/>
                </a:lnTo>
                <a:lnTo>
                  <a:pt x="0" y="8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91" name="Freeform 79"/>
          <p:cNvSpPr>
            <a:spLocks/>
          </p:cNvSpPr>
          <p:nvPr/>
        </p:nvSpPr>
        <p:spPr bwMode="auto">
          <a:xfrm>
            <a:off x="3932238" y="2762250"/>
            <a:ext cx="31750" cy="1588"/>
          </a:xfrm>
          <a:custGeom>
            <a:avLst/>
            <a:gdLst>
              <a:gd name="T0" fmla="*/ 0 w 32"/>
              <a:gd name="T1" fmla="*/ 0 w 32"/>
              <a:gd name="T2" fmla="*/ 0 w 32"/>
              <a:gd name="T3" fmla="*/ 32 w 32"/>
              <a:gd name="T4" fmla="*/ 32 w 32"/>
              <a:gd name="T5" fmla="*/ 32 w 32"/>
              <a:gd name="T6" fmla="*/ 0 w 3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32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92" name="Freeform 80"/>
          <p:cNvSpPr>
            <a:spLocks/>
          </p:cNvSpPr>
          <p:nvPr/>
        </p:nvSpPr>
        <p:spPr bwMode="auto">
          <a:xfrm>
            <a:off x="3413125" y="2957513"/>
            <a:ext cx="287338" cy="139700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93" name="Freeform 81"/>
          <p:cNvSpPr>
            <a:spLocks/>
          </p:cNvSpPr>
          <p:nvPr/>
        </p:nvSpPr>
        <p:spPr bwMode="auto">
          <a:xfrm>
            <a:off x="3397250" y="2943225"/>
            <a:ext cx="320675" cy="171450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94" name="Freeform 82"/>
          <p:cNvSpPr>
            <a:spLocks/>
          </p:cNvSpPr>
          <p:nvPr/>
        </p:nvSpPr>
        <p:spPr bwMode="auto">
          <a:xfrm>
            <a:off x="3389313" y="2917825"/>
            <a:ext cx="288925" cy="141288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95" name="Freeform 83"/>
          <p:cNvSpPr>
            <a:spLocks/>
          </p:cNvSpPr>
          <p:nvPr/>
        </p:nvSpPr>
        <p:spPr bwMode="auto">
          <a:xfrm>
            <a:off x="3371850" y="2903538"/>
            <a:ext cx="320675" cy="171450"/>
          </a:xfrm>
          <a:custGeom>
            <a:avLst/>
            <a:gdLst>
              <a:gd name="T0" fmla="*/ 280 w 320"/>
              <a:gd name="T1" fmla="*/ 63 h 175"/>
              <a:gd name="T2" fmla="*/ 288 w 320"/>
              <a:gd name="T3" fmla="*/ 71 h 175"/>
              <a:gd name="T4" fmla="*/ 264 w 320"/>
              <a:gd name="T5" fmla="*/ 55 h 175"/>
              <a:gd name="T6" fmla="*/ 160 w 320"/>
              <a:gd name="T7" fmla="*/ 31 h 175"/>
              <a:gd name="T8" fmla="*/ 168 w 320"/>
              <a:gd name="T9" fmla="*/ 31 h 175"/>
              <a:gd name="T10" fmla="*/ 64 w 320"/>
              <a:gd name="T11" fmla="*/ 55 h 175"/>
              <a:gd name="T12" fmla="*/ 32 w 320"/>
              <a:gd name="T13" fmla="*/ 71 h 175"/>
              <a:gd name="T14" fmla="*/ 40 w 320"/>
              <a:gd name="T15" fmla="*/ 63 h 175"/>
              <a:gd name="T16" fmla="*/ 32 w 320"/>
              <a:gd name="T17" fmla="*/ 87 h 175"/>
              <a:gd name="T18" fmla="*/ 40 w 320"/>
              <a:gd name="T19" fmla="*/ 119 h 175"/>
              <a:gd name="T20" fmla="*/ 32 w 320"/>
              <a:gd name="T21" fmla="*/ 103 h 175"/>
              <a:gd name="T22" fmla="*/ 64 w 320"/>
              <a:gd name="T23" fmla="*/ 119 h 175"/>
              <a:gd name="T24" fmla="*/ 168 w 320"/>
              <a:gd name="T25" fmla="*/ 143 h 175"/>
              <a:gd name="T26" fmla="*/ 160 w 320"/>
              <a:gd name="T27" fmla="*/ 143 h 175"/>
              <a:gd name="T28" fmla="*/ 256 w 320"/>
              <a:gd name="T29" fmla="*/ 119 h 175"/>
              <a:gd name="T30" fmla="*/ 288 w 320"/>
              <a:gd name="T31" fmla="*/ 103 h 175"/>
              <a:gd name="T32" fmla="*/ 280 w 320"/>
              <a:gd name="T33" fmla="*/ 119 h 175"/>
              <a:gd name="T34" fmla="*/ 288 w 320"/>
              <a:gd name="T35" fmla="*/ 87 h 175"/>
              <a:gd name="T36" fmla="*/ 320 w 320"/>
              <a:gd name="T37" fmla="*/ 95 h 175"/>
              <a:gd name="T38" fmla="*/ 312 w 320"/>
              <a:gd name="T39" fmla="*/ 127 h 175"/>
              <a:gd name="T40" fmla="*/ 272 w 320"/>
              <a:gd name="T41" fmla="*/ 151 h 175"/>
              <a:gd name="T42" fmla="*/ 272 w 320"/>
              <a:gd name="T43" fmla="*/ 151 h 175"/>
              <a:gd name="T44" fmla="*/ 168 w 320"/>
              <a:gd name="T45" fmla="*/ 175 h 175"/>
              <a:gd name="T46" fmla="*/ 56 w 320"/>
              <a:gd name="T47" fmla="*/ 151 h 175"/>
              <a:gd name="T48" fmla="*/ 48 w 320"/>
              <a:gd name="T49" fmla="*/ 151 h 175"/>
              <a:gd name="T50" fmla="*/ 16 w 320"/>
              <a:gd name="T51" fmla="*/ 135 h 175"/>
              <a:gd name="T52" fmla="*/ 0 w 320"/>
              <a:gd name="T53" fmla="*/ 95 h 175"/>
              <a:gd name="T54" fmla="*/ 0 w 320"/>
              <a:gd name="T55" fmla="*/ 87 h 175"/>
              <a:gd name="T56" fmla="*/ 8 w 320"/>
              <a:gd name="T57" fmla="*/ 55 h 175"/>
              <a:gd name="T58" fmla="*/ 48 w 320"/>
              <a:gd name="T59" fmla="*/ 23 h 175"/>
              <a:gd name="T60" fmla="*/ 56 w 320"/>
              <a:gd name="T61" fmla="*/ 23 h 175"/>
              <a:gd name="T62" fmla="*/ 160 w 320"/>
              <a:gd name="T63" fmla="*/ 0 h 175"/>
              <a:gd name="T64" fmla="*/ 272 w 320"/>
              <a:gd name="T65" fmla="*/ 23 h 175"/>
              <a:gd name="T66" fmla="*/ 272 w 320"/>
              <a:gd name="T67" fmla="*/ 23 h 175"/>
              <a:gd name="T68" fmla="*/ 304 w 320"/>
              <a:gd name="T69" fmla="*/ 39 h 175"/>
              <a:gd name="T70" fmla="*/ 320 w 320"/>
              <a:gd name="T71" fmla="*/ 8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5">
                <a:moveTo>
                  <a:pt x="288" y="95"/>
                </a:moveTo>
                <a:lnTo>
                  <a:pt x="280" y="63"/>
                </a:lnTo>
                <a:lnTo>
                  <a:pt x="288" y="71"/>
                </a:lnTo>
                <a:lnTo>
                  <a:pt x="288" y="71"/>
                </a:lnTo>
                <a:lnTo>
                  <a:pt x="256" y="55"/>
                </a:lnTo>
                <a:lnTo>
                  <a:pt x="264" y="55"/>
                </a:lnTo>
                <a:lnTo>
                  <a:pt x="264" y="55"/>
                </a:lnTo>
                <a:lnTo>
                  <a:pt x="160" y="31"/>
                </a:lnTo>
                <a:lnTo>
                  <a:pt x="168" y="31"/>
                </a:lnTo>
                <a:lnTo>
                  <a:pt x="168" y="31"/>
                </a:lnTo>
                <a:lnTo>
                  <a:pt x="64" y="55"/>
                </a:lnTo>
                <a:lnTo>
                  <a:pt x="64" y="55"/>
                </a:lnTo>
                <a:lnTo>
                  <a:pt x="64" y="55"/>
                </a:lnTo>
                <a:lnTo>
                  <a:pt x="32" y="71"/>
                </a:lnTo>
                <a:lnTo>
                  <a:pt x="40" y="63"/>
                </a:lnTo>
                <a:lnTo>
                  <a:pt x="40" y="63"/>
                </a:lnTo>
                <a:lnTo>
                  <a:pt x="32" y="95"/>
                </a:lnTo>
                <a:lnTo>
                  <a:pt x="32" y="87"/>
                </a:lnTo>
                <a:lnTo>
                  <a:pt x="32" y="87"/>
                </a:lnTo>
                <a:lnTo>
                  <a:pt x="40" y="119"/>
                </a:lnTo>
                <a:lnTo>
                  <a:pt x="32" y="103"/>
                </a:lnTo>
                <a:lnTo>
                  <a:pt x="32" y="103"/>
                </a:lnTo>
                <a:lnTo>
                  <a:pt x="64" y="119"/>
                </a:lnTo>
                <a:lnTo>
                  <a:pt x="64" y="119"/>
                </a:lnTo>
                <a:lnTo>
                  <a:pt x="64" y="119"/>
                </a:lnTo>
                <a:lnTo>
                  <a:pt x="168" y="143"/>
                </a:lnTo>
                <a:lnTo>
                  <a:pt x="160" y="143"/>
                </a:lnTo>
                <a:lnTo>
                  <a:pt x="160" y="143"/>
                </a:lnTo>
                <a:lnTo>
                  <a:pt x="264" y="119"/>
                </a:lnTo>
                <a:lnTo>
                  <a:pt x="256" y="119"/>
                </a:lnTo>
                <a:lnTo>
                  <a:pt x="256" y="119"/>
                </a:lnTo>
                <a:lnTo>
                  <a:pt x="288" y="103"/>
                </a:lnTo>
                <a:lnTo>
                  <a:pt x="280" y="119"/>
                </a:lnTo>
                <a:lnTo>
                  <a:pt x="280" y="119"/>
                </a:lnTo>
                <a:lnTo>
                  <a:pt x="288" y="87"/>
                </a:lnTo>
                <a:lnTo>
                  <a:pt x="288" y="87"/>
                </a:lnTo>
                <a:lnTo>
                  <a:pt x="320" y="95"/>
                </a:lnTo>
                <a:lnTo>
                  <a:pt x="320" y="95"/>
                </a:lnTo>
                <a:lnTo>
                  <a:pt x="312" y="127"/>
                </a:lnTo>
                <a:lnTo>
                  <a:pt x="312" y="127"/>
                </a:lnTo>
                <a:lnTo>
                  <a:pt x="304" y="135"/>
                </a:lnTo>
                <a:lnTo>
                  <a:pt x="272" y="151"/>
                </a:lnTo>
                <a:lnTo>
                  <a:pt x="272" y="151"/>
                </a:lnTo>
                <a:lnTo>
                  <a:pt x="272" y="151"/>
                </a:lnTo>
                <a:lnTo>
                  <a:pt x="168" y="175"/>
                </a:lnTo>
                <a:lnTo>
                  <a:pt x="168" y="175"/>
                </a:lnTo>
                <a:lnTo>
                  <a:pt x="160" y="175"/>
                </a:lnTo>
                <a:lnTo>
                  <a:pt x="56" y="151"/>
                </a:lnTo>
                <a:lnTo>
                  <a:pt x="56" y="151"/>
                </a:lnTo>
                <a:lnTo>
                  <a:pt x="48" y="151"/>
                </a:lnTo>
                <a:lnTo>
                  <a:pt x="16" y="135"/>
                </a:lnTo>
                <a:lnTo>
                  <a:pt x="16" y="135"/>
                </a:lnTo>
                <a:lnTo>
                  <a:pt x="8" y="127"/>
                </a:lnTo>
                <a:lnTo>
                  <a:pt x="0" y="95"/>
                </a:lnTo>
                <a:lnTo>
                  <a:pt x="0" y="95"/>
                </a:lnTo>
                <a:lnTo>
                  <a:pt x="0" y="87"/>
                </a:lnTo>
                <a:lnTo>
                  <a:pt x="8" y="55"/>
                </a:lnTo>
                <a:lnTo>
                  <a:pt x="8" y="55"/>
                </a:lnTo>
                <a:lnTo>
                  <a:pt x="16" y="39"/>
                </a:lnTo>
                <a:lnTo>
                  <a:pt x="48" y="23"/>
                </a:lnTo>
                <a:lnTo>
                  <a:pt x="48" y="23"/>
                </a:lnTo>
                <a:lnTo>
                  <a:pt x="56" y="23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3"/>
                </a:lnTo>
                <a:lnTo>
                  <a:pt x="272" y="23"/>
                </a:lnTo>
                <a:lnTo>
                  <a:pt x="272" y="23"/>
                </a:lnTo>
                <a:lnTo>
                  <a:pt x="304" y="39"/>
                </a:lnTo>
                <a:lnTo>
                  <a:pt x="304" y="39"/>
                </a:lnTo>
                <a:lnTo>
                  <a:pt x="312" y="55"/>
                </a:lnTo>
                <a:lnTo>
                  <a:pt x="320" y="87"/>
                </a:lnTo>
                <a:lnTo>
                  <a:pt x="288" y="95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96" name="Freeform 84"/>
          <p:cNvSpPr>
            <a:spLocks/>
          </p:cNvSpPr>
          <p:nvPr/>
        </p:nvSpPr>
        <p:spPr bwMode="auto">
          <a:xfrm>
            <a:off x="5108575" y="1927225"/>
            <a:ext cx="287338" cy="141288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97" name="Freeform 85"/>
          <p:cNvSpPr>
            <a:spLocks/>
          </p:cNvSpPr>
          <p:nvPr/>
        </p:nvSpPr>
        <p:spPr bwMode="auto">
          <a:xfrm>
            <a:off x="5092700" y="1911350"/>
            <a:ext cx="320675" cy="171450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98" name="Freeform 86"/>
          <p:cNvSpPr>
            <a:spLocks/>
          </p:cNvSpPr>
          <p:nvPr/>
        </p:nvSpPr>
        <p:spPr bwMode="auto">
          <a:xfrm>
            <a:off x="5380038" y="1998663"/>
            <a:ext cx="33337" cy="6350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99" name="Freeform 87"/>
          <p:cNvSpPr>
            <a:spLocks/>
          </p:cNvSpPr>
          <p:nvPr/>
        </p:nvSpPr>
        <p:spPr bwMode="auto">
          <a:xfrm>
            <a:off x="5084763" y="1889125"/>
            <a:ext cx="287337" cy="139700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00" name="Freeform 88"/>
          <p:cNvSpPr>
            <a:spLocks/>
          </p:cNvSpPr>
          <p:nvPr/>
        </p:nvSpPr>
        <p:spPr bwMode="auto">
          <a:xfrm>
            <a:off x="5068888" y="1873250"/>
            <a:ext cx="320675" cy="171450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01" name="Freeform 89"/>
          <p:cNvSpPr>
            <a:spLocks/>
          </p:cNvSpPr>
          <p:nvPr/>
        </p:nvSpPr>
        <p:spPr bwMode="auto">
          <a:xfrm>
            <a:off x="5356225" y="1960563"/>
            <a:ext cx="33338" cy="6350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02" name="Freeform 90"/>
          <p:cNvSpPr>
            <a:spLocks/>
          </p:cNvSpPr>
          <p:nvPr/>
        </p:nvSpPr>
        <p:spPr bwMode="auto">
          <a:xfrm>
            <a:off x="4149725" y="1935163"/>
            <a:ext cx="287338" cy="141287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03" name="Freeform 91"/>
          <p:cNvSpPr>
            <a:spLocks/>
          </p:cNvSpPr>
          <p:nvPr/>
        </p:nvSpPr>
        <p:spPr bwMode="auto">
          <a:xfrm>
            <a:off x="4133850" y="1919288"/>
            <a:ext cx="317500" cy="173037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04" name="Freeform 92"/>
          <p:cNvSpPr>
            <a:spLocks/>
          </p:cNvSpPr>
          <p:nvPr/>
        </p:nvSpPr>
        <p:spPr bwMode="auto">
          <a:xfrm>
            <a:off x="4421188" y="2005013"/>
            <a:ext cx="30162" cy="9525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05" name="Freeform 93"/>
          <p:cNvSpPr>
            <a:spLocks/>
          </p:cNvSpPr>
          <p:nvPr/>
        </p:nvSpPr>
        <p:spPr bwMode="auto">
          <a:xfrm>
            <a:off x="4124325" y="1895475"/>
            <a:ext cx="287338" cy="142875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06" name="Freeform 94"/>
          <p:cNvSpPr>
            <a:spLocks/>
          </p:cNvSpPr>
          <p:nvPr/>
        </p:nvSpPr>
        <p:spPr bwMode="auto">
          <a:xfrm>
            <a:off x="4110038" y="1881188"/>
            <a:ext cx="319087" cy="173037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07" name="Freeform 95"/>
          <p:cNvSpPr>
            <a:spLocks/>
          </p:cNvSpPr>
          <p:nvPr/>
        </p:nvSpPr>
        <p:spPr bwMode="auto">
          <a:xfrm>
            <a:off x="4397375" y="1966913"/>
            <a:ext cx="31750" cy="6350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08" name="Freeform 96"/>
          <p:cNvSpPr>
            <a:spLocks/>
          </p:cNvSpPr>
          <p:nvPr/>
        </p:nvSpPr>
        <p:spPr bwMode="auto">
          <a:xfrm>
            <a:off x="4684713" y="2122488"/>
            <a:ext cx="287337" cy="141287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09" name="Freeform 97"/>
          <p:cNvSpPr>
            <a:spLocks/>
          </p:cNvSpPr>
          <p:nvPr/>
        </p:nvSpPr>
        <p:spPr bwMode="auto">
          <a:xfrm>
            <a:off x="4668838" y="2108200"/>
            <a:ext cx="320675" cy="171450"/>
          </a:xfrm>
          <a:custGeom>
            <a:avLst/>
            <a:gdLst>
              <a:gd name="T0" fmla="*/ 280 w 320"/>
              <a:gd name="T1" fmla="*/ 64 h 176"/>
              <a:gd name="T2" fmla="*/ 288 w 320"/>
              <a:gd name="T3" fmla="*/ 72 h 176"/>
              <a:gd name="T4" fmla="*/ 264 w 320"/>
              <a:gd name="T5" fmla="*/ 56 h 176"/>
              <a:gd name="T6" fmla="*/ 160 w 320"/>
              <a:gd name="T7" fmla="*/ 32 h 176"/>
              <a:gd name="T8" fmla="*/ 168 w 320"/>
              <a:gd name="T9" fmla="*/ 32 h 176"/>
              <a:gd name="T10" fmla="*/ 64 w 320"/>
              <a:gd name="T11" fmla="*/ 56 h 176"/>
              <a:gd name="T12" fmla="*/ 32 w 320"/>
              <a:gd name="T13" fmla="*/ 72 h 176"/>
              <a:gd name="T14" fmla="*/ 40 w 320"/>
              <a:gd name="T15" fmla="*/ 64 h 176"/>
              <a:gd name="T16" fmla="*/ 32 w 320"/>
              <a:gd name="T17" fmla="*/ 88 h 176"/>
              <a:gd name="T18" fmla="*/ 40 w 320"/>
              <a:gd name="T19" fmla="*/ 120 h 176"/>
              <a:gd name="T20" fmla="*/ 32 w 320"/>
              <a:gd name="T21" fmla="*/ 104 h 176"/>
              <a:gd name="T22" fmla="*/ 64 w 320"/>
              <a:gd name="T23" fmla="*/ 120 h 176"/>
              <a:gd name="T24" fmla="*/ 168 w 320"/>
              <a:gd name="T25" fmla="*/ 144 h 176"/>
              <a:gd name="T26" fmla="*/ 160 w 320"/>
              <a:gd name="T27" fmla="*/ 144 h 176"/>
              <a:gd name="T28" fmla="*/ 256 w 320"/>
              <a:gd name="T29" fmla="*/ 120 h 176"/>
              <a:gd name="T30" fmla="*/ 288 w 320"/>
              <a:gd name="T31" fmla="*/ 104 h 176"/>
              <a:gd name="T32" fmla="*/ 280 w 320"/>
              <a:gd name="T33" fmla="*/ 120 h 176"/>
              <a:gd name="T34" fmla="*/ 288 w 320"/>
              <a:gd name="T35" fmla="*/ 88 h 176"/>
              <a:gd name="T36" fmla="*/ 320 w 320"/>
              <a:gd name="T37" fmla="*/ 96 h 176"/>
              <a:gd name="T38" fmla="*/ 312 w 320"/>
              <a:gd name="T39" fmla="*/ 128 h 176"/>
              <a:gd name="T40" fmla="*/ 272 w 320"/>
              <a:gd name="T41" fmla="*/ 152 h 176"/>
              <a:gd name="T42" fmla="*/ 272 w 320"/>
              <a:gd name="T43" fmla="*/ 152 h 176"/>
              <a:gd name="T44" fmla="*/ 168 w 320"/>
              <a:gd name="T45" fmla="*/ 176 h 176"/>
              <a:gd name="T46" fmla="*/ 56 w 320"/>
              <a:gd name="T47" fmla="*/ 152 h 176"/>
              <a:gd name="T48" fmla="*/ 48 w 320"/>
              <a:gd name="T49" fmla="*/ 152 h 176"/>
              <a:gd name="T50" fmla="*/ 16 w 320"/>
              <a:gd name="T51" fmla="*/ 136 h 176"/>
              <a:gd name="T52" fmla="*/ 0 w 320"/>
              <a:gd name="T53" fmla="*/ 96 h 176"/>
              <a:gd name="T54" fmla="*/ 0 w 320"/>
              <a:gd name="T55" fmla="*/ 88 h 176"/>
              <a:gd name="T56" fmla="*/ 8 w 320"/>
              <a:gd name="T57" fmla="*/ 56 h 176"/>
              <a:gd name="T58" fmla="*/ 48 w 320"/>
              <a:gd name="T59" fmla="*/ 24 h 176"/>
              <a:gd name="T60" fmla="*/ 56 w 320"/>
              <a:gd name="T61" fmla="*/ 24 h 176"/>
              <a:gd name="T62" fmla="*/ 160 w 320"/>
              <a:gd name="T63" fmla="*/ 0 h 176"/>
              <a:gd name="T64" fmla="*/ 272 w 320"/>
              <a:gd name="T65" fmla="*/ 24 h 176"/>
              <a:gd name="T66" fmla="*/ 272 w 320"/>
              <a:gd name="T67" fmla="*/ 24 h 176"/>
              <a:gd name="T68" fmla="*/ 304 w 320"/>
              <a:gd name="T69" fmla="*/ 40 h 176"/>
              <a:gd name="T70" fmla="*/ 320 w 320"/>
              <a:gd name="T7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176">
                <a:moveTo>
                  <a:pt x="288" y="96"/>
                </a:moveTo>
                <a:lnTo>
                  <a:pt x="280" y="64"/>
                </a:lnTo>
                <a:lnTo>
                  <a:pt x="288" y="72"/>
                </a:lnTo>
                <a:lnTo>
                  <a:pt x="288" y="72"/>
                </a:lnTo>
                <a:lnTo>
                  <a:pt x="256" y="56"/>
                </a:lnTo>
                <a:lnTo>
                  <a:pt x="264" y="56"/>
                </a:lnTo>
                <a:lnTo>
                  <a:pt x="264" y="56"/>
                </a:lnTo>
                <a:lnTo>
                  <a:pt x="160" y="32"/>
                </a:lnTo>
                <a:lnTo>
                  <a:pt x="168" y="32"/>
                </a:lnTo>
                <a:lnTo>
                  <a:pt x="168" y="32"/>
                </a:lnTo>
                <a:lnTo>
                  <a:pt x="64" y="56"/>
                </a:lnTo>
                <a:lnTo>
                  <a:pt x="64" y="56"/>
                </a:lnTo>
                <a:lnTo>
                  <a:pt x="64" y="56"/>
                </a:lnTo>
                <a:lnTo>
                  <a:pt x="32" y="72"/>
                </a:lnTo>
                <a:lnTo>
                  <a:pt x="40" y="64"/>
                </a:lnTo>
                <a:lnTo>
                  <a:pt x="40" y="64"/>
                </a:lnTo>
                <a:lnTo>
                  <a:pt x="32" y="96"/>
                </a:lnTo>
                <a:lnTo>
                  <a:pt x="32" y="88"/>
                </a:lnTo>
                <a:lnTo>
                  <a:pt x="32" y="88"/>
                </a:lnTo>
                <a:lnTo>
                  <a:pt x="40" y="120"/>
                </a:lnTo>
                <a:lnTo>
                  <a:pt x="32" y="104"/>
                </a:lnTo>
                <a:lnTo>
                  <a:pt x="32" y="104"/>
                </a:lnTo>
                <a:lnTo>
                  <a:pt x="64" y="120"/>
                </a:lnTo>
                <a:lnTo>
                  <a:pt x="64" y="120"/>
                </a:lnTo>
                <a:lnTo>
                  <a:pt x="64" y="120"/>
                </a:lnTo>
                <a:lnTo>
                  <a:pt x="168" y="144"/>
                </a:lnTo>
                <a:lnTo>
                  <a:pt x="160" y="144"/>
                </a:lnTo>
                <a:lnTo>
                  <a:pt x="160" y="144"/>
                </a:lnTo>
                <a:lnTo>
                  <a:pt x="264" y="120"/>
                </a:lnTo>
                <a:lnTo>
                  <a:pt x="256" y="120"/>
                </a:lnTo>
                <a:lnTo>
                  <a:pt x="256" y="120"/>
                </a:lnTo>
                <a:lnTo>
                  <a:pt x="288" y="104"/>
                </a:lnTo>
                <a:lnTo>
                  <a:pt x="280" y="120"/>
                </a:lnTo>
                <a:lnTo>
                  <a:pt x="280" y="120"/>
                </a:lnTo>
                <a:lnTo>
                  <a:pt x="288" y="88"/>
                </a:lnTo>
                <a:lnTo>
                  <a:pt x="288" y="88"/>
                </a:lnTo>
                <a:lnTo>
                  <a:pt x="320" y="96"/>
                </a:lnTo>
                <a:lnTo>
                  <a:pt x="320" y="96"/>
                </a:lnTo>
                <a:lnTo>
                  <a:pt x="312" y="128"/>
                </a:lnTo>
                <a:lnTo>
                  <a:pt x="312" y="128"/>
                </a:lnTo>
                <a:lnTo>
                  <a:pt x="304" y="136"/>
                </a:lnTo>
                <a:lnTo>
                  <a:pt x="272" y="152"/>
                </a:lnTo>
                <a:lnTo>
                  <a:pt x="272" y="152"/>
                </a:lnTo>
                <a:lnTo>
                  <a:pt x="272" y="152"/>
                </a:lnTo>
                <a:lnTo>
                  <a:pt x="168" y="176"/>
                </a:lnTo>
                <a:lnTo>
                  <a:pt x="168" y="176"/>
                </a:lnTo>
                <a:lnTo>
                  <a:pt x="160" y="176"/>
                </a:lnTo>
                <a:lnTo>
                  <a:pt x="56" y="152"/>
                </a:lnTo>
                <a:lnTo>
                  <a:pt x="56" y="152"/>
                </a:lnTo>
                <a:lnTo>
                  <a:pt x="48" y="152"/>
                </a:lnTo>
                <a:lnTo>
                  <a:pt x="16" y="136"/>
                </a:lnTo>
                <a:lnTo>
                  <a:pt x="16" y="136"/>
                </a:lnTo>
                <a:lnTo>
                  <a:pt x="8" y="128"/>
                </a:lnTo>
                <a:lnTo>
                  <a:pt x="0" y="96"/>
                </a:lnTo>
                <a:lnTo>
                  <a:pt x="0" y="96"/>
                </a:lnTo>
                <a:lnTo>
                  <a:pt x="0" y="88"/>
                </a:lnTo>
                <a:lnTo>
                  <a:pt x="8" y="56"/>
                </a:lnTo>
                <a:lnTo>
                  <a:pt x="8" y="56"/>
                </a:lnTo>
                <a:lnTo>
                  <a:pt x="16" y="40"/>
                </a:lnTo>
                <a:lnTo>
                  <a:pt x="48" y="24"/>
                </a:lnTo>
                <a:lnTo>
                  <a:pt x="48" y="24"/>
                </a:lnTo>
                <a:lnTo>
                  <a:pt x="56" y="24"/>
                </a:lnTo>
                <a:lnTo>
                  <a:pt x="160" y="0"/>
                </a:lnTo>
                <a:lnTo>
                  <a:pt x="160" y="0"/>
                </a:lnTo>
                <a:lnTo>
                  <a:pt x="168" y="0"/>
                </a:lnTo>
                <a:lnTo>
                  <a:pt x="272" y="24"/>
                </a:lnTo>
                <a:lnTo>
                  <a:pt x="272" y="24"/>
                </a:lnTo>
                <a:lnTo>
                  <a:pt x="272" y="24"/>
                </a:lnTo>
                <a:lnTo>
                  <a:pt x="304" y="40"/>
                </a:lnTo>
                <a:lnTo>
                  <a:pt x="304" y="40"/>
                </a:lnTo>
                <a:lnTo>
                  <a:pt x="312" y="56"/>
                </a:lnTo>
                <a:lnTo>
                  <a:pt x="320" y="88"/>
                </a:lnTo>
                <a:lnTo>
                  <a:pt x="288" y="96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0" name="Freeform 98"/>
          <p:cNvSpPr>
            <a:spLocks/>
          </p:cNvSpPr>
          <p:nvPr/>
        </p:nvSpPr>
        <p:spPr bwMode="auto">
          <a:xfrm>
            <a:off x="4957763" y="2193925"/>
            <a:ext cx="31750" cy="7938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1" name="Freeform 99"/>
          <p:cNvSpPr>
            <a:spLocks/>
          </p:cNvSpPr>
          <p:nvPr/>
        </p:nvSpPr>
        <p:spPr bwMode="auto">
          <a:xfrm>
            <a:off x="4660900" y="2082800"/>
            <a:ext cx="287338" cy="142875"/>
          </a:xfrm>
          <a:custGeom>
            <a:avLst/>
            <a:gdLst>
              <a:gd name="T0" fmla="*/ 288 w 288"/>
              <a:gd name="T1" fmla="*/ 72 h 144"/>
              <a:gd name="T2" fmla="*/ 280 w 288"/>
              <a:gd name="T3" fmla="*/ 40 h 144"/>
              <a:gd name="T4" fmla="*/ 248 w 288"/>
              <a:gd name="T5" fmla="*/ 24 h 144"/>
              <a:gd name="T6" fmla="*/ 144 w 288"/>
              <a:gd name="T7" fmla="*/ 0 h 144"/>
              <a:gd name="T8" fmla="*/ 40 w 288"/>
              <a:gd name="T9" fmla="*/ 24 h 144"/>
              <a:gd name="T10" fmla="*/ 8 w 288"/>
              <a:gd name="T11" fmla="*/ 40 h 144"/>
              <a:gd name="T12" fmla="*/ 0 w 288"/>
              <a:gd name="T13" fmla="*/ 72 h 144"/>
              <a:gd name="T14" fmla="*/ 8 w 288"/>
              <a:gd name="T15" fmla="*/ 104 h 144"/>
              <a:gd name="T16" fmla="*/ 40 w 288"/>
              <a:gd name="T17" fmla="*/ 120 h 144"/>
              <a:gd name="T18" fmla="*/ 144 w 288"/>
              <a:gd name="T19" fmla="*/ 144 h 144"/>
              <a:gd name="T20" fmla="*/ 248 w 288"/>
              <a:gd name="T21" fmla="*/ 120 h 144"/>
              <a:gd name="T22" fmla="*/ 280 w 288"/>
              <a:gd name="T23" fmla="*/ 104 h 144"/>
              <a:gd name="T24" fmla="*/ 288 w 288"/>
              <a:gd name="T25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44">
                <a:moveTo>
                  <a:pt x="288" y="72"/>
                </a:moveTo>
                <a:lnTo>
                  <a:pt x="280" y="40"/>
                </a:lnTo>
                <a:lnTo>
                  <a:pt x="248" y="24"/>
                </a:lnTo>
                <a:lnTo>
                  <a:pt x="144" y="0"/>
                </a:lnTo>
                <a:lnTo>
                  <a:pt x="40" y="24"/>
                </a:lnTo>
                <a:lnTo>
                  <a:pt x="8" y="40"/>
                </a:lnTo>
                <a:lnTo>
                  <a:pt x="0" y="72"/>
                </a:lnTo>
                <a:lnTo>
                  <a:pt x="8" y="104"/>
                </a:lnTo>
                <a:lnTo>
                  <a:pt x="40" y="120"/>
                </a:lnTo>
                <a:lnTo>
                  <a:pt x="144" y="144"/>
                </a:lnTo>
                <a:lnTo>
                  <a:pt x="248" y="120"/>
                </a:lnTo>
                <a:lnTo>
                  <a:pt x="280" y="104"/>
                </a:lnTo>
                <a:lnTo>
                  <a:pt x="288" y="72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612" name="Freeform 100"/>
          <p:cNvSpPr>
            <a:spLocks/>
          </p:cNvSpPr>
          <p:nvPr/>
        </p:nvSpPr>
        <p:spPr bwMode="auto">
          <a:xfrm>
            <a:off x="4933950" y="2154238"/>
            <a:ext cx="30163" cy="7937"/>
          </a:xfrm>
          <a:custGeom>
            <a:avLst/>
            <a:gdLst>
              <a:gd name="T0" fmla="*/ 0 w 32"/>
              <a:gd name="T1" fmla="*/ 0 h 8"/>
              <a:gd name="T2" fmla="*/ 0 w 32"/>
              <a:gd name="T3" fmla="*/ 0 h 8"/>
              <a:gd name="T4" fmla="*/ 0 w 32"/>
              <a:gd name="T5" fmla="*/ 8 h 8"/>
              <a:gd name="T6" fmla="*/ 32 w 32"/>
              <a:gd name="T7" fmla="*/ 0 h 8"/>
              <a:gd name="T8" fmla="*/ 32 w 32"/>
              <a:gd name="T9" fmla="*/ 8 h 8"/>
              <a:gd name="T10" fmla="*/ 32 w 32"/>
              <a:gd name="T11" fmla="*/ 8 h 8"/>
              <a:gd name="T12" fmla="*/ 0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3" name="Freeform 101"/>
          <p:cNvSpPr>
            <a:spLocks/>
          </p:cNvSpPr>
          <p:nvPr/>
        </p:nvSpPr>
        <p:spPr bwMode="auto">
          <a:xfrm>
            <a:off x="2733675" y="2568575"/>
            <a:ext cx="160338" cy="396875"/>
          </a:xfrm>
          <a:custGeom>
            <a:avLst/>
            <a:gdLst>
              <a:gd name="T0" fmla="*/ 40 w 160"/>
              <a:gd name="T1" fmla="*/ 216 h 407"/>
              <a:gd name="T2" fmla="*/ 64 w 160"/>
              <a:gd name="T3" fmla="*/ 224 h 407"/>
              <a:gd name="T4" fmla="*/ 80 w 160"/>
              <a:gd name="T5" fmla="*/ 224 h 407"/>
              <a:gd name="T6" fmla="*/ 0 w 160"/>
              <a:gd name="T7" fmla="*/ 407 h 407"/>
              <a:gd name="T8" fmla="*/ 120 w 160"/>
              <a:gd name="T9" fmla="*/ 192 h 407"/>
              <a:gd name="T10" fmla="*/ 80 w 160"/>
              <a:gd name="T11" fmla="*/ 192 h 407"/>
              <a:gd name="T12" fmla="*/ 160 w 160"/>
              <a:gd name="T13" fmla="*/ 0 h 407"/>
              <a:gd name="T14" fmla="*/ 40 w 160"/>
              <a:gd name="T15" fmla="*/ 216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0" h="407">
                <a:moveTo>
                  <a:pt x="40" y="216"/>
                </a:moveTo>
                <a:lnTo>
                  <a:pt x="64" y="224"/>
                </a:lnTo>
                <a:lnTo>
                  <a:pt x="80" y="224"/>
                </a:lnTo>
                <a:lnTo>
                  <a:pt x="0" y="407"/>
                </a:lnTo>
                <a:lnTo>
                  <a:pt x="120" y="192"/>
                </a:lnTo>
                <a:lnTo>
                  <a:pt x="80" y="192"/>
                </a:lnTo>
                <a:lnTo>
                  <a:pt x="160" y="0"/>
                </a:lnTo>
                <a:lnTo>
                  <a:pt x="40" y="216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614" name="Freeform 102"/>
          <p:cNvSpPr>
            <a:spLocks/>
          </p:cNvSpPr>
          <p:nvPr/>
        </p:nvSpPr>
        <p:spPr bwMode="auto">
          <a:xfrm>
            <a:off x="2773363" y="2568575"/>
            <a:ext cx="127000" cy="217488"/>
          </a:xfrm>
          <a:custGeom>
            <a:avLst/>
            <a:gdLst>
              <a:gd name="T0" fmla="*/ 128 w 128"/>
              <a:gd name="T1" fmla="*/ 0 h 224"/>
              <a:gd name="T2" fmla="*/ 8 w 128"/>
              <a:gd name="T3" fmla="*/ 216 h 224"/>
              <a:gd name="T4" fmla="*/ 0 w 128"/>
              <a:gd name="T5" fmla="*/ 224 h 224"/>
              <a:gd name="T6" fmla="*/ 0 w 128"/>
              <a:gd name="T7" fmla="*/ 224 h 224"/>
              <a:gd name="T8" fmla="*/ 0 w 128"/>
              <a:gd name="T9" fmla="*/ 216 h 224"/>
              <a:gd name="T10" fmla="*/ 120 w 128"/>
              <a:gd name="T11" fmla="*/ 0 h 224"/>
              <a:gd name="T12" fmla="*/ 128 w 128"/>
              <a:gd name="T13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224">
                <a:moveTo>
                  <a:pt x="128" y="0"/>
                </a:moveTo>
                <a:lnTo>
                  <a:pt x="8" y="216"/>
                </a:lnTo>
                <a:lnTo>
                  <a:pt x="0" y="224"/>
                </a:lnTo>
                <a:lnTo>
                  <a:pt x="0" y="224"/>
                </a:lnTo>
                <a:lnTo>
                  <a:pt x="0" y="216"/>
                </a:lnTo>
                <a:lnTo>
                  <a:pt x="120" y="0"/>
                </a:lnTo>
                <a:lnTo>
                  <a:pt x="128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615" name="Freeform 103"/>
          <p:cNvSpPr>
            <a:spLocks/>
          </p:cNvSpPr>
          <p:nvPr/>
        </p:nvSpPr>
        <p:spPr bwMode="auto">
          <a:xfrm>
            <a:off x="2773363" y="2568575"/>
            <a:ext cx="127000" cy="217488"/>
          </a:xfrm>
          <a:custGeom>
            <a:avLst/>
            <a:gdLst>
              <a:gd name="T0" fmla="*/ 128 w 128"/>
              <a:gd name="T1" fmla="*/ 0 h 224"/>
              <a:gd name="T2" fmla="*/ 8 w 128"/>
              <a:gd name="T3" fmla="*/ 216 h 224"/>
              <a:gd name="T4" fmla="*/ 0 w 128"/>
              <a:gd name="T5" fmla="*/ 224 h 224"/>
              <a:gd name="T6" fmla="*/ 0 w 128"/>
              <a:gd name="T7" fmla="*/ 224 h 224"/>
              <a:gd name="T8" fmla="*/ 0 w 128"/>
              <a:gd name="T9" fmla="*/ 216 h 224"/>
              <a:gd name="T10" fmla="*/ 120 w 128"/>
              <a:gd name="T11" fmla="*/ 0 h 224"/>
              <a:gd name="T12" fmla="*/ 128 w 128"/>
              <a:gd name="T13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224">
                <a:moveTo>
                  <a:pt x="128" y="0"/>
                </a:moveTo>
                <a:lnTo>
                  <a:pt x="8" y="216"/>
                </a:lnTo>
                <a:lnTo>
                  <a:pt x="0" y="224"/>
                </a:lnTo>
                <a:lnTo>
                  <a:pt x="0" y="224"/>
                </a:lnTo>
                <a:lnTo>
                  <a:pt x="0" y="216"/>
                </a:lnTo>
                <a:lnTo>
                  <a:pt x="120" y="0"/>
                </a:lnTo>
                <a:lnTo>
                  <a:pt x="128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616" name="Freeform 104"/>
          <p:cNvSpPr>
            <a:spLocks/>
          </p:cNvSpPr>
          <p:nvPr/>
        </p:nvSpPr>
        <p:spPr bwMode="auto">
          <a:xfrm>
            <a:off x="3181350" y="2403475"/>
            <a:ext cx="158750" cy="69850"/>
          </a:xfrm>
          <a:custGeom>
            <a:avLst/>
            <a:gdLst>
              <a:gd name="T0" fmla="*/ 64 w 160"/>
              <a:gd name="T1" fmla="*/ 0 h 72"/>
              <a:gd name="T2" fmla="*/ 72 w 160"/>
              <a:gd name="T3" fmla="*/ 24 h 72"/>
              <a:gd name="T4" fmla="*/ 72 w 160"/>
              <a:gd name="T5" fmla="*/ 40 h 72"/>
              <a:gd name="T6" fmla="*/ 0 w 160"/>
              <a:gd name="T7" fmla="*/ 24 h 72"/>
              <a:gd name="T8" fmla="*/ 96 w 160"/>
              <a:gd name="T9" fmla="*/ 72 h 72"/>
              <a:gd name="T10" fmla="*/ 88 w 160"/>
              <a:gd name="T11" fmla="*/ 32 h 72"/>
              <a:gd name="T12" fmla="*/ 160 w 160"/>
              <a:gd name="T13" fmla="*/ 48 h 72"/>
              <a:gd name="T14" fmla="*/ 64 w 160"/>
              <a:gd name="T1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0" h="72">
                <a:moveTo>
                  <a:pt x="64" y="0"/>
                </a:moveTo>
                <a:lnTo>
                  <a:pt x="72" y="24"/>
                </a:lnTo>
                <a:lnTo>
                  <a:pt x="72" y="40"/>
                </a:lnTo>
                <a:lnTo>
                  <a:pt x="0" y="24"/>
                </a:lnTo>
                <a:lnTo>
                  <a:pt x="96" y="72"/>
                </a:lnTo>
                <a:lnTo>
                  <a:pt x="88" y="32"/>
                </a:lnTo>
                <a:lnTo>
                  <a:pt x="160" y="48"/>
                </a:lnTo>
                <a:lnTo>
                  <a:pt x="64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617" name="Freeform 105"/>
          <p:cNvSpPr>
            <a:spLocks/>
          </p:cNvSpPr>
          <p:nvPr/>
        </p:nvSpPr>
        <p:spPr bwMode="auto">
          <a:xfrm>
            <a:off x="3244850" y="2403475"/>
            <a:ext cx="95250" cy="55563"/>
          </a:xfrm>
          <a:custGeom>
            <a:avLst/>
            <a:gdLst>
              <a:gd name="T0" fmla="*/ 96 w 96"/>
              <a:gd name="T1" fmla="*/ 56 h 56"/>
              <a:gd name="T2" fmla="*/ 0 w 96"/>
              <a:gd name="T3" fmla="*/ 8 h 56"/>
              <a:gd name="T4" fmla="*/ 0 w 96"/>
              <a:gd name="T5" fmla="*/ 0 h 56"/>
              <a:gd name="T6" fmla="*/ 0 w 96"/>
              <a:gd name="T7" fmla="*/ 0 h 56"/>
              <a:gd name="T8" fmla="*/ 0 w 96"/>
              <a:gd name="T9" fmla="*/ 0 h 56"/>
              <a:gd name="T10" fmla="*/ 96 w 96"/>
              <a:gd name="T11" fmla="*/ 48 h 56"/>
              <a:gd name="T12" fmla="*/ 96 w 96"/>
              <a:gd name="T13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56">
                <a:moveTo>
                  <a:pt x="96" y="56"/>
                </a:moveTo>
                <a:lnTo>
                  <a:pt x="0" y="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96" y="48"/>
                </a:lnTo>
                <a:lnTo>
                  <a:pt x="96" y="56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619" name="Freeform 107"/>
          <p:cNvSpPr>
            <a:spLocks/>
          </p:cNvSpPr>
          <p:nvPr/>
        </p:nvSpPr>
        <p:spPr bwMode="auto">
          <a:xfrm>
            <a:off x="3171825" y="2568575"/>
            <a:ext cx="280988" cy="311150"/>
          </a:xfrm>
          <a:custGeom>
            <a:avLst/>
            <a:gdLst>
              <a:gd name="T0" fmla="*/ 152 w 280"/>
              <a:gd name="T1" fmla="*/ 120 h 320"/>
              <a:gd name="T2" fmla="*/ 136 w 280"/>
              <a:gd name="T3" fmla="*/ 136 h 320"/>
              <a:gd name="T4" fmla="*/ 128 w 280"/>
              <a:gd name="T5" fmla="*/ 144 h 320"/>
              <a:gd name="T6" fmla="*/ 0 w 280"/>
              <a:gd name="T7" fmla="*/ 0 h 320"/>
              <a:gd name="T8" fmla="*/ 136 w 280"/>
              <a:gd name="T9" fmla="*/ 200 h 320"/>
              <a:gd name="T10" fmla="*/ 160 w 280"/>
              <a:gd name="T11" fmla="*/ 168 h 320"/>
              <a:gd name="T12" fmla="*/ 280 w 280"/>
              <a:gd name="T13" fmla="*/ 320 h 320"/>
              <a:gd name="T14" fmla="*/ 152 w 280"/>
              <a:gd name="T15" fmla="*/ 12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0" h="320">
                <a:moveTo>
                  <a:pt x="152" y="120"/>
                </a:moveTo>
                <a:lnTo>
                  <a:pt x="136" y="136"/>
                </a:lnTo>
                <a:lnTo>
                  <a:pt x="128" y="144"/>
                </a:lnTo>
                <a:lnTo>
                  <a:pt x="0" y="0"/>
                </a:lnTo>
                <a:lnTo>
                  <a:pt x="136" y="200"/>
                </a:lnTo>
                <a:lnTo>
                  <a:pt x="160" y="168"/>
                </a:lnTo>
                <a:lnTo>
                  <a:pt x="280" y="320"/>
                </a:lnTo>
                <a:lnTo>
                  <a:pt x="152" y="12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621" name="Freeform 109"/>
          <p:cNvSpPr>
            <a:spLocks/>
          </p:cNvSpPr>
          <p:nvPr/>
        </p:nvSpPr>
        <p:spPr bwMode="auto">
          <a:xfrm>
            <a:off x="4365625" y="2301875"/>
            <a:ext cx="368300" cy="531813"/>
          </a:xfrm>
          <a:custGeom>
            <a:avLst/>
            <a:gdLst>
              <a:gd name="T0" fmla="*/ 160 w 368"/>
              <a:gd name="T1" fmla="*/ 208 h 544"/>
              <a:gd name="T2" fmla="*/ 192 w 368"/>
              <a:gd name="T3" fmla="*/ 240 h 544"/>
              <a:gd name="T4" fmla="*/ 208 w 368"/>
              <a:gd name="T5" fmla="*/ 248 h 544"/>
              <a:gd name="T6" fmla="*/ 368 w 368"/>
              <a:gd name="T7" fmla="*/ 0 h 544"/>
              <a:gd name="T8" fmla="*/ 208 w 368"/>
              <a:gd name="T9" fmla="*/ 336 h 544"/>
              <a:gd name="T10" fmla="*/ 168 w 368"/>
              <a:gd name="T11" fmla="*/ 296 h 544"/>
              <a:gd name="T12" fmla="*/ 0 w 368"/>
              <a:gd name="T13" fmla="*/ 544 h 544"/>
              <a:gd name="T14" fmla="*/ 160 w 368"/>
              <a:gd name="T15" fmla="*/ 208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8" h="544">
                <a:moveTo>
                  <a:pt x="160" y="208"/>
                </a:moveTo>
                <a:lnTo>
                  <a:pt x="192" y="240"/>
                </a:lnTo>
                <a:lnTo>
                  <a:pt x="208" y="248"/>
                </a:lnTo>
                <a:lnTo>
                  <a:pt x="368" y="0"/>
                </a:lnTo>
                <a:lnTo>
                  <a:pt x="208" y="336"/>
                </a:lnTo>
                <a:lnTo>
                  <a:pt x="168" y="296"/>
                </a:lnTo>
                <a:lnTo>
                  <a:pt x="0" y="544"/>
                </a:lnTo>
                <a:lnTo>
                  <a:pt x="160" y="20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4944" name="Group 432"/>
          <p:cNvGrpSpPr>
            <a:grpSpLocks/>
          </p:cNvGrpSpPr>
          <p:nvPr/>
        </p:nvGrpSpPr>
        <p:grpSpPr bwMode="auto">
          <a:xfrm>
            <a:off x="4029075" y="2849563"/>
            <a:ext cx="760413" cy="708025"/>
            <a:chOff x="2485" y="1808"/>
            <a:chExt cx="537" cy="499"/>
          </a:xfrm>
        </p:grpSpPr>
        <p:sp>
          <p:nvSpPr>
            <p:cNvPr id="64622" name="Freeform 110"/>
            <p:cNvSpPr>
              <a:spLocks/>
            </p:cNvSpPr>
            <p:nvPr/>
          </p:nvSpPr>
          <p:spPr bwMode="auto">
            <a:xfrm>
              <a:off x="2683" y="2055"/>
              <a:ext cx="282" cy="50"/>
            </a:xfrm>
            <a:custGeom>
              <a:avLst/>
              <a:gdLst>
                <a:gd name="T0" fmla="*/ 376 w 400"/>
                <a:gd name="T1" fmla="*/ 56 h 72"/>
                <a:gd name="T2" fmla="*/ 0 w 400"/>
                <a:gd name="T3" fmla="*/ 8 h 72"/>
                <a:gd name="T4" fmla="*/ 0 w 400"/>
                <a:gd name="T5" fmla="*/ 0 h 72"/>
                <a:gd name="T6" fmla="*/ 0 w 400"/>
                <a:gd name="T7" fmla="*/ 0 h 72"/>
                <a:gd name="T8" fmla="*/ 16 w 400"/>
                <a:gd name="T9" fmla="*/ 8 h 72"/>
                <a:gd name="T10" fmla="*/ 16 w 400"/>
                <a:gd name="T11" fmla="*/ 16 h 72"/>
                <a:gd name="T12" fmla="*/ 16 w 400"/>
                <a:gd name="T13" fmla="*/ 8 h 72"/>
                <a:gd name="T14" fmla="*/ 384 w 400"/>
                <a:gd name="T15" fmla="*/ 64 h 72"/>
                <a:gd name="T16" fmla="*/ 392 w 400"/>
                <a:gd name="T17" fmla="*/ 64 h 72"/>
                <a:gd name="T18" fmla="*/ 400 w 400"/>
                <a:gd name="T19" fmla="*/ 72 h 72"/>
                <a:gd name="T20" fmla="*/ 384 w 400"/>
                <a:gd name="T21" fmla="*/ 72 h 72"/>
                <a:gd name="T22" fmla="*/ 16 w 400"/>
                <a:gd name="T23" fmla="*/ 16 h 72"/>
                <a:gd name="T24" fmla="*/ 16 w 400"/>
                <a:gd name="T25" fmla="*/ 16 h 72"/>
                <a:gd name="T26" fmla="*/ 16 w 400"/>
                <a:gd name="T27" fmla="*/ 16 h 72"/>
                <a:gd name="T28" fmla="*/ 0 w 400"/>
                <a:gd name="T29" fmla="*/ 8 h 72"/>
                <a:gd name="T30" fmla="*/ 0 w 400"/>
                <a:gd name="T31" fmla="*/ 8 h 72"/>
                <a:gd name="T32" fmla="*/ 0 w 400"/>
                <a:gd name="T33" fmla="*/ 0 h 72"/>
                <a:gd name="T34" fmla="*/ 376 w 400"/>
                <a:gd name="T35" fmla="*/ 48 h 72"/>
                <a:gd name="T36" fmla="*/ 376 w 400"/>
                <a:gd name="T37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0" h="72">
                  <a:moveTo>
                    <a:pt x="376" y="5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384" y="64"/>
                  </a:lnTo>
                  <a:lnTo>
                    <a:pt x="392" y="64"/>
                  </a:lnTo>
                  <a:lnTo>
                    <a:pt x="400" y="72"/>
                  </a:lnTo>
                  <a:lnTo>
                    <a:pt x="384" y="72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376" y="48"/>
                  </a:lnTo>
                  <a:lnTo>
                    <a:pt x="376" y="5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23" name="Freeform 111"/>
            <p:cNvSpPr>
              <a:spLocks/>
            </p:cNvSpPr>
            <p:nvPr/>
          </p:nvSpPr>
          <p:spPr bwMode="auto">
            <a:xfrm>
              <a:off x="2948" y="2088"/>
              <a:ext cx="12" cy="11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0 h 16"/>
                <a:gd name="T4" fmla="*/ 0 w 16"/>
                <a:gd name="T5" fmla="*/ 0 h 16"/>
                <a:gd name="T6" fmla="*/ 0 w 16"/>
                <a:gd name="T7" fmla="*/ 0 h 16"/>
                <a:gd name="T8" fmla="*/ 8 w 16"/>
                <a:gd name="T9" fmla="*/ 0 h 16"/>
                <a:gd name="T10" fmla="*/ 16 w 16"/>
                <a:gd name="T11" fmla="*/ 16 h 16"/>
                <a:gd name="T12" fmla="*/ 8 w 1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24" name="Freeform 112"/>
            <p:cNvSpPr>
              <a:spLocks/>
            </p:cNvSpPr>
            <p:nvPr/>
          </p:nvSpPr>
          <p:spPr bwMode="auto">
            <a:xfrm>
              <a:off x="2706" y="2066"/>
              <a:ext cx="231" cy="50"/>
            </a:xfrm>
            <a:custGeom>
              <a:avLst/>
              <a:gdLst>
                <a:gd name="T0" fmla="*/ 8 w 328"/>
                <a:gd name="T1" fmla="*/ 0 h 72"/>
                <a:gd name="T2" fmla="*/ 8 w 328"/>
                <a:gd name="T3" fmla="*/ 8 h 72"/>
                <a:gd name="T4" fmla="*/ 0 w 328"/>
                <a:gd name="T5" fmla="*/ 16 h 72"/>
                <a:gd name="T6" fmla="*/ 0 w 328"/>
                <a:gd name="T7" fmla="*/ 8 h 72"/>
                <a:gd name="T8" fmla="*/ 312 w 328"/>
                <a:gd name="T9" fmla="*/ 64 h 72"/>
                <a:gd name="T10" fmla="*/ 320 w 328"/>
                <a:gd name="T11" fmla="*/ 64 h 72"/>
                <a:gd name="T12" fmla="*/ 312 w 328"/>
                <a:gd name="T13" fmla="*/ 64 h 72"/>
                <a:gd name="T14" fmla="*/ 320 w 328"/>
                <a:gd name="T15" fmla="*/ 40 h 72"/>
                <a:gd name="T16" fmla="*/ 328 w 328"/>
                <a:gd name="T17" fmla="*/ 40 h 72"/>
                <a:gd name="T18" fmla="*/ 320 w 328"/>
                <a:gd name="T19" fmla="*/ 40 h 72"/>
                <a:gd name="T20" fmla="*/ 320 w 328"/>
                <a:gd name="T21" fmla="*/ 32 h 72"/>
                <a:gd name="T22" fmla="*/ 320 w 328"/>
                <a:gd name="T23" fmla="*/ 32 h 72"/>
                <a:gd name="T24" fmla="*/ 320 w 328"/>
                <a:gd name="T25" fmla="*/ 40 h 72"/>
                <a:gd name="T26" fmla="*/ 304 w 328"/>
                <a:gd name="T27" fmla="*/ 48 h 72"/>
                <a:gd name="T28" fmla="*/ 304 w 328"/>
                <a:gd name="T29" fmla="*/ 48 h 72"/>
                <a:gd name="T30" fmla="*/ 304 w 328"/>
                <a:gd name="T31" fmla="*/ 48 h 72"/>
                <a:gd name="T32" fmla="*/ 304 w 328"/>
                <a:gd name="T33" fmla="*/ 40 h 72"/>
                <a:gd name="T34" fmla="*/ 320 w 328"/>
                <a:gd name="T35" fmla="*/ 32 h 72"/>
                <a:gd name="T36" fmla="*/ 328 w 328"/>
                <a:gd name="T37" fmla="*/ 24 h 72"/>
                <a:gd name="T38" fmla="*/ 328 w 328"/>
                <a:gd name="T39" fmla="*/ 32 h 72"/>
                <a:gd name="T40" fmla="*/ 328 w 328"/>
                <a:gd name="T41" fmla="*/ 40 h 72"/>
                <a:gd name="T42" fmla="*/ 328 w 328"/>
                <a:gd name="T43" fmla="*/ 40 h 72"/>
                <a:gd name="T44" fmla="*/ 328 w 328"/>
                <a:gd name="T45" fmla="*/ 40 h 72"/>
                <a:gd name="T46" fmla="*/ 320 w 328"/>
                <a:gd name="T47" fmla="*/ 64 h 72"/>
                <a:gd name="T48" fmla="*/ 320 w 328"/>
                <a:gd name="T49" fmla="*/ 72 h 72"/>
                <a:gd name="T50" fmla="*/ 312 w 328"/>
                <a:gd name="T51" fmla="*/ 72 h 72"/>
                <a:gd name="T52" fmla="*/ 0 w 328"/>
                <a:gd name="T53" fmla="*/ 16 h 72"/>
                <a:gd name="T54" fmla="*/ 0 w 328"/>
                <a:gd name="T55" fmla="*/ 16 h 72"/>
                <a:gd name="T56" fmla="*/ 0 w 328"/>
                <a:gd name="T57" fmla="*/ 8 h 72"/>
                <a:gd name="T58" fmla="*/ 0 w 328"/>
                <a:gd name="T59" fmla="*/ 0 h 72"/>
                <a:gd name="T60" fmla="*/ 8 w 328"/>
                <a:gd name="T6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8" h="72">
                  <a:moveTo>
                    <a:pt x="8" y="0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0" y="8"/>
                  </a:lnTo>
                  <a:lnTo>
                    <a:pt x="312" y="64"/>
                  </a:lnTo>
                  <a:lnTo>
                    <a:pt x="320" y="64"/>
                  </a:lnTo>
                  <a:lnTo>
                    <a:pt x="312" y="64"/>
                  </a:lnTo>
                  <a:lnTo>
                    <a:pt x="320" y="40"/>
                  </a:lnTo>
                  <a:lnTo>
                    <a:pt x="328" y="40"/>
                  </a:lnTo>
                  <a:lnTo>
                    <a:pt x="320" y="40"/>
                  </a:lnTo>
                  <a:lnTo>
                    <a:pt x="320" y="32"/>
                  </a:lnTo>
                  <a:lnTo>
                    <a:pt x="320" y="32"/>
                  </a:lnTo>
                  <a:lnTo>
                    <a:pt x="320" y="40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4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28" y="32"/>
                  </a:lnTo>
                  <a:lnTo>
                    <a:pt x="328" y="40"/>
                  </a:lnTo>
                  <a:lnTo>
                    <a:pt x="328" y="40"/>
                  </a:lnTo>
                  <a:lnTo>
                    <a:pt x="328" y="40"/>
                  </a:lnTo>
                  <a:lnTo>
                    <a:pt x="320" y="64"/>
                  </a:lnTo>
                  <a:lnTo>
                    <a:pt x="320" y="72"/>
                  </a:lnTo>
                  <a:lnTo>
                    <a:pt x="312" y="7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25" name="Freeform 113"/>
            <p:cNvSpPr>
              <a:spLocks/>
            </p:cNvSpPr>
            <p:nvPr/>
          </p:nvSpPr>
          <p:spPr bwMode="auto">
            <a:xfrm>
              <a:off x="2706" y="2066"/>
              <a:ext cx="214" cy="33"/>
            </a:xfrm>
            <a:custGeom>
              <a:avLst/>
              <a:gdLst>
                <a:gd name="T0" fmla="*/ 304 w 304"/>
                <a:gd name="T1" fmla="*/ 48 h 48"/>
                <a:gd name="T2" fmla="*/ 0 w 304"/>
                <a:gd name="T3" fmla="*/ 8 h 48"/>
                <a:gd name="T4" fmla="*/ 0 w 304"/>
                <a:gd name="T5" fmla="*/ 0 h 48"/>
                <a:gd name="T6" fmla="*/ 0 w 304"/>
                <a:gd name="T7" fmla="*/ 0 h 48"/>
                <a:gd name="T8" fmla="*/ 0 w 304"/>
                <a:gd name="T9" fmla="*/ 0 h 48"/>
                <a:gd name="T10" fmla="*/ 304 w 304"/>
                <a:gd name="T11" fmla="*/ 40 h 48"/>
                <a:gd name="T12" fmla="*/ 304 w 304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48">
                  <a:moveTo>
                    <a:pt x="304" y="4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04" y="40"/>
                  </a:lnTo>
                  <a:lnTo>
                    <a:pt x="304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26" name="Freeform 114"/>
            <p:cNvSpPr>
              <a:spLocks/>
            </p:cNvSpPr>
            <p:nvPr/>
          </p:nvSpPr>
          <p:spPr bwMode="auto">
            <a:xfrm>
              <a:off x="2497" y="2105"/>
              <a:ext cx="440" cy="164"/>
            </a:xfrm>
            <a:custGeom>
              <a:avLst/>
              <a:gdLst>
                <a:gd name="T0" fmla="*/ 0 w 624"/>
                <a:gd name="T1" fmla="*/ 120 h 240"/>
                <a:gd name="T2" fmla="*/ 88 w 624"/>
                <a:gd name="T3" fmla="*/ 72 h 240"/>
                <a:gd name="T4" fmla="*/ 88 w 624"/>
                <a:gd name="T5" fmla="*/ 72 h 240"/>
                <a:gd name="T6" fmla="*/ 88 w 624"/>
                <a:gd name="T7" fmla="*/ 72 h 240"/>
                <a:gd name="T8" fmla="*/ 224 w 624"/>
                <a:gd name="T9" fmla="*/ 0 h 240"/>
                <a:gd name="T10" fmla="*/ 224 w 624"/>
                <a:gd name="T11" fmla="*/ 0 h 240"/>
                <a:gd name="T12" fmla="*/ 224 w 624"/>
                <a:gd name="T13" fmla="*/ 0 h 240"/>
                <a:gd name="T14" fmla="*/ 608 w 624"/>
                <a:gd name="T15" fmla="*/ 64 h 240"/>
                <a:gd name="T16" fmla="*/ 624 w 624"/>
                <a:gd name="T17" fmla="*/ 64 h 240"/>
                <a:gd name="T18" fmla="*/ 616 w 624"/>
                <a:gd name="T19" fmla="*/ 72 h 240"/>
                <a:gd name="T20" fmla="*/ 416 w 624"/>
                <a:gd name="T21" fmla="*/ 240 h 240"/>
                <a:gd name="T22" fmla="*/ 408 w 624"/>
                <a:gd name="T23" fmla="*/ 240 h 240"/>
                <a:gd name="T24" fmla="*/ 408 w 624"/>
                <a:gd name="T25" fmla="*/ 240 h 240"/>
                <a:gd name="T26" fmla="*/ 408 w 624"/>
                <a:gd name="T27" fmla="*/ 232 h 240"/>
                <a:gd name="T28" fmla="*/ 608 w 624"/>
                <a:gd name="T29" fmla="*/ 64 h 240"/>
                <a:gd name="T30" fmla="*/ 616 w 624"/>
                <a:gd name="T31" fmla="*/ 72 h 240"/>
                <a:gd name="T32" fmla="*/ 608 w 624"/>
                <a:gd name="T33" fmla="*/ 72 h 240"/>
                <a:gd name="T34" fmla="*/ 224 w 624"/>
                <a:gd name="T35" fmla="*/ 8 h 240"/>
                <a:gd name="T36" fmla="*/ 224 w 624"/>
                <a:gd name="T37" fmla="*/ 0 h 240"/>
                <a:gd name="T38" fmla="*/ 224 w 624"/>
                <a:gd name="T39" fmla="*/ 8 h 240"/>
                <a:gd name="T40" fmla="*/ 88 w 624"/>
                <a:gd name="T41" fmla="*/ 80 h 240"/>
                <a:gd name="T42" fmla="*/ 88 w 624"/>
                <a:gd name="T43" fmla="*/ 72 h 240"/>
                <a:gd name="T44" fmla="*/ 88 w 624"/>
                <a:gd name="T45" fmla="*/ 80 h 240"/>
                <a:gd name="T46" fmla="*/ 0 w 624"/>
                <a:gd name="T47" fmla="*/ 128 h 240"/>
                <a:gd name="T48" fmla="*/ 0 w 624"/>
                <a:gd name="T49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24" h="240">
                  <a:moveTo>
                    <a:pt x="0" y="120"/>
                  </a:moveTo>
                  <a:lnTo>
                    <a:pt x="88" y="72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608" y="64"/>
                  </a:lnTo>
                  <a:lnTo>
                    <a:pt x="624" y="64"/>
                  </a:lnTo>
                  <a:lnTo>
                    <a:pt x="616" y="72"/>
                  </a:lnTo>
                  <a:lnTo>
                    <a:pt x="416" y="240"/>
                  </a:lnTo>
                  <a:lnTo>
                    <a:pt x="408" y="240"/>
                  </a:lnTo>
                  <a:lnTo>
                    <a:pt x="408" y="240"/>
                  </a:lnTo>
                  <a:lnTo>
                    <a:pt x="408" y="232"/>
                  </a:lnTo>
                  <a:lnTo>
                    <a:pt x="608" y="64"/>
                  </a:lnTo>
                  <a:lnTo>
                    <a:pt x="616" y="72"/>
                  </a:lnTo>
                  <a:lnTo>
                    <a:pt x="608" y="72"/>
                  </a:lnTo>
                  <a:lnTo>
                    <a:pt x="224" y="8"/>
                  </a:lnTo>
                  <a:lnTo>
                    <a:pt x="224" y="0"/>
                  </a:lnTo>
                  <a:lnTo>
                    <a:pt x="224" y="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8" y="80"/>
                  </a:lnTo>
                  <a:lnTo>
                    <a:pt x="0" y="128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27" name="Freeform 115"/>
            <p:cNvSpPr>
              <a:spLocks/>
            </p:cNvSpPr>
            <p:nvPr/>
          </p:nvSpPr>
          <p:spPr bwMode="auto">
            <a:xfrm>
              <a:off x="2485" y="2187"/>
              <a:ext cx="299" cy="82"/>
            </a:xfrm>
            <a:custGeom>
              <a:avLst/>
              <a:gdLst>
                <a:gd name="T0" fmla="*/ 424 w 424"/>
                <a:gd name="T1" fmla="*/ 120 h 120"/>
                <a:gd name="T2" fmla="*/ 16 w 424"/>
                <a:gd name="T3" fmla="*/ 8 h 120"/>
                <a:gd name="T4" fmla="*/ 0 w 424"/>
                <a:gd name="T5" fmla="*/ 8 h 120"/>
                <a:gd name="T6" fmla="*/ 16 w 424"/>
                <a:gd name="T7" fmla="*/ 0 h 120"/>
                <a:gd name="T8" fmla="*/ 16 w 424"/>
                <a:gd name="T9" fmla="*/ 0 h 120"/>
                <a:gd name="T10" fmla="*/ 424 w 424"/>
                <a:gd name="T11" fmla="*/ 112 h 120"/>
                <a:gd name="T12" fmla="*/ 424 w 42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120">
                  <a:moveTo>
                    <a:pt x="424" y="12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424" y="112"/>
                  </a:lnTo>
                  <a:lnTo>
                    <a:pt x="424" y="12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28" name="Freeform 116"/>
            <p:cNvSpPr>
              <a:spLocks/>
            </p:cNvSpPr>
            <p:nvPr/>
          </p:nvSpPr>
          <p:spPr bwMode="auto">
            <a:xfrm>
              <a:off x="2678" y="2071"/>
              <a:ext cx="282" cy="61"/>
            </a:xfrm>
            <a:custGeom>
              <a:avLst/>
              <a:gdLst>
                <a:gd name="T0" fmla="*/ 0 w 400"/>
                <a:gd name="T1" fmla="*/ 24 h 88"/>
                <a:gd name="T2" fmla="*/ 40 w 400"/>
                <a:gd name="T3" fmla="*/ 0 h 88"/>
                <a:gd name="T4" fmla="*/ 40 w 400"/>
                <a:gd name="T5" fmla="*/ 0 h 88"/>
                <a:gd name="T6" fmla="*/ 40 w 400"/>
                <a:gd name="T7" fmla="*/ 0 h 88"/>
                <a:gd name="T8" fmla="*/ 376 w 400"/>
                <a:gd name="T9" fmla="*/ 56 h 88"/>
                <a:gd name="T10" fmla="*/ 400 w 400"/>
                <a:gd name="T11" fmla="*/ 56 h 88"/>
                <a:gd name="T12" fmla="*/ 384 w 400"/>
                <a:gd name="T13" fmla="*/ 64 h 88"/>
                <a:gd name="T14" fmla="*/ 344 w 400"/>
                <a:gd name="T15" fmla="*/ 88 h 88"/>
                <a:gd name="T16" fmla="*/ 336 w 400"/>
                <a:gd name="T17" fmla="*/ 88 h 88"/>
                <a:gd name="T18" fmla="*/ 336 w 400"/>
                <a:gd name="T19" fmla="*/ 88 h 88"/>
                <a:gd name="T20" fmla="*/ 336 w 400"/>
                <a:gd name="T21" fmla="*/ 80 h 88"/>
                <a:gd name="T22" fmla="*/ 376 w 400"/>
                <a:gd name="T23" fmla="*/ 56 h 88"/>
                <a:gd name="T24" fmla="*/ 384 w 400"/>
                <a:gd name="T25" fmla="*/ 64 h 88"/>
                <a:gd name="T26" fmla="*/ 376 w 400"/>
                <a:gd name="T27" fmla="*/ 64 h 88"/>
                <a:gd name="T28" fmla="*/ 40 w 400"/>
                <a:gd name="T29" fmla="*/ 8 h 88"/>
                <a:gd name="T30" fmla="*/ 40 w 400"/>
                <a:gd name="T31" fmla="*/ 0 h 88"/>
                <a:gd name="T32" fmla="*/ 48 w 400"/>
                <a:gd name="T33" fmla="*/ 8 h 88"/>
                <a:gd name="T34" fmla="*/ 8 w 400"/>
                <a:gd name="T35" fmla="*/ 32 h 88"/>
                <a:gd name="T36" fmla="*/ 0 w 400"/>
                <a:gd name="T3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0" h="88">
                  <a:moveTo>
                    <a:pt x="0" y="24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76" y="56"/>
                  </a:lnTo>
                  <a:lnTo>
                    <a:pt x="400" y="56"/>
                  </a:lnTo>
                  <a:lnTo>
                    <a:pt x="384" y="64"/>
                  </a:lnTo>
                  <a:lnTo>
                    <a:pt x="344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0"/>
                  </a:lnTo>
                  <a:lnTo>
                    <a:pt x="376" y="56"/>
                  </a:lnTo>
                  <a:lnTo>
                    <a:pt x="384" y="64"/>
                  </a:lnTo>
                  <a:lnTo>
                    <a:pt x="376" y="64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8" y="3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29" name="Freeform 117"/>
            <p:cNvSpPr>
              <a:spLocks/>
            </p:cNvSpPr>
            <p:nvPr/>
          </p:nvSpPr>
          <p:spPr bwMode="auto">
            <a:xfrm>
              <a:off x="2666" y="2088"/>
              <a:ext cx="249" cy="44"/>
            </a:xfrm>
            <a:custGeom>
              <a:avLst/>
              <a:gdLst>
                <a:gd name="T0" fmla="*/ 352 w 352"/>
                <a:gd name="T1" fmla="*/ 64 h 64"/>
                <a:gd name="T2" fmla="*/ 16 w 352"/>
                <a:gd name="T3" fmla="*/ 8 h 64"/>
                <a:gd name="T4" fmla="*/ 0 w 352"/>
                <a:gd name="T5" fmla="*/ 8 h 64"/>
                <a:gd name="T6" fmla="*/ 16 w 352"/>
                <a:gd name="T7" fmla="*/ 0 h 64"/>
                <a:gd name="T8" fmla="*/ 16 w 352"/>
                <a:gd name="T9" fmla="*/ 0 h 64"/>
                <a:gd name="T10" fmla="*/ 352 w 352"/>
                <a:gd name="T11" fmla="*/ 56 h 64"/>
                <a:gd name="T12" fmla="*/ 352 w 352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64">
                  <a:moveTo>
                    <a:pt x="352" y="64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352" y="56"/>
                  </a:lnTo>
                  <a:lnTo>
                    <a:pt x="352" y="6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30" name="Freeform 118"/>
            <p:cNvSpPr>
              <a:spLocks/>
            </p:cNvSpPr>
            <p:nvPr/>
          </p:nvSpPr>
          <p:spPr bwMode="auto">
            <a:xfrm>
              <a:off x="2678" y="2088"/>
              <a:ext cx="242" cy="55"/>
            </a:xfrm>
            <a:custGeom>
              <a:avLst/>
              <a:gdLst>
                <a:gd name="T0" fmla="*/ 0 w 344"/>
                <a:gd name="T1" fmla="*/ 0 h 80"/>
                <a:gd name="T2" fmla="*/ 336 w 344"/>
                <a:gd name="T3" fmla="*/ 56 h 80"/>
                <a:gd name="T4" fmla="*/ 344 w 344"/>
                <a:gd name="T5" fmla="*/ 56 h 80"/>
                <a:gd name="T6" fmla="*/ 344 w 344"/>
                <a:gd name="T7" fmla="*/ 56 h 80"/>
                <a:gd name="T8" fmla="*/ 344 w 344"/>
                <a:gd name="T9" fmla="*/ 72 h 80"/>
                <a:gd name="T10" fmla="*/ 344 w 344"/>
                <a:gd name="T11" fmla="*/ 80 h 80"/>
                <a:gd name="T12" fmla="*/ 336 w 344"/>
                <a:gd name="T13" fmla="*/ 80 h 80"/>
                <a:gd name="T14" fmla="*/ 0 w 344"/>
                <a:gd name="T15" fmla="*/ 24 h 80"/>
                <a:gd name="T16" fmla="*/ 0 w 344"/>
                <a:gd name="T17" fmla="*/ 24 h 80"/>
                <a:gd name="T18" fmla="*/ 0 w 344"/>
                <a:gd name="T19" fmla="*/ 16 h 80"/>
                <a:gd name="T20" fmla="*/ 0 w 344"/>
                <a:gd name="T21" fmla="*/ 16 h 80"/>
                <a:gd name="T22" fmla="*/ 336 w 344"/>
                <a:gd name="T23" fmla="*/ 72 h 80"/>
                <a:gd name="T24" fmla="*/ 336 w 344"/>
                <a:gd name="T25" fmla="*/ 80 h 80"/>
                <a:gd name="T26" fmla="*/ 336 w 344"/>
                <a:gd name="T27" fmla="*/ 72 h 80"/>
                <a:gd name="T28" fmla="*/ 336 w 344"/>
                <a:gd name="T29" fmla="*/ 56 h 80"/>
                <a:gd name="T30" fmla="*/ 344 w 344"/>
                <a:gd name="T31" fmla="*/ 56 h 80"/>
                <a:gd name="T32" fmla="*/ 336 w 344"/>
                <a:gd name="T33" fmla="*/ 64 h 80"/>
                <a:gd name="T34" fmla="*/ 0 w 344"/>
                <a:gd name="T35" fmla="*/ 8 h 80"/>
                <a:gd name="T36" fmla="*/ 0 w 344"/>
                <a:gd name="T3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4" h="80">
                  <a:moveTo>
                    <a:pt x="0" y="0"/>
                  </a:moveTo>
                  <a:lnTo>
                    <a:pt x="336" y="56"/>
                  </a:lnTo>
                  <a:lnTo>
                    <a:pt x="344" y="56"/>
                  </a:lnTo>
                  <a:lnTo>
                    <a:pt x="344" y="56"/>
                  </a:lnTo>
                  <a:lnTo>
                    <a:pt x="344" y="72"/>
                  </a:lnTo>
                  <a:lnTo>
                    <a:pt x="344" y="80"/>
                  </a:lnTo>
                  <a:lnTo>
                    <a:pt x="336" y="8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336" y="72"/>
                  </a:lnTo>
                  <a:lnTo>
                    <a:pt x="336" y="80"/>
                  </a:lnTo>
                  <a:lnTo>
                    <a:pt x="336" y="72"/>
                  </a:lnTo>
                  <a:lnTo>
                    <a:pt x="336" y="56"/>
                  </a:lnTo>
                  <a:lnTo>
                    <a:pt x="344" y="56"/>
                  </a:lnTo>
                  <a:lnTo>
                    <a:pt x="336" y="64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31" name="Freeform 119"/>
            <p:cNvSpPr>
              <a:spLocks/>
            </p:cNvSpPr>
            <p:nvPr/>
          </p:nvSpPr>
          <p:spPr bwMode="auto">
            <a:xfrm>
              <a:off x="2678" y="2088"/>
              <a:ext cx="5" cy="11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0 w 8"/>
                <a:gd name="T5" fmla="*/ 0 h 16"/>
                <a:gd name="T6" fmla="*/ 0 w 8"/>
                <a:gd name="T7" fmla="*/ 0 h 16"/>
                <a:gd name="T8" fmla="*/ 8 w 8"/>
                <a:gd name="T9" fmla="*/ 0 h 16"/>
                <a:gd name="T10" fmla="*/ 8 w 8"/>
                <a:gd name="T11" fmla="*/ 16 h 16"/>
                <a:gd name="T12" fmla="*/ 0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32" name="Freeform 120"/>
            <p:cNvSpPr>
              <a:spLocks/>
            </p:cNvSpPr>
            <p:nvPr/>
          </p:nvSpPr>
          <p:spPr bwMode="auto">
            <a:xfrm>
              <a:off x="2915" y="2110"/>
              <a:ext cx="39" cy="66"/>
            </a:xfrm>
            <a:custGeom>
              <a:avLst/>
              <a:gdLst>
                <a:gd name="T0" fmla="*/ 0 w 56"/>
                <a:gd name="T1" fmla="*/ 24 h 96"/>
                <a:gd name="T2" fmla="*/ 40 w 56"/>
                <a:gd name="T3" fmla="*/ 0 h 96"/>
                <a:gd name="T4" fmla="*/ 48 w 56"/>
                <a:gd name="T5" fmla="*/ 0 h 96"/>
                <a:gd name="T6" fmla="*/ 48 w 56"/>
                <a:gd name="T7" fmla="*/ 0 h 96"/>
                <a:gd name="T8" fmla="*/ 56 w 56"/>
                <a:gd name="T9" fmla="*/ 8 h 96"/>
                <a:gd name="T10" fmla="*/ 56 w 56"/>
                <a:gd name="T11" fmla="*/ 8 h 96"/>
                <a:gd name="T12" fmla="*/ 56 w 56"/>
                <a:gd name="T13" fmla="*/ 8 h 96"/>
                <a:gd name="T14" fmla="*/ 56 w 56"/>
                <a:gd name="T15" fmla="*/ 48 h 96"/>
                <a:gd name="T16" fmla="*/ 56 w 56"/>
                <a:gd name="T17" fmla="*/ 56 h 96"/>
                <a:gd name="T18" fmla="*/ 56 w 56"/>
                <a:gd name="T19" fmla="*/ 56 h 96"/>
                <a:gd name="T20" fmla="*/ 24 w 56"/>
                <a:gd name="T21" fmla="*/ 88 h 96"/>
                <a:gd name="T22" fmla="*/ 16 w 56"/>
                <a:gd name="T23" fmla="*/ 96 h 96"/>
                <a:gd name="T24" fmla="*/ 16 w 56"/>
                <a:gd name="T25" fmla="*/ 80 h 96"/>
                <a:gd name="T26" fmla="*/ 16 w 56"/>
                <a:gd name="T27" fmla="*/ 80 h 96"/>
                <a:gd name="T28" fmla="*/ 48 w 56"/>
                <a:gd name="T29" fmla="*/ 48 h 96"/>
                <a:gd name="T30" fmla="*/ 56 w 56"/>
                <a:gd name="T31" fmla="*/ 56 h 96"/>
                <a:gd name="T32" fmla="*/ 48 w 56"/>
                <a:gd name="T33" fmla="*/ 48 h 96"/>
                <a:gd name="T34" fmla="*/ 48 w 56"/>
                <a:gd name="T35" fmla="*/ 8 h 96"/>
                <a:gd name="T36" fmla="*/ 56 w 56"/>
                <a:gd name="T37" fmla="*/ 8 h 96"/>
                <a:gd name="T38" fmla="*/ 48 w 56"/>
                <a:gd name="T39" fmla="*/ 16 h 96"/>
                <a:gd name="T40" fmla="*/ 40 w 56"/>
                <a:gd name="T41" fmla="*/ 8 h 96"/>
                <a:gd name="T42" fmla="*/ 48 w 56"/>
                <a:gd name="T43" fmla="*/ 0 h 96"/>
                <a:gd name="T44" fmla="*/ 48 w 56"/>
                <a:gd name="T45" fmla="*/ 8 h 96"/>
                <a:gd name="T46" fmla="*/ 8 w 56"/>
                <a:gd name="T47" fmla="*/ 32 h 96"/>
                <a:gd name="T48" fmla="*/ 0 w 56"/>
                <a:gd name="T49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96">
                  <a:moveTo>
                    <a:pt x="0" y="24"/>
                  </a:moveTo>
                  <a:lnTo>
                    <a:pt x="4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24" y="88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48" y="48"/>
                  </a:lnTo>
                  <a:lnTo>
                    <a:pt x="56" y="56"/>
                  </a:lnTo>
                  <a:lnTo>
                    <a:pt x="48" y="48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8" y="3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33" name="Rectangle 121"/>
            <p:cNvSpPr>
              <a:spLocks noChangeArrowheads="1"/>
            </p:cNvSpPr>
            <p:nvPr/>
          </p:nvSpPr>
          <p:spPr bwMode="auto">
            <a:xfrm>
              <a:off x="2925" y="2137"/>
              <a:ext cx="7" cy="2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34" name="Rectangle 122"/>
            <p:cNvSpPr>
              <a:spLocks noChangeArrowheads="1"/>
            </p:cNvSpPr>
            <p:nvPr/>
          </p:nvSpPr>
          <p:spPr bwMode="auto">
            <a:xfrm>
              <a:off x="2915" y="2137"/>
              <a:ext cx="10" cy="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35" name="Freeform 123"/>
            <p:cNvSpPr>
              <a:spLocks/>
            </p:cNvSpPr>
            <p:nvPr/>
          </p:nvSpPr>
          <p:spPr bwMode="auto">
            <a:xfrm>
              <a:off x="2915" y="2126"/>
              <a:ext cx="5" cy="11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0 w 8"/>
                <a:gd name="T5" fmla="*/ 0 h 16"/>
                <a:gd name="T6" fmla="*/ 0 w 8"/>
                <a:gd name="T7" fmla="*/ 0 h 16"/>
                <a:gd name="T8" fmla="*/ 8 w 8"/>
                <a:gd name="T9" fmla="*/ 0 h 16"/>
                <a:gd name="T10" fmla="*/ 8 w 8"/>
                <a:gd name="T11" fmla="*/ 16 h 16"/>
                <a:gd name="T12" fmla="*/ 0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36" name="Freeform 124"/>
            <p:cNvSpPr>
              <a:spLocks/>
            </p:cNvSpPr>
            <p:nvPr/>
          </p:nvSpPr>
          <p:spPr bwMode="auto">
            <a:xfrm>
              <a:off x="2694" y="2071"/>
              <a:ext cx="226" cy="34"/>
            </a:xfrm>
            <a:custGeom>
              <a:avLst/>
              <a:gdLst>
                <a:gd name="T0" fmla="*/ 0 w 320"/>
                <a:gd name="T1" fmla="*/ 24 h 48"/>
                <a:gd name="T2" fmla="*/ 0 w 320"/>
                <a:gd name="T3" fmla="*/ 8 h 48"/>
                <a:gd name="T4" fmla="*/ 0 w 320"/>
                <a:gd name="T5" fmla="*/ 8 h 48"/>
                <a:gd name="T6" fmla="*/ 0 w 320"/>
                <a:gd name="T7" fmla="*/ 8 h 48"/>
                <a:gd name="T8" fmla="*/ 8 w 320"/>
                <a:gd name="T9" fmla="*/ 0 h 48"/>
                <a:gd name="T10" fmla="*/ 8 w 320"/>
                <a:gd name="T11" fmla="*/ 0 h 48"/>
                <a:gd name="T12" fmla="*/ 8 w 320"/>
                <a:gd name="T13" fmla="*/ 0 h 48"/>
                <a:gd name="T14" fmla="*/ 320 w 320"/>
                <a:gd name="T15" fmla="*/ 40 h 48"/>
                <a:gd name="T16" fmla="*/ 320 w 320"/>
                <a:gd name="T17" fmla="*/ 48 h 48"/>
                <a:gd name="T18" fmla="*/ 320 w 320"/>
                <a:gd name="T19" fmla="*/ 48 h 48"/>
                <a:gd name="T20" fmla="*/ 320 w 320"/>
                <a:gd name="T21" fmla="*/ 48 h 48"/>
                <a:gd name="T22" fmla="*/ 8 w 320"/>
                <a:gd name="T23" fmla="*/ 8 h 48"/>
                <a:gd name="T24" fmla="*/ 8 w 320"/>
                <a:gd name="T25" fmla="*/ 0 h 48"/>
                <a:gd name="T26" fmla="*/ 16 w 320"/>
                <a:gd name="T27" fmla="*/ 8 h 48"/>
                <a:gd name="T28" fmla="*/ 8 w 320"/>
                <a:gd name="T29" fmla="*/ 16 h 48"/>
                <a:gd name="T30" fmla="*/ 0 w 320"/>
                <a:gd name="T31" fmla="*/ 8 h 48"/>
                <a:gd name="T32" fmla="*/ 8 w 320"/>
                <a:gd name="T33" fmla="*/ 8 h 48"/>
                <a:gd name="T34" fmla="*/ 8 w 320"/>
                <a:gd name="T35" fmla="*/ 24 h 48"/>
                <a:gd name="T36" fmla="*/ 0 w 320"/>
                <a:gd name="T3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48">
                  <a:moveTo>
                    <a:pt x="0" y="24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320" y="40"/>
                  </a:lnTo>
                  <a:lnTo>
                    <a:pt x="320" y="48"/>
                  </a:lnTo>
                  <a:lnTo>
                    <a:pt x="320" y="48"/>
                  </a:lnTo>
                  <a:lnTo>
                    <a:pt x="320" y="48"/>
                  </a:lnTo>
                  <a:lnTo>
                    <a:pt x="8" y="8"/>
                  </a:lnTo>
                  <a:lnTo>
                    <a:pt x="8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37" name="Rectangle 125"/>
            <p:cNvSpPr>
              <a:spLocks noChangeArrowheads="1"/>
            </p:cNvSpPr>
            <p:nvPr/>
          </p:nvSpPr>
          <p:spPr bwMode="auto">
            <a:xfrm>
              <a:off x="2920" y="2099"/>
              <a:ext cx="12" cy="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38" name="Freeform 126"/>
            <p:cNvSpPr>
              <a:spLocks/>
            </p:cNvSpPr>
            <p:nvPr/>
          </p:nvSpPr>
          <p:spPr bwMode="auto">
            <a:xfrm>
              <a:off x="2694" y="2088"/>
              <a:ext cx="238" cy="38"/>
            </a:xfrm>
            <a:custGeom>
              <a:avLst/>
              <a:gdLst>
                <a:gd name="T0" fmla="*/ 336 w 336"/>
                <a:gd name="T1" fmla="*/ 16 h 56"/>
                <a:gd name="T2" fmla="*/ 336 w 336"/>
                <a:gd name="T3" fmla="*/ 40 h 56"/>
                <a:gd name="T4" fmla="*/ 336 w 336"/>
                <a:gd name="T5" fmla="*/ 48 h 56"/>
                <a:gd name="T6" fmla="*/ 336 w 336"/>
                <a:gd name="T7" fmla="*/ 48 h 56"/>
                <a:gd name="T8" fmla="*/ 328 w 336"/>
                <a:gd name="T9" fmla="*/ 56 h 56"/>
                <a:gd name="T10" fmla="*/ 320 w 336"/>
                <a:gd name="T11" fmla="*/ 56 h 56"/>
                <a:gd name="T12" fmla="*/ 320 w 336"/>
                <a:gd name="T13" fmla="*/ 56 h 56"/>
                <a:gd name="T14" fmla="*/ 0 w 336"/>
                <a:gd name="T15" fmla="*/ 8 h 56"/>
                <a:gd name="T16" fmla="*/ 0 w 336"/>
                <a:gd name="T17" fmla="*/ 8 h 56"/>
                <a:gd name="T18" fmla="*/ 0 w 336"/>
                <a:gd name="T19" fmla="*/ 0 h 56"/>
                <a:gd name="T20" fmla="*/ 0 w 336"/>
                <a:gd name="T21" fmla="*/ 0 h 56"/>
                <a:gd name="T22" fmla="*/ 320 w 336"/>
                <a:gd name="T23" fmla="*/ 48 h 56"/>
                <a:gd name="T24" fmla="*/ 320 w 336"/>
                <a:gd name="T25" fmla="*/ 56 h 56"/>
                <a:gd name="T26" fmla="*/ 320 w 336"/>
                <a:gd name="T27" fmla="*/ 48 h 56"/>
                <a:gd name="T28" fmla="*/ 328 w 336"/>
                <a:gd name="T29" fmla="*/ 40 h 56"/>
                <a:gd name="T30" fmla="*/ 336 w 336"/>
                <a:gd name="T31" fmla="*/ 48 h 56"/>
                <a:gd name="T32" fmla="*/ 328 w 336"/>
                <a:gd name="T33" fmla="*/ 40 h 56"/>
                <a:gd name="T34" fmla="*/ 328 w 336"/>
                <a:gd name="T35" fmla="*/ 16 h 56"/>
                <a:gd name="T36" fmla="*/ 336 w 336"/>
                <a:gd name="T3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56">
                  <a:moveTo>
                    <a:pt x="336" y="16"/>
                  </a:moveTo>
                  <a:lnTo>
                    <a:pt x="336" y="40"/>
                  </a:lnTo>
                  <a:lnTo>
                    <a:pt x="336" y="48"/>
                  </a:lnTo>
                  <a:lnTo>
                    <a:pt x="336" y="48"/>
                  </a:lnTo>
                  <a:lnTo>
                    <a:pt x="328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320" y="48"/>
                  </a:lnTo>
                  <a:lnTo>
                    <a:pt x="320" y="56"/>
                  </a:lnTo>
                  <a:lnTo>
                    <a:pt x="320" y="48"/>
                  </a:lnTo>
                  <a:lnTo>
                    <a:pt x="328" y="40"/>
                  </a:lnTo>
                  <a:lnTo>
                    <a:pt x="336" y="48"/>
                  </a:lnTo>
                  <a:lnTo>
                    <a:pt x="328" y="40"/>
                  </a:lnTo>
                  <a:lnTo>
                    <a:pt x="328" y="16"/>
                  </a:lnTo>
                  <a:lnTo>
                    <a:pt x="336" y="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39" name="Freeform 127"/>
            <p:cNvSpPr>
              <a:spLocks/>
            </p:cNvSpPr>
            <p:nvPr/>
          </p:nvSpPr>
          <p:spPr bwMode="auto">
            <a:xfrm>
              <a:off x="2683" y="1879"/>
              <a:ext cx="333" cy="214"/>
            </a:xfrm>
            <a:custGeom>
              <a:avLst/>
              <a:gdLst>
                <a:gd name="T0" fmla="*/ 0 w 472"/>
                <a:gd name="T1" fmla="*/ 256 h 312"/>
                <a:gd name="T2" fmla="*/ 376 w 472"/>
                <a:gd name="T3" fmla="*/ 304 h 312"/>
                <a:gd name="T4" fmla="*/ 384 w 472"/>
                <a:gd name="T5" fmla="*/ 304 h 312"/>
                <a:gd name="T6" fmla="*/ 376 w 472"/>
                <a:gd name="T7" fmla="*/ 304 h 312"/>
                <a:gd name="T8" fmla="*/ 464 w 472"/>
                <a:gd name="T9" fmla="*/ 16 h 312"/>
                <a:gd name="T10" fmla="*/ 464 w 472"/>
                <a:gd name="T11" fmla="*/ 16 h 312"/>
                <a:gd name="T12" fmla="*/ 464 w 472"/>
                <a:gd name="T13" fmla="*/ 24 h 312"/>
                <a:gd name="T14" fmla="*/ 88 w 472"/>
                <a:gd name="T15" fmla="*/ 8 h 312"/>
                <a:gd name="T16" fmla="*/ 88 w 472"/>
                <a:gd name="T17" fmla="*/ 0 h 312"/>
                <a:gd name="T18" fmla="*/ 88 w 472"/>
                <a:gd name="T19" fmla="*/ 0 h 312"/>
                <a:gd name="T20" fmla="*/ 88 w 472"/>
                <a:gd name="T21" fmla="*/ 0 h 312"/>
                <a:gd name="T22" fmla="*/ 464 w 472"/>
                <a:gd name="T23" fmla="*/ 16 h 312"/>
                <a:gd name="T24" fmla="*/ 464 w 472"/>
                <a:gd name="T25" fmla="*/ 16 h 312"/>
                <a:gd name="T26" fmla="*/ 472 w 472"/>
                <a:gd name="T27" fmla="*/ 16 h 312"/>
                <a:gd name="T28" fmla="*/ 384 w 472"/>
                <a:gd name="T29" fmla="*/ 304 h 312"/>
                <a:gd name="T30" fmla="*/ 384 w 472"/>
                <a:gd name="T31" fmla="*/ 312 h 312"/>
                <a:gd name="T32" fmla="*/ 376 w 472"/>
                <a:gd name="T33" fmla="*/ 312 h 312"/>
                <a:gd name="T34" fmla="*/ 0 w 472"/>
                <a:gd name="T35" fmla="*/ 264 h 312"/>
                <a:gd name="T36" fmla="*/ 0 w 472"/>
                <a:gd name="T37" fmla="*/ 2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2" h="312">
                  <a:moveTo>
                    <a:pt x="0" y="256"/>
                  </a:moveTo>
                  <a:lnTo>
                    <a:pt x="376" y="304"/>
                  </a:lnTo>
                  <a:lnTo>
                    <a:pt x="384" y="304"/>
                  </a:lnTo>
                  <a:lnTo>
                    <a:pt x="376" y="304"/>
                  </a:lnTo>
                  <a:lnTo>
                    <a:pt x="464" y="16"/>
                  </a:lnTo>
                  <a:lnTo>
                    <a:pt x="464" y="16"/>
                  </a:lnTo>
                  <a:lnTo>
                    <a:pt x="464" y="24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464" y="16"/>
                  </a:lnTo>
                  <a:lnTo>
                    <a:pt x="464" y="16"/>
                  </a:lnTo>
                  <a:lnTo>
                    <a:pt x="472" y="16"/>
                  </a:lnTo>
                  <a:lnTo>
                    <a:pt x="384" y="304"/>
                  </a:lnTo>
                  <a:lnTo>
                    <a:pt x="384" y="312"/>
                  </a:lnTo>
                  <a:lnTo>
                    <a:pt x="376" y="312"/>
                  </a:lnTo>
                  <a:lnTo>
                    <a:pt x="0" y="26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0" name="Freeform 128"/>
            <p:cNvSpPr>
              <a:spLocks/>
            </p:cNvSpPr>
            <p:nvPr/>
          </p:nvSpPr>
          <p:spPr bwMode="auto">
            <a:xfrm>
              <a:off x="2683" y="1879"/>
              <a:ext cx="68" cy="182"/>
            </a:xfrm>
            <a:custGeom>
              <a:avLst/>
              <a:gdLst>
                <a:gd name="T0" fmla="*/ 96 w 96"/>
                <a:gd name="T1" fmla="*/ 0 h 264"/>
                <a:gd name="T2" fmla="*/ 8 w 96"/>
                <a:gd name="T3" fmla="*/ 256 h 264"/>
                <a:gd name="T4" fmla="*/ 0 w 96"/>
                <a:gd name="T5" fmla="*/ 264 h 264"/>
                <a:gd name="T6" fmla="*/ 0 w 96"/>
                <a:gd name="T7" fmla="*/ 264 h 264"/>
                <a:gd name="T8" fmla="*/ 0 w 96"/>
                <a:gd name="T9" fmla="*/ 256 h 264"/>
                <a:gd name="T10" fmla="*/ 88 w 96"/>
                <a:gd name="T11" fmla="*/ 0 h 264"/>
                <a:gd name="T12" fmla="*/ 96 w 9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64">
                  <a:moveTo>
                    <a:pt x="96" y="0"/>
                  </a:moveTo>
                  <a:lnTo>
                    <a:pt x="8" y="256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0" y="256"/>
                  </a:lnTo>
                  <a:lnTo>
                    <a:pt x="88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1" name="Freeform 129"/>
            <p:cNvSpPr>
              <a:spLocks/>
            </p:cNvSpPr>
            <p:nvPr/>
          </p:nvSpPr>
          <p:spPr bwMode="auto">
            <a:xfrm>
              <a:off x="2948" y="1890"/>
              <a:ext cx="74" cy="215"/>
            </a:xfrm>
            <a:custGeom>
              <a:avLst/>
              <a:gdLst>
                <a:gd name="T0" fmla="*/ 96 w 104"/>
                <a:gd name="T1" fmla="*/ 0 h 312"/>
                <a:gd name="T2" fmla="*/ 8 w 104"/>
                <a:gd name="T3" fmla="*/ 288 h 312"/>
                <a:gd name="T4" fmla="*/ 0 w 104"/>
                <a:gd name="T5" fmla="*/ 288 h 312"/>
                <a:gd name="T6" fmla="*/ 8 w 104"/>
                <a:gd name="T7" fmla="*/ 288 h 312"/>
                <a:gd name="T8" fmla="*/ 16 w 104"/>
                <a:gd name="T9" fmla="*/ 304 h 312"/>
                <a:gd name="T10" fmla="*/ 8 w 104"/>
                <a:gd name="T11" fmla="*/ 312 h 312"/>
                <a:gd name="T12" fmla="*/ 8 w 104"/>
                <a:gd name="T13" fmla="*/ 304 h 312"/>
                <a:gd name="T14" fmla="*/ 16 w 104"/>
                <a:gd name="T15" fmla="*/ 304 h 312"/>
                <a:gd name="T16" fmla="*/ 24 w 104"/>
                <a:gd name="T17" fmla="*/ 304 h 312"/>
                <a:gd name="T18" fmla="*/ 16 w 104"/>
                <a:gd name="T19" fmla="*/ 304 h 312"/>
                <a:gd name="T20" fmla="*/ 96 w 104"/>
                <a:gd name="T21" fmla="*/ 16 h 312"/>
                <a:gd name="T22" fmla="*/ 104 w 104"/>
                <a:gd name="T23" fmla="*/ 16 h 312"/>
                <a:gd name="T24" fmla="*/ 96 w 104"/>
                <a:gd name="T25" fmla="*/ 16 h 312"/>
                <a:gd name="T26" fmla="*/ 96 w 104"/>
                <a:gd name="T27" fmla="*/ 8 h 312"/>
                <a:gd name="T28" fmla="*/ 104 w 104"/>
                <a:gd name="T29" fmla="*/ 8 h 312"/>
                <a:gd name="T30" fmla="*/ 104 w 104"/>
                <a:gd name="T31" fmla="*/ 8 h 312"/>
                <a:gd name="T32" fmla="*/ 104 w 104"/>
                <a:gd name="T33" fmla="*/ 8 h 312"/>
                <a:gd name="T34" fmla="*/ 104 w 104"/>
                <a:gd name="T35" fmla="*/ 16 h 312"/>
                <a:gd name="T36" fmla="*/ 104 w 104"/>
                <a:gd name="T37" fmla="*/ 16 h 312"/>
                <a:gd name="T38" fmla="*/ 104 w 104"/>
                <a:gd name="T39" fmla="*/ 16 h 312"/>
                <a:gd name="T40" fmla="*/ 24 w 104"/>
                <a:gd name="T41" fmla="*/ 304 h 312"/>
                <a:gd name="T42" fmla="*/ 24 w 104"/>
                <a:gd name="T43" fmla="*/ 312 h 312"/>
                <a:gd name="T44" fmla="*/ 16 w 104"/>
                <a:gd name="T45" fmla="*/ 312 h 312"/>
                <a:gd name="T46" fmla="*/ 8 w 104"/>
                <a:gd name="T47" fmla="*/ 312 h 312"/>
                <a:gd name="T48" fmla="*/ 16 w 104"/>
                <a:gd name="T49" fmla="*/ 312 h 312"/>
                <a:gd name="T50" fmla="*/ 8 w 104"/>
                <a:gd name="T51" fmla="*/ 304 h 312"/>
                <a:gd name="T52" fmla="*/ 0 w 104"/>
                <a:gd name="T53" fmla="*/ 288 h 312"/>
                <a:gd name="T54" fmla="*/ 0 w 104"/>
                <a:gd name="T55" fmla="*/ 288 h 312"/>
                <a:gd name="T56" fmla="*/ 0 w 104"/>
                <a:gd name="T57" fmla="*/ 288 h 312"/>
                <a:gd name="T58" fmla="*/ 88 w 104"/>
                <a:gd name="T59" fmla="*/ 0 h 312"/>
                <a:gd name="T60" fmla="*/ 96 w 104"/>
                <a:gd name="T6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" h="312">
                  <a:moveTo>
                    <a:pt x="96" y="0"/>
                  </a:moveTo>
                  <a:lnTo>
                    <a:pt x="8" y="288"/>
                  </a:lnTo>
                  <a:lnTo>
                    <a:pt x="0" y="288"/>
                  </a:lnTo>
                  <a:lnTo>
                    <a:pt x="8" y="288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04"/>
                  </a:lnTo>
                  <a:lnTo>
                    <a:pt x="16" y="304"/>
                  </a:lnTo>
                  <a:lnTo>
                    <a:pt x="24" y="304"/>
                  </a:lnTo>
                  <a:lnTo>
                    <a:pt x="16" y="304"/>
                  </a:lnTo>
                  <a:lnTo>
                    <a:pt x="96" y="16"/>
                  </a:lnTo>
                  <a:lnTo>
                    <a:pt x="104" y="16"/>
                  </a:lnTo>
                  <a:lnTo>
                    <a:pt x="96" y="16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24" y="304"/>
                  </a:lnTo>
                  <a:lnTo>
                    <a:pt x="24" y="312"/>
                  </a:lnTo>
                  <a:lnTo>
                    <a:pt x="16" y="312"/>
                  </a:lnTo>
                  <a:lnTo>
                    <a:pt x="8" y="312"/>
                  </a:lnTo>
                  <a:lnTo>
                    <a:pt x="16" y="312"/>
                  </a:lnTo>
                  <a:lnTo>
                    <a:pt x="8" y="304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88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2" name="Freeform 130"/>
            <p:cNvSpPr>
              <a:spLocks/>
            </p:cNvSpPr>
            <p:nvPr/>
          </p:nvSpPr>
          <p:spPr bwMode="auto">
            <a:xfrm>
              <a:off x="3011" y="1884"/>
              <a:ext cx="11" cy="17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16 h 24"/>
                <a:gd name="T4" fmla="*/ 0 w 16"/>
                <a:gd name="T5" fmla="*/ 8 h 24"/>
                <a:gd name="T6" fmla="*/ 0 w 16"/>
                <a:gd name="T7" fmla="*/ 0 h 24"/>
                <a:gd name="T8" fmla="*/ 8 w 16"/>
                <a:gd name="T9" fmla="*/ 8 h 24"/>
                <a:gd name="T10" fmla="*/ 16 w 16"/>
                <a:gd name="T11" fmla="*/ 16 h 24"/>
                <a:gd name="T12" fmla="*/ 8 w 1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3" name="Freeform 131"/>
            <p:cNvSpPr>
              <a:spLocks/>
            </p:cNvSpPr>
            <p:nvPr/>
          </p:nvSpPr>
          <p:spPr bwMode="auto">
            <a:xfrm>
              <a:off x="2716" y="1911"/>
              <a:ext cx="255" cy="155"/>
            </a:xfrm>
            <a:custGeom>
              <a:avLst/>
              <a:gdLst>
                <a:gd name="T0" fmla="*/ 64 w 360"/>
                <a:gd name="T1" fmla="*/ 0 h 224"/>
                <a:gd name="T2" fmla="*/ 352 w 360"/>
                <a:gd name="T3" fmla="*/ 16 h 224"/>
                <a:gd name="T4" fmla="*/ 360 w 360"/>
                <a:gd name="T5" fmla="*/ 16 h 224"/>
                <a:gd name="T6" fmla="*/ 360 w 360"/>
                <a:gd name="T7" fmla="*/ 16 h 224"/>
                <a:gd name="T8" fmla="*/ 304 w 360"/>
                <a:gd name="T9" fmla="*/ 216 h 224"/>
                <a:gd name="T10" fmla="*/ 296 w 360"/>
                <a:gd name="T11" fmla="*/ 224 h 224"/>
                <a:gd name="T12" fmla="*/ 296 w 360"/>
                <a:gd name="T13" fmla="*/ 224 h 224"/>
                <a:gd name="T14" fmla="*/ 0 w 360"/>
                <a:gd name="T15" fmla="*/ 184 h 224"/>
                <a:gd name="T16" fmla="*/ 0 w 360"/>
                <a:gd name="T17" fmla="*/ 184 h 224"/>
                <a:gd name="T18" fmla="*/ 0 w 360"/>
                <a:gd name="T19" fmla="*/ 176 h 224"/>
                <a:gd name="T20" fmla="*/ 0 w 360"/>
                <a:gd name="T21" fmla="*/ 176 h 224"/>
                <a:gd name="T22" fmla="*/ 296 w 360"/>
                <a:gd name="T23" fmla="*/ 216 h 224"/>
                <a:gd name="T24" fmla="*/ 296 w 360"/>
                <a:gd name="T25" fmla="*/ 224 h 224"/>
                <a:gd name="T26" fmla="*/ 296 w 360"/>
                <a:gd name="T27" fmla="*/ 216 h 224"/>
                <a:gd name="T28" fmla="*/ 352 w 360"/>
                <a:gd name="T29" fmla="*/ 16 h 224"/>
                <a:gd name="T30" fmla="*/ 360 w 360"/>
                <a:gd name="T31" fmla="*/ 16 h 224"/>
                <a:gd name="T32" fmla="*/ 352 w 360"/>
                <a:gd name="T33" fmla="*/ 24 h 224"/>
                <a:gd name="T34" fmla="*/ 64 w 360"/>
                <a:gd name="T35" fmla="*/ 8 h 224"/>
                <a:gd name="T36" fmla="*/ 64 w 360"/>
                <a:gd name="T3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" h="224">
                  <a:moveTo>
                    <a:pt x="64" y="0"/>
                  </a:moveTo>
                  <a:lnTo>
                    <a:pt x="352" y="16"/>
                  </a:lnTo>
                  <a:lnTo>
                    <a:pt x="360" y="16"/>
                  </a:lnTo>
                  <a:lnTo>
                    <a:pt x="360" y="16"/>
                  </a:lnTo>
                  <a:lnTo>
                    <a:pt x="304" y="216"/>
                  </a:lnTo>
                  <a:lnTo>
                    <a:pt x="296" y="224"/>
                  </a:lnTo>
                  <a:lnTo>
                    <a:pt x="296" y="22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96" y="216"/>
                  </a:lnTo>
                  <a:lnTo>
                    <a:pt x="296" y="224"/>
                  </a:lnTo>
                  <a:lnTo>
                    <a:pt x="296" y="216"/>
                  </a:lnTo>
                  <a:lnTo>
                    <a:pt x="352" y="16"/>
                  </a:lnTo>
                  <a:lnTo>
                    <a:pt x="360" y="16"/>
                  </a:lnTo>
                  <a:lnTo>
                    <a:pt x="352" y="24"/>
                  </a:lnTo>
                  <a:lnTo>
                    <a:pt x="64" y="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4" name="Freeform 132"/>
            <p:cNvSpPr>
              <a:spLocks/>
            </p:cNvSpPr>
            <p:nvPr/>
          </p:nvSpPr>
          <p:spPr bwMode="auto">
            <a:xfrm>
              <a:off x="2716" y="1911"/>
              <a:ext cx="52" cy="121"/>
            </a:xfrm>
            <a:custGeom>
              <a:avLst/>
              <a:gdLst>
                <a:gd name="T0" fmla="*/ 0 w 72"/>
                <a:gd name="T1" fmla="*/ 176 h 176"/>
                <a:gd name="T2" fmla="*/ 64 w 72"/>
                <a:gd name="T3" fmla="*/ 0 h 176"/>
                <a:gd name="T4" fmla="*/ 64 w 72"/>
                <a:gd name="T5" fmla="*/ 0 h 176"/>
                <a:gd name="T6" fmla="*/ 64 w 72"/>
                <a:gd name="T7" fmla="*/ 0 h 176"/>
                <a:gd name="T8" fmla="*/ 72 w 72"/>
                <a:gd name="T9" fmla="*/ 0 h 176"/>
                <a:gd name="T10" fmla="*/ 8 w 72"/>
                <a:gd name="T11" fmla="*/ 176 h 176"/>
                <a:gd name="T12" fmla="*/ 0 w 72"/>
                <a:gd name="T1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76">
                  <a:moveTo>
                    <a:pt x="0" y="176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" y="176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5" name="Freeform 133"/>
            <p:cNvSpPr>
              <a:spLocks/>
            </p:cNvSpPr>
            <p:nvPr/>
          </p:nvSpPr>
          <p:spPr bwMode="auto">
            <a:xfrm>
              <a:off x="2683" y="1879"/>
              <a:ext cx="328" cy="203"/>
            </a:xfrm>
            <a:custGeom>
              <a:avLst/>
              <a:gdLst>
                <a:gd name="T0" fmla="*/ 456 w 464"/>
                <a:gd name="T1" fmla="*/ 16 h 296"/>
                <a:gd name="T2" fmla="*/ 456 w 464"/>
                <a:gd name="T3" fmla="*/ 24 h 296"/>
                <a:gd name="T4" fmla="*/ 448 w 464"/>
                <a:gd name="T5" fmla="*/ 8 h 296"/>
                <a:gd name="T6" fmla="*/ 72 w 464"/>
                <a:gd name="T7" fmla="*/ 8 h 296"/>
                <a:gd name="T8" fmla="*/ 80 w 464"/>
                <a:gd name="T9" fmla="*/ 0 h 296"/>
                <a:gd name="T10" fmla="*/ 48 w 464"/>
                <a:gd name="T11" fmla="*/ 80 h 296"/>
                <a:gd name="T12" fmla="*/ 64 w 464"/>
                <a:gd name="T13" fmla="*/ 96 h 296"/>
                <a:gd name="T14" fmla="*/ 64 w 464"/>
                <a:gd name="T15" fmla="*/ 96 h 296"/>
                <a:gd name="T16" fmla="*/ 0 w 464"/>
                <a:gd name="T17" fmla="*/ 248 h 296"/>
                <a:gd name="T18" fmla="*/ 16 w 464"/>
                <a:gd name="T19" fmla="*/ 248 h 296"/>
                <a:gd name="T20" fmla="*/ 8 w 464"/>
                <a:gd name="T21" fmla="*/ 248 h 296"/>
                <a:gd name="T22" fmla="*/ 88 w 464"/>
                <a:gd name="T23" fmla="*/ 16 h 296"/>
                <a:gd name="T24" fmla="*/ 440 w 464"/>
                <a:gd name="T25" fmla="*/ 32 h 296"/>
                <a:gd name="T26" fmla="*/ 448 w 464"/>
                <a:gd name="T27" fmla="*/ 32 h 296"/>
                <a:gd name="T28" fmla="*/ 416 w 464"/>
                <a:gd name="T29" fmla="*/ 112 h 296"/>
                <a:gd name="T30" fmla="*/ 424 w 464"/>
                <a:gd name="T31" fmla="*/ 136 h 296"/>
                <a:gd name="T32" fmla="*/ 424 w 464"/>
                <a:gd name="T33" fmla="*/ 136 h 296"/>
                <a:gd name="T34" fmla="*/ 376 w 464"/>
                <a:gd name="T35" fmla="*/ 296 h 296"/>
                <a:gd name="T36" fmla="*/ 376 w 464"/>
                <a:gd name="T37" fmla="*/ 296 h 296"/>
                <a:gd name="T38" fmla="*/ 424 w 464"/>
                <a:gd name="T39" fmla="*/ 136 h 296"/>
                <a:gd name="T40" fmla="*/ 416 w 464"/>
                <a:gd name="T41" fmla="*/ 112 h 296"/>
                <a:gd name="T42" fmla="*/ 416 w 464"/>
                <a:gd name="T43" fmla="*/ 112 h 296"/>
                <a:gd name="T44" fmla="*/ 448 w 464"/>
                <a:gd name="T45" fmla="*/ 32 h 296"/>
                <a:gd name="T46" fmla="*/ 88 w 464"/>
                <a:gd name="T47" fmla="*/ 24 h 296"/>
                <a:gd name="T48" fmla="*/ 96 w 464"/>
                <a:gd name="T49" fmla="*/ 16 h 296"/>
                <a:gd name="T50" fmla="*/ 16 w 464"/>
                <a:gd name="T51" fmla="*/ 256 h 296"/>
                <a:gd name="T52" fmla="*/ 0 w 464"/>
                <a:gd name="T53" fmla="*/ 248 h 296"/>
                <a:gd name="T54" fmla="*/ 0 w 464"/>
                <a:gd name="T55" fmla="*/ 240 h 296"/>
                <a:gd name="T56" fmla="*/ 64 w 464"/>
                <a:gd name="T57" fmla="*/ 96 h 296"/>
                <a:gd name="T58" fmla="*/ 48 w 464"/>
                <a:gd name="T59" fmla="*/ 80 h 296"/>
                <a:gd name="T60" fmla="*/ 48 w 464"/>
                <a:gd name="T61" fmla="*/ 80 h 296"/>
                <a:gd name="T62" fmla="*/ 72 w 464"/>
                <a:gd name="T63" fmla="*/ 0 h 296"/>
                <a:gd name="T64" fmla="*/ 448 w 464"/>
                <a:gd name="T65" fmla="*/ 8 h 296"/>
                <a:gd name="T66" fmla="*/ 456 w 464"/>
                <a:gd name="T67" fmla="*/ 8 h 296"/>
                <a:gd name="T68" fmla="*/ 464 w 464"/>
                <a:gd name="T69" fmla="*/ 16 h 296"/>
                <a:gd name="T70" fmla="*/ 384 w 464"/>
                <a:gd name="T71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4" h="296">
                  <a:moveTo>
                    <a:pt x="376" y="296"/>
                  </a:moveTo>
                  <a:lnTo>
                    <a:pt x="456" y="16"/>
                  </a:lnTo>
                  <a:lnTo>
                    <a:pt x="464" y="16"/>
                  </a:lnTo>
                  <a:lnTo>
                    <a:pt x="456" y="24"/>
                  </a:lnTo>
                  <a:lnTo>
                    <a:pt x="448" y="16"/>
                  </a:lnTo>
                  <a:lnTo>
                    <a:pt x="448" y="8"/>
                  </a:lnTo>
                  <a:lnTo>
                    <a:pt x="448" y="16"/>
                  </a:lnTo>
                  <a:lnTo>
                    <a:pt x="72" y="8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56" y="80"/>
                  </a:lnTo>
                  <a:lnTo>
                    <a:pt x="48" y="80"/>
                  </a:lnTo>
                  <a:lnTo>
                    <a:pt x="56" y="80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8" y="240"/>
                  </a:lnTo>
                  <a:lnTo>
                    <a:pt x="0" y="248"/>
                  </a:lnTo>
                  <a:lnTo>
                    <a:pt x="8" y="240"/>
                  </a:lnTo>
                  <a:lnTo>
                    <a:pt x="16" y="248"/>
                  </a:lnTo>
                  <a:lnTo>
                    <a:pt x="16" y="248"/>
                  </a:lnTo>
                  <a:lnTo>
                    <a:pt x="8" y="24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440" y="32"/>
                  </a:lnTo>
                  <a:lnTo>
                    <a:pt x="448" y="32"/>
                  </a:lnTo>
                  <a:lnTo>
                    <a:pt x="448" y="32"/>
                  </a:lnTo>
                  <a:lnTo>
                    <a:pt x="424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384" y="296"/>
                  </a:lnTo>
                  <a:lnTo>
                    <a:pt x="376" y="296"/>
                  </a:lnTo>
                  <a:lnTo>
                    <a:pt x="384" y="296"/>
                  </a:lnTo>
                  <a:lnTo>
                    <a:pt x="376" y="296"/>
                  </a:lnTo>
                  <a:lnTo>
                    <a:pt x="416" y="136"/>
                  </a:lnTo>
                  <a:lnTo>
                    <a:pt x="424" y="136"/>
                  </a:lnTo>
                  <a:lnTo>
                    <a:pt x="416" y="136"/>
                  </a:lnTo>
                  <a:lnTo>
                    <a:pt x="416" y="112"/>
                  </a:lnTo>
                  <a:lnTo>
                    <a:pt x="416" y="112"/>
                  </a:lnTo>
                  <a:lnTo>
                    <a:pt x="416" y="112"/>
                  </a:lnTo>
                  <a:lnTo>
                    <a:pt x="440" y="32"/>
                  </a:lnTo>
                  <a:lnTo>
                    <a:pt x="448" y="32"/>
                  </a:lnTo>
                  <a:lnTo>
                    <a:pt x="440" y="40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96" y="16"/>
                  </a:lnTo>
                  <a:lnTo>
                    <a:pt x="16" y="248"/>
                  </a:lnTo>
                  <a:lnTo>
                    <a:pt x="16" y="256"/>
                  </a:lnTo>
                  <a:lnTo>
                    <a:pt x="8" y="256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0" y="240"/>
                  </a:lnTo>
                  <a:lnTo>
                    <a:pt x="56" y="96"/>
                  </a:lnTo>
                  <a:lnTo>
                    <a:pt x="64" y="96"/>
                  </a:lnTo>
                  <a:lnTo>
                    <a:pt x="56" y="96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448" y="8"/>
                  </a:lnTo>
                  <a:lnTo>
                    <a:pt x="448" y="8"/>
                  </a:lnTo>
                  <a:lnTo>
                    <a:pt x="456" y="8"/>
                  </a:lnTo>
                  <a:lnTo>
                    <a:pt x="464" y="16"/>
                  </a:lnTo>
                  <a:lnTo>
                    <a:pt x="464" y="16"/>
                  </a:lnTo>
                  <a:lnTo>
                    <a:pt x="464" y="16"/>
                  </a:lnTo>
                  <a:lnTo>
                    <a:pt x="384" y="296"/>
                  </a:lnTo>
                  <a:lnTo>
                    <a:pt x="376" y="29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6" name="Freeform 134"/>
            <p:cNvSpPr>
              <a:spLocks/>
            </p:cNvSpPr>
            <p:nvPr/>
          </p:nvSpPr>
          <p:spPr bwMode="auto">
            <a:xfrm>
              <a:off x="2683" y="1879"/>
              <a:ext cx="68" cy="176"/>
            </a:xfrm>
            <a:custGeom>
              <a:avLst/>
              <a:gdLst>
                <a:gd name="T0" fmla="*/ 88 w 96"/>
                <a:gd name="T1" fmla="*/ 0 h 256"/>
                <a:gd name="T2" fmla="*/ 96 w 96"/>
                <a:gd name="T3" fmla="*/ 16 h 256"/>
                <a:gd name="T4" fmla="*/ 96 w 96"/>
                <a:gd name="T5" fmla="*/ 16 h 256"/>
                <a:gd name="T6" fmla="*/ 96 w 96"/>
                <a:gd name="T7" fmla="*/ 16 h 256"/>
                <a:gd name="T8" fmla="*/ 16 w 96"/>
                <a:gd name="T9" fmla="*/ 248 h 256"/>
                <a:gd name="T10" fmla="*/ 8 w 96"/>
                <a:gd name="T11" fmla="*/ 256 h 256"/>
                <a:gd name="T12" fmla="*/ 8 w 96"/>
                <a:gd name="T13" fmla="*/ 256 h 256"/>
                <a:gd name="T14" fmla="*/ 0 w 96"/>
                <a:gd name="T15" fmla="*/ 248 h 256"/>
                <a:gd name="T16" fmla="*/ 0 w 96"/>
                <a:gd name="T17" fmla="*/ 248 h 256"/>
                <a:gd name="T18" fmla="*/ 0 w 96"/>
                <a:gd name="T19" fmla="*/ 240 h 256"/>
                <a:gd name="T20" fmla="*/ 56 w 96"/>
                <a:gd name="T21" fmla="*/ 96 h 256"/>
                <a:gd name="T22" fmla="*/ 64 w 96"/>
                <a:gd name="T23" fmla="*/ 96 h 256"/>
                <a:gd name="T24" fmla="*/ 56 w 96"/>
                <a:gd name="T25" fmla="*/ 96 h 256"/>
                <a:gd name="T26" fmla="*/ 48 w 96"/>
                <a:gd name="T27" fmla="*/ 80 h 256"/>
                <a:gd name="T28" fmla="*/ 48 w 96"/>
                <a:gd name="T29" fmla="*/ 80 h 256"/>
                <a:gd name="T30" fmla="*/ 48 w 96"/>
                <a:gd name="T31" fmla="*/ 80 h 256"/>
                <a:gd name="T32" fmla="*/ 56 w 96"/>
                <a:gd name="T33" fmla="*/ 80 h 256"/>
                <a:gd name="T34" fmla="*/ 64 w 96"/>
                <a:gd name="T35" fmla="*/ 96 h 256"/>
                <a:gd name="T36" fmla="*/ 64 w 96"/>
                <a:gd name="T37" fmla="*/ 96 h 256"/>
                <a:gd name="T38" fmla="*/ 64 w 96"/>
                <a:gd name="T39" fmla="*/ 96 h 256"/>
                <a:gd name="T40" fmla="*/ 8 w 96"/>
                <a:gd name="T41" fmla="*/ 240 h 256"/>
                <a:gd name="T42" fmla="*/ 0 w 96"/>
                <a:gd name="T43" fmla="*/ 240 h 256"/>
                <a:gd name="T44" fmla="*/ 8 w 96"/>
                <a:gd name="T45" fmla="*/ 240 h 256"/>
                <a:gd name="T46" fmla="*/ 16 w 96"/>
                <a:gd name="T47" fmla="*/ 248 h 256"/>
                <a:gd name="T48" fmla="*/ 8 w 96"/>
                <a:gd name="T49" fmla="*/ 256 h 256"/>
                <a:gd name="T50" fmla="*/ 8 w 96"/>
                <a:gd name="T51" fmla="*/ 248 h 256"/>
                <a:gd name="T52" fmla="*/ 88 w 96"/>
                <a:gd name="T53" fmla="*/ 16 h 256"/>
                <a:gd name="T54" fmla="*/ 96 w 96"/>
                <a:gd name="T55" fmla="*/ 16 h 256"/>
                <a:gd name="T56" fmla="*/ 88 w 96"/>
                <a:gd name="T57" fmla="*/ 16 h 256"/>
                <a:gd name="T58" fmla="*/ 80 w 96"/>
                <a:gd name="T59" fmla="*/ 0 h 256"/>
                <a:gd name="T60" fmla="*/ 88 w 96"/>
                <a:gd name="T6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256">
                  <a:moveTo>
                    <a:pt x="88" y="0"/>
                  </a:moveTo>
                  <a:lnTo>
                    <a:pt x="96" y="16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16" y="248"/>
                  </a:lnTo>
                  <a:lnTo>
                    <a:pt x="8" y="256"/>
                  </a:lnTo>
                  <a:lnTo>
                    <a:pt x="8" y="256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0" y="240"/>
                  </a:lnTo>
                  <a:lnTo>
                    <a:pt x="56" y="96"/>
                  </a:lnTo>
                  <a:lnTo>
                    <a:pt x="64" y="96"/>
                  </a:lnTo>
                  <a:lnTo>
                    <a:pt x="56" y="96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56" y="80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8" y="240"/>
                  </a:lnTo>
                  <a:lnTo>
                    <a:pt x="0" y="240"/>
                  </a:lnTo>
                  <a:lnTo>
                    <a:pt x="8" y="240"/>
                  </a:lnTo>
                  <a:lnTo>
                    <a:pt x="16" y="248"/>
                  </a:lnTo>
                  <a:lnTo>
                    <a:pt x="8" y="256"/>
                  </a:lnTo>
                  <a:lnTo>
                    <a:pt x="8" y="248"/>
                  </a:lnTo>
                  <a:lnTo>
                    <a:pt x="88" y="16"/>
                  </a:lnTo>
                  <a:lnTo>
                    <a:pt x="96" y="16"/>
                  </a:lnTo>
                  <a:lnTo>
                    <a:pt x="88" y="16"/>
                  </a:lnTo>
                  <a:lnTo>
                    <a:pt x="80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7" name="Freeform 135"/>
            <p:cNvSpPr>
              <a:spLocks/>
            </p:cNvSpPr>
            <p:nvPr/>
          </p:nvSpPr>
          <p:spPr bwMode="auto">
            <a:xfrm>
              <a:off x="2716" y="1874"/>
              <a:ext cx="29" cy="60"/>
            </a:xfrm>
            <a:custGeom>
              <a:avLst/>
              <a:gdLst>
                <a:gd name="T0" fmla="*/ 0 w 40"/>
                <a:gd name="T1" fmla="*/ 88 h 88"/>
                <a:gd name="T2" fmla="*/ 32 w 40"/>
                <a:gd name="T3" fmla="*/ 8 h 88"/>
                <a:gd name="T4" fmla="*/ 32 w 40"/>
                <a:gd name="T5" fmla="*/ 0 h 88"/>
                <a:gd name="T6" fmla="*/ 40 w 40"/>
                <a:gd name="T7" fmla="*/ 8 h 88"/>
                <a:gd name="T8" fmla="*/ 40 w 40"/>
                <a:gd name="T9" fmla="*/ 8 h 88"/>
                <a:gd name="T10" fmla="*/ 8 w 40"/>
                <a:gd name="T11" fmla="*/ 88 h 88"/>
                <a:gd name="T12" fmla="*/ 0 w 40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8">
                  <a:moveTo>
                    <a:pt x="0" y="88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8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8" name="Freeform 136"/>
            <p:cNvSpPr>
              <a:spLocks/>
            </p:cNvSpPr>
            <p:nvPr/>
          </p:nvSpPr>
          <p:spPr bwMode="auto">
            <a:xfrm>
              <a:off x="2977" y="1879"/>
              <a:ext cx="34" cy="93"/>
            </a:xfrm>
            <a:custGeom>
              <a:avLst/>
              <a:gdLst>
                <a:gd name="T0" fmla="*/ 40 w 48"/>
                <a:gd name="T1" fmla="*/ 8 h 136"/>
                <a:gd name="T2" fmla="*/ 40 w 48"/>
                <a:gd name="T3" fmla="*/ 16 h 136"/>
                <a:gd name="T4" fmla="*/ 40 w 48"/>
                <a:gd name="T5" fmla="*/ 16 h 136"/>
                <a:gd name="T6" fmla="*/ 40 w 48"/>
                <a:gd name="T7" fmla="*/ 16 h 136"/>
                <a:gd name="T8" fmla="*/ 8 w 48"/>
                <a:gd name="T9" fmla="*/ 120 h 136"/>
                <a:gd name="T10" fmla="*/ 0 w 48"/>
                <a:gd name="T11" fmla="*/ 120 h 136"/>
                <a:gd name="T12" fmla="*/ 8 w 48"/>
                <a:gd name="T13" fmla="*/ 120 h 136"/>
                <a:gd name="T14" fmla="*/ 16 w 48"/>
                <a:gd name="T15" fmla="*/ 136 h 136"/>
                <a:gd name="T16" fmla="*/ 16 w 48"/>
                <a:gd name="T17" fmla="*/ 136 h 136"/>
                <a:gd name="T18" fmla="*/ 16 w 48"/>
                <a:gd name="T19" fmla="*/ 136 h 136"/>
                <a:gd name="T20" fmla="*/ 40 w 48"/>
                <a:gd name="T21" fmla="*/ 16 h 136"/>
                <a:gd name="T22" fmla="*/ 48 w 48"/>
                <a:gd name="T23" fmla="*/ 16 h 136"/>
                <a:gd name="T24" fmla="*/ 40 w 48"/>
                <a:gd name="T25" fmla="*/ 24 h 136"/>
                <a:gd name="T26" fmla="*/ 32 w 48"/>
                <a:gd name="T27" fmla="*/ 16 h 136"/>
                <a:gd name="T28" fmla="*/ 32 w 48"/>
                <a:gd name="T29" fmla="*/ 8 h 136"/>
                <a:gd name="T30" fmla="*/ 32 w 48"/>
                <a:gd name="T31" fmla="*/ 0 h 136"/>
                <a:gd name="T32" fmla="*/ 40 w 48"/>
                <a:gd name="T33" fmla="*/ 8 h 136"/>
                <a:gd name="T34" fmla="*/ 48 w 48"/>
                <a:gd name="T35" fmla="*/ 16 h 136"/>
                <a:gd name="T36" fmla="*/ 48 w 48"/>
                <a:gd name="T37" fmla="*/ 16 h 136"/>
                <a:gd name="T38" fmla="*/ 48 w 48"/>
                <a:gd name="T39" fmla="*/ 16 h 136"/>
                <a:gd name="T40" fmla="*/ 8 w 48"/>
                <a:gd name="T41" fmla="*/ 136 h 136"/>
                <a:gd name="T42" fmla="*/ 16 w 48"/>
                <a:gd name="T43" fmla="*/ 136 h 136"/>
                <a:gd name="T44" fmla="*/ 8 w 48"/>
                <a:gd name="T45" fmla="*/ 136 h 136"/>
                <a:gd name="T46" fmla="*/ 0 w 48"/>
                <a:gd name="T47" fmla="*/ 120 h 136"/>
                <a:gd name="T48" fmla="*/ 0 w 48"/>
                <a:gd name="T49" fmla="*/ 120 h 136"/>
                <a:gd name="T50" fmla="*/ 0 w 48"/>
                <a:gd name="T51" fmla="*/ 120 h 136"/>
                <a:gd name="T52" fmla="*/ 32 w 48"/>
                <a:gd name="T53" fmla="*/ 16 h 136"/>
                <a:gd name="T54" fmla="*/ 40 w 48"/>
                <a:gd name="T55" fmla="*/ 16 h 136"/>
                <a:gd name="T56" fmla="*/ 32 w 48"/>
                <a:gd name="T57" fmla="*/ 16 h 136"/>
                <a:gd name="T58" fmla="*/ 32 w 48"/>
                <a:gd name="T59" fmla="*/ 8 h 136"/>
                <a:gd name="T60" fmla="*/ 40 w 48"/>
                <a:gd name="T61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136">
                  <a:moveTo>
                    <a:pt x="40" y="8"/>
                  </a:moveTo>
                  <a:lnTo>
                    <a:pt x="4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8" y="120"/>
                  </a:lnTo>
                  <a:lnTo>
                    <a:pt x="0" y="120"/>
                  </a:lnTo>
                  <a:lnTo>
                    <a:pt x="8" y="120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0" y="24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8" y="136"/>
                  </a:lnTo>
                  <a:lnTo>
                    <a:pt x="16" y="136"/>
                  </a:lnTo>
                  <a:lnTo>
                    <a:pt x="8" y="136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9" name="Freeform 137"/>
            <p:cNvSpPr>
              <a:spLocks/>
            </p:cNvSpPr>
            <p:nvPr/>
          </p:nvSpPr>
          <p:spPr bwMode="auto">
            <a:xfrm>
              <a:off x="2954" y="1895"/>
              <a:ext cx="68" cy="204"/>
            </a:xfrm>
            <a:custGeom>
              <a:avLst/>
              <a:gdLst>
                <a:gd name="T0" fmla="*/ 0 w 96"/>
                <a:gd name="T1" fmla="*/ 296 h 296"/>
                <a:gd name="T2" fmla="*/ 8 w 96"/>
                <a:gd name="T3" fmla="*/ 296 h 296"/>
                <a:gd name="T4" fmla="*/ 96 w 96"/>
                <a:gd name="T5" fmla="*/ 0 h 296"/>
                <a:gd name="T6" fmla="*/ 88 w 96"/>
                <a:gd name="T7" fmla="*/ 0 h 296"/>
                <a:gd name="T8" fmla="*/ 0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0" y="296"/>
                  </a:moveTo>
                  <a:lnTo>
                    <a:pt x="8" y="296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50" name="Freeform 138"/>
            <p:cNvSpPr>
              <a:spLocks/>
            </p:cNvSpPr>
            <p:nvPr/>
          </p:nvSpPr>
          <p:spPr bwMode="auto">
            <a:xfrm>
              <a:off x="2694" y="2077"/>
              <a:ext cx="221" cy="39"/>
            </a:xfrm>
            <a:custGeom>
              <a:avLst/>
              <a:gdLst>
                <a:gd name="T0" fmla="*/ 0 w 312"/>
                <a:gd name="T1" fmla="*/ 0 h 56"/>
                <a:gd name="T2" fmla="*/ 312 w 312"/>
                <a:gd name="T3" fmla="*/ 48 h 56"/>
                <a:gd name="T4" fmla="*/ 312 w 312"/>
                <a:gd name="T5" fmla="*/ 56 h 56"/>
                <a:gd name="T6" fmla="*/ 312 w 312"/>
                <a:gd name="T7" fmla="*/ 56 h 56"/>
                <a:gd name="T8" fmla="*/ 312 w 312"/>
                <a:gd name="T9" fmla="*/ 56 h 56"/>
                <a:gd name="T10" fmla="*/ 0 w 312"/>
                <a:gd name="T11" fmla="*/ 8 h 56"/>
                <a:gd name="T12" fmla="*/ 0 w 31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56">
                  <a:moveTo>
                    <a:pt x="0" y="0"/>
                  </a:moveTo>
                  <a:lnTo>
                    <a:pt x="312" y="48"/>
                  </a:lnTo>
                  <a:lnTo>
                    <a:pt x="312" y="56"/>
                  </a:lnTo>
                  <a:lnTo>
                    <a:pt x="312" y="56"/>
                  </a:lnTo>
                  <a:lnTo>
                    <a:pt x="312" y="5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51" name="Freeform 139"/>
            <p:cNvSpPr>
              <a:spLocks/>
            </p:cNvSpPr>
            <p:nvPr/>
          </p:nvSpPr>
          <p:spPr bwMode="auto">
            <a:xfrm>
              <a:off x="2915" y="2110"/>
              <a:ext cx="5" cy="6"/>
            </a:xfrm>
            <a:custGeom>
              <a:avLst/>
              <a:gdLst>
                <a:gd name="T0" fmla="*/ 0 w 8"/>
                <a:gd name="T1" fmla="*/ 0 h 8"/>
                <a:gd name="T2" fmla="*/ 8 w 8"/>
                <a:gd name="T3" fmla="*/ 0 h 8"/>
                <a:gd name="T4" fmla="*/ 8 w 8"/>
                <a:gd name="T5" fmla="*/ 8 h 8"/>
                <a:gd name="T6" fmla="*/ 8 w 8"/>
                <a:gd name="T7" fmla="*/ 8 h 8"/>
                <a:gd name="T8" fmla="*/ 8 w 8"/>
                <a:gd name="T9" fmla="*/ 8 h 8"/>
                <a:gd name="T10" fmla="*/ 0 w 8"/>
                <a:gd name="T11" fmla="*/ 8 h 8"/>
                <a:gd name="T12" fmla="*/ 0 w 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52" name="Rectangle 140"/>
            <p:cNvSpPr>
              <a:spLocks noChangeArrowheads="1"/>
            </p:cNvSpPr>
            <p:nvPr/>
          </p:nvSpPr>
          <p:spPr bwMode="auto">
            <a:xfrm>
              <a:off x="2920" y="2110"/>
              <a:ext cx="5" cy="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53" name="Freeform 141"/>
            <p:cNvSpPr>
              <a:spLocks/>
            </p:cNvSpPr>
            <p:nvPr/>
          </p:nvSpPr>
          <p:spPr bwMode="auto">
            <a:xfrm>
              <a:off x="2706" y="2061"/>
              <a:ext cx="231" cy="55"/>
            </a:xfrm>
            <a:custGeom>
              <a:avLst/>
              <a:gdLst>
                <a:gd name="T0" fmla="*/ 8 w 328"/>
                <a:gd name="T1" fmla="*/ 0 h 80"/>
                <a:gd name="T2" fmla="*/ 8 w 328"/>
                <a:gd name="T3" fmla="*/ 8 h 80"/>
                <a:gd name="T4" fmla="*/ 8 w 328"/>
                <a:gd name="T5" fmla="*/ 8 h 80"/>
                <a:gd name="T6" fmla="*/ 0 w 328"/>
                <a:gd name="T7" fmla="*/ 8 h 80"/>
                <a:gd name="T8" fmla="*/ 32 w 328"/>
                <a:gd name="T9" fmla="*/ 16 h 80"/>
                <a:gd name="T10" fmla="*/ 40 w 328"/>
                <a:gd name="T11" fmla="*/ 24 h 80"/>
                <a:gd name="T12" fmla="*/ 32 w 328"/>
                <a:gd name="T13" fmla="*/ 24 h 80"/>
                <a:gd name="T14" fmla="*/ 32 w 328"/>
                <a:gd name="T15" fmla="*/ 32 h 80"/>
                <a:gd name="T16" fmla="*/ 56 w 328"/>
                <a:gd name="T17" fmla="*/ 40 h 80"/>
                <a:gd name="T18" fmla="*/ 80 w 328"/>
                <a:gd name="T19" fmla="*/ 48 h 80"/>
                <a:gd name="T20" fmla="*/ 88 w 328"/>
                <a:gd name="T21" fmla="*/ 32 h 80"/>
                <a:gd name="T22" fmla="*/ 104 w 328"/>
                <a:gd name="T23" fmla="*/ 24 h 80"/>
                <a:gd name="T24" fmla="*/ 104 w 328"/>
                <a:gd name="T25" fmla="*/ 24 h 80"/>
                <a:gd name="T26" fmla="*/ 184 w 328"/>
                <a:gd name="T27" fmla="*/ 40 h 80"/>
                <a:gd name="T28" fmla="*/ 200 w 328"/>
                <a:gd name="T29" fmla="*/ 48 h 80"/>
                <a:gd name="T30" fmla="*/ 192 w 328"/>
                <a:gd name="T31" fmla="*/ 48 h 80"/>
                <a:gd name="T32" fmla="*/ 192 w 328"/>
                <a:gd name="T33" fmla="*/ 56 h 80"/>
                <a:gd name="T34" fmla="*/ 224 w 328"/>
                <a:gd name="T35" fmla="*/ 64 h 80"/>
                <a:gd name="T36" fmla="*/ 264 w 328"/>
                <a:gd name="T37" fmla="*/ 72 h 80"/>
                <a:gd name="T38" fmla="*/ 272 w 328"/>
                <a:gd name="T39" fmla="*/ 56 h 80"/>
                <a:gd name="T40" fmla="*/ 280 w 328"/>
                <a:gd name="T41" fmla="*/ 48 h 80"/>
                <a:gd name="T42" fmla="*/ 280 w 328"/>
                <a:gd name="T43" fmla="*/ 48 h 80"/>
                <a:gd name="T44" fmla="*/ 312 w 328"/>
                <a:gd name="T45" fmla="*/ 56 h 80"/>
                <a:gd name="T46" fmla="*/ 312 w 328"/>
                <a:gd name="T47" fmla="*/ 56 h 80"/>
                <a:gd name="T48" fmla="*/ 312 w 328"/>
                <a:gd name="T49" fmla="*/ 56 h 80"/>
                <a:gd name="T50" fmla="*/ 320 w 328"/>
                <a:gd name="T51" fmla="*/ 40 h 80"/>
                <a:gd name="T52" fmla="*/ 320 w 328"/>
                <a:gd name="T53" fmla="*/ 48 h 80"/>
                <a:gd name="T54" fmla="*/ 296 w 328"/>
                <a:gd name="T55" fmla="*/ 48 h 80"/>
                <a:gd name="T56" fmla="*/ 24 w 328"/>
                <a:gd name="T57" fmla="*/ 8 h 80"/>
                <a:gd name="T58" fmla="*/ 0 w 328"/>
                <a:gd name="T59" fmla="*/ 8 h 80"/>
                <a:gd name="T60" fmla="*/ 24 w 328"/>
                <a:gd name="T61" fmla="*/ 0 h 80"/>
                <a:gd name="T62" fmla="*/ 160 w 328"/>
                <a:gd name="T63" fmla="*/ 16 h 80"/>
                <a:gd name="T64" fmla="*/ 320 w 328"/>
                <a:gd name="T65" fmla="*/ 40 h 80"/>
                <a:gd name="T66" fmla="*/ 328 w 328"/>
                <a:gd name="T67" fmla="*/ 48 h 80"/>
                <a:gd name="T68" fmla="*/ 320 w 328"/>
                <a:gd name="T69" fmla="*/ 48 h 80"/>
                <a:gd name="T70" fmla="*/ 312 w 328"/>
                <a:gd name="T71" fmla="*/ 64 h 80"/>
                <a:gd name="T72" fmla="*/ 312 w 328"/>
                <a:gd name="T73" fmla="*/ 64 h 80"/>
                <a:gd name="T74" fmla="*/ 296 w 328"/>
                <a:gd name="T75" fmla="*/ 64 h 80"/>
                <a:gd name="T76" fmla="*/ 288 w 328"/>
                <a:gd name="T77" fmla="*/ 56 h 80"/>
                <a:gd name="T78" fmla="*/ 280 w 328"/>
                <a:gd name="T79" fmla="*/ 64 h 80"/>
                <a:gd name="T80" fmla="*/ 272 w 328"/>
                <a:gd name="T81" fmla="*/ 80 h 80"/>
                <a:gd name="T82" fmla="*/ 224 w 328"/>
                <a:gd name="T83" fmla="*/ 72 h 80"/>
                <a:gd name="T84" fmla="*/ 184 w 328"/>
                <a:gd name="T85" fmla="*/ 64 h 80"/>
                <a:gd name="T86" fmla="*/ 184 w 328"/>
                <a:gd name="T87" fmla="*/ 56 h 80"/>
                <a:gd name="T88" fmla="*/ 192 w 328"/>
                <a:gd name="T89" fmla="*/ 40 h 80"/>
                <a:gd name="T90" fmla="*/ 184 w 328"/>
                <a:gd name="T91" fmla="*/ 48 h 80"/>
                <a:gd name="T92" fmla="*/ 144 w 328"/>
                <a:gd name="T93" fmla="*/ 40 h 80"/>
                <a:gd name="T94" fmla="*/ 104 w 328"/>
                <a:gd name="T95" fmla="*/ 32 h 80"/>
                <a:gd name="T96" fmla="*/ 88 w 328"/>
                <a:gd name="T97" fmla="*/ 40 h 80"/>
                <a:gd name="T98" fmla="*/ 88 w 328"/>
                <a:gd name="T99" fmla="*/ 56 h 80"/>
                <a:gd name="T100" fmla="*/ 56 w 328"/>
                <a:gd name="T101" fmla="*/ 48 h 80"/>
                <a:gd name="T102" fmla="*/ 24 w 328"/>
                <a:gd name="T103" fmla="*/ 40 h 80"/>
                <a:gd name="T104" fmla="*/ 24 w 328"/>
                <a:gd name="T105" fmla="*/ 32 h 80"/>
                <a:gd name="T106" fmla="*/ 40 w 328"/>
                <a:gd name="T107" fmla="*/ 16 h 80"/>
                <a:gd name="T108" fmla="*/ 32 w 328"/>
                <a:gd name="T109" fmla="*/ 24 h 80"/>
                <a:gd name="T110" fmla="*/ 16 w 328"/>
                <a:gd name="T111" fmla="*/ 24 h 80"/>
                <a:gd name="T112" fmla="*/ 0 w 328"/>
                <a:gd name="T113" fmla="*/ 8 h 80"/>
                <a:gd name="T114" fmla="*/ 0 w 328"/>
                <a:gd name="T115" fmla="*/ 8 h 80"/>
                <a:gd name="T116" fmla="*/ 0 w 328"/>
                <a:gd name="T117" fmla="*/ 0 h 80"/>
                <a:gd name="T118" fmla="*/ 0 w 328"/>
                <a:gd name="T1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80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32"/>
                  </a:lnTo>
                  <a:lnTo>
                    <a:pt x="88" y="32"/>
                  </a:lnTo>
                  <a:lnTo>
                    <a:pt x="88" y="32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44" y="32"/>
                  </a:lnTo>
                  <a:lnTo>
                    <a:pt x="144" y="32"/>
                  </a:lnTo>
                  <a:lnTo>
                    <a:pt x="144" y="32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92" y="40"/>
                  </a:lnTo>
                  <a:lnTo>
                    <a:pt x="200" y="48"/>
                  </a:lnTo>
                  <a:lnTo>
                    <a:pt x="200" y="48"/>
                  </a:lnTo>
                  <a:lnTo>
                    <a:pt x="192" y="56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6"/>
                  </a:lnTo>
                  <a:lnTo>
                    <a:pt x="192" y="56"/>
                  </a:lnTo>
                  <a:lnTo>
                    <a:pt x="192" y="56"/>
                  </a:lnTo>
                  <a:lnTo>
                    <a:pt x="192" y="56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224" y="64"/>
                  </a:lnTo>
                  <a:lnTo>
                    <a:pt x="224" y="64"/>
                  </a:lnTo>
                  <a:lnTo>
                    <a:pt x="224" y="64"/>
                  </a:lnTo>
                  <a:lnTo>
                    <a:pt x="264" y="72"/>
                  </a:lnTo>
                  <a:lnTo>
                    <a:pt x="264" y="72"/>
                  </a:lnTo>
                  <a:lnTo>
                    <a:pt x="264" y="72"/>
                  </a:lnTo>
                  <a:lnTo>
                    <a:pt x="272" y="72"/>
                  </a:lnTo>
                  <a:lnTo>
                    <a:pt x="272" y="72"/>
                  </a:lnTo>
                  <a:lnTo>
                    <a:pt x="272" y="72"/>
                  </a:lnTo>
                  <a:lnTo>
                    <a:pt x="272" y="56"/>
                  </a:lnTo>
                  <a:lnTo>
                    <a:pt x="272" y="56"/>
                  </a:lnTo>
                  <a:lnTo>
                    <a:pt x="272" y="56"/>
                  </a:lnTo>
                  <a:lnTo>
                    <a:pt x="280" y="48"/>
                  </a:lnTo>
                  <a:lnTo>
                    <a:pt x="280" y="48"/>
                  </a:lnTo>
                  <a:lnTo>
                    <a:pt x="280" y="48"/>
                  </a:lnTo>
                  <a:lnTo>
                    <a:pt x="280" y="48"/>
                  </a:lnTo>
                  <a:lnTo>
                    <a:pt x="280" y="48"/>
                  </a:lnTo>
                  <a:lnTo>
                    <a:pt x="280" y="48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312" y="56"/>
                  </a:lnTo>
                  <a:lnTo>
                    <a:pt x="312" y="56"/>
                  </a:lnTo>
                  <a:lnTo>
                    <a:pt x="312" y="56"/>
                  </a:lnTo>
                  <a:lnTo>
                    <a:pt x="312" y="56"/>
                  </a:lnTo>
                  <a:lnTo>
                    <a:pt x="312" y="56"/>
                  </a:lnTo>
                  <a:lnTo>
                    <a:pt x="312" y="56"/>
                  </a:lnTo>
                  <a:lnTo>
                    <a:pt x="312" y="56"/>
                  </a:lnTo>
                  <a:lnTo>
                    <a:pt x="312" y="56"/>
                  </a:lnTo>
                  <a:lnTo>
                    <a:pt x="312" y="56"/>
                  </a:lnTo>
                  <a:lnTo>
                    <a:pt x="312" y="48"/>
                  </a:lnTo>
                  <a:lnTo>
                    <a:pt x="312" y="48"/>
                  </a:lnTo>
                  <a:lnTo>
                    <a:pt x="312" y="48"/>
                  </a:lnTo>
                  <a:lnTo>
                    <a:pt x="320" y="40"/>
                  </a:lnTo>
                  <a:lnTo>
                    <a:pt x="320" y="40"/>
                  </a:lnTo>
                  <a:lnTo>
                    <a:pt x="320" y="40"/>
                  </a:lnTo>
                  <a:lnTo>
                    <a:pt x="320" y="40"/>
                  </a:lnTo>
                  <a:lnTo>
                    <a:pt x="320" y="48"/>
                  </a:lnTo>
                  <a:lnTo>
                    <a:pt x="320" y="48"/>
                  </a:lnTo>
                  <a:lnTo>
                    <a:pt x="296" y="48"/>
                  </a:lnTo>
                  <a:lnTo>
                    <a:pt x="296" y="48"/>
                  </a:lnTo>
                  <a:lnTo>
                    <a:pt x="296" y="48"/>
                  </a:lnTo>
                  <a:lnTo>
                    <a:pt x="160" y="24"/>
                  </a:lnTo>
                  <a:lnTo>
                    <a:pt x="160" y="24"/>
                  </a:lnTo>
                  <a:lnTo>
                    <a:pt x="160" y="24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296" y="40"/>
                  </a:lnTo>
                  <a:lnTo>
                    <a:pt x="296" y="40"/>
                  </a:lnTo>
                  <a:lnTo>
                    <a:pt x="296" y="40"/>
                  </a:lnTo>
                  <a:lnTo>
                    <a:pt x="320" y="40"/>
                  </a:lnTo>
                  <a:lnTo>
                    <a:pt x="320" y="40"/>
                  </a:lnTo>
                  <a:lnTo>
                    <a:pt x="328" y="48"/>
                  </a:lnTo>
                  <a:lnTo>
                    <a:pt x="328" y="48"/>
                  </a:lnTo>
                  <a:lnTo>
                    <a:pt x="328" y="48"/>
                  </a:lnTo>
                  <a:lnTo>
                    <a:pt x="328" y="48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48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12" y="64"/>
                  </a:lnTo>
                  <a:lnTo>
                    <a:pt x="312" y="64"/>
                  </a:lnTo>
                  <a:lnTo>
                    <a:pt x="312" y="64"/>
                  </a:lnTo>
                  <a:lnTo>
                    <a:pt x="312" y="64"/>
                  </a:lnTo>
                  <a:lnTo>
                    <a:pt x="312" y="64"/>
                  </a:lnTo>
                  <a:lnTo>
                    <a:pt x="312" y="64"/>
                  </a:lnTo>
                  <a:lnTo>
                    <a:pt x="312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80" y="56"/>
                  </a:lnTo>
                  <a:lnTo>
                    <a:pt x="280" y="56"/>
                  </a:lnTo>
                  <a:lnTo>
                    <a:pt x="288" y="56"/>
                  </a:lnTo>
                  <a:lnTo>
                    <a:pt x="288" y="56"/>
                  </a:lnTo>
                  <a:lnTo>
                    <a:pt x="288" y="56"/>
                  </a:lnTo>
                  <a:lnTo>
                    <a:pt x="288" y="56"/>
                  </a:lnTo>
                  <a:lnTo>
                    <a:pt x="280" y="64"/>
                  </a:lnTo>
                  <a:lnTo>
                    <a:pt x="280" y="64"/>
                  </a:lnTo>
                  <a:lnTo>
                    <a:pt x="280" y="56"/>
                  </a:lnTo>
                  <a:lnTo>
                    <a:pt x="280" y="72"/>
                  </a:lnTo>
                  <a:lnTo>
                    <a:pt x="280" y="72"/>
                  </a:lnTo>
                  <a:lnTo>
                    <a:pt x="272" y="80"/>
                  </a:lnTo>
                  <a:lnTo>
                    <a:pt x="264" y="80"/>
                  </a:lnTo>
                  <a:lnTo>
                    <a:pt x="264" y="80"/>
                  </a:lnTo>
                  <a:lnTo>
                    <a:pt x="264" y="80"/>
                  </a:lnTo>
                  <a:lnTo>
                    <a:pt x="224" y="72"/>
                  </a:lnTo>
                  <a:lnTo>
                    <a:pt x="224" y="72"/>
                  </a:lnTo>
                  <a:lnTo>
                    <a:pt x="224" y="72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92" y="40"/>
                  </a:lnTo>
                  <a:lnTo>
                    <a:pt x="192" y="40"/>
                  </a:lnTo>
                  <a:lnTo>
                    <a:pt x="192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88" y="56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54" name="Freeform 142"/>
            <p:cNvSpPr>
              <a:spLocks/>
            </p:cNvSpPr>
            <p:nvPr/>
          </p:nvSpPr>
          <p:spPr bwMode="auto">
            <a:xfrm>
              <a:off x="2706" y="2061"/>
              <a:ext cx="0" cy="5"/>
            </a:xfrm>
            <a:custGeom>
              <a:avLst/>
              <a:gdLst>
                <a:gd name="T0" fmla="*/ 8 h 8"/>
                <a:gd name="T1" fmla="*/ 8 h 8"/>
                <a:gd name="T2" fmla="*/ 8 h 8"/>
                <a:gd name="T3" fmla="*/ 0 h 8"/>
                <a:gd name="T4" fmla="*/ 0 h 8"/>
                <a:gd name="T5" fmla="*/ 0 h 8"/>
                <a:gd name="T6" fmla="*/ 8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55" name="Freeform 143"/>
            <p:cNvSpPr>
              <a:spLocks/>
            </p:cNvSpPr>
            <p:nvPr/>
          </p:nvSpPr>
          <p:spPr bwMode="auto">
            <a:xfrm>
              <a:off x="2723" y="2082"/>
              <a:ext cx="45" cy="17"/>
            </a:xfrm>
            <a:custGeom>
              <a:avLst/>
              <a:gdLst>
                <a:gd name="T0" fmla="*/ 0 w 64"/>
                <a:gd name="T1" fmla="*/ 0 h 24"/>
                <a:gd name="T2" fmla="*/ 64 w 64"/>
                <a:gd name="T3" fmla="*/ 16 h 24"/>
                <a:gd name="T4" fmla="*/ 64 w 64"/>
                <a:gd name="T5" fmla="*/ 24 h 24"/>
                <a:gd name="T6" fmla="*/ 64 w 64"/>
                <a:gd name="T7" fmla="*/ 24 h 24"/>
                <a:gd name="T8" fmla="*/ 0 w 64"/>
                <a:gd name="T9" fmla="*/ 16 h 24"/>
                <a:gd name="T10" fmla="*/ 0 w 64"/>
                <a:gd name="T11" fmla="*/ 16 h 24"/>
                <a:gd name="T12" fmla="*/ 0 w 64"/>
                <a:gd name="T13" fmla="*/ 8 h 24"/>
                <a:gd name="T14" fmla="*/ 0 w 64"/>
                <a:gd name="T15" fmla="*/ 0 h 24"/>
                <a:gd name="T16" fmla="*/ 0 w 64"/>
                <a:gd name="T17" fmla="*/ 0 h 24"/>
                <a:gd name="T18" fmla="*/ 0 w 64"/>
                <a:gd name="T19" fmla="*/ 0 h 24"/>
                <a:gd name="T20" fmla="*/ 8 w 64"/>
                <a:gd name="T21" fmla="*/ 0 h 24"/>
                <a:gd name="T22" fmla="*/ 8 w 64"/>
                <a:gd name="T23" fmla="*/ 8 h 24"/>
                <a:gd name="T24" fmla="*/ 0 w 64"/>
                <a:gd name="T25" fmla="*/ 8 h 24"/>
                <a:gd name="T26" fmla="*/ 0 w 64"/>
                <a:gd name="T27" fmla="*/ 8 h 24"/>
                <a:gd name="T28" fmla="*/ 64 w 64"/>
                <a:gd name="T29" fmla="*/ 16 h 24"/>
                <a:gd name="T30" fmla="*/ 64 w 64"/>
                <a:gd name="T31" fmla="*/ 16 h 24"/>
                <a:gd name="T32" fmla="*/ 64 w 64"/>
                <a:gd name="T33" fmla="*/ 24 h 24"/>
                <a:gd name="T34" fmla="*/ 0 w 64"/>
                <a:gd name="T35" fmla="*/ 8 h 24"/>
                <a:gd name="T36" fmla="*/ 0 w 64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24">
                  <a:moveTo>
                    <a:pt x="0" y="0"/>
                  </a:moveTo>
                  <a:lnTo>
                    <a:pt x="64" y="1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64" y="24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56" name="Freeform 144"/>
            <p:cNvSpPr>
              <a:spLocks/>
            </p:cNvSpPr>
            <p:nvPr/>
          </p:nvSpPr>
          <p:spPr bwMode="auto">
            <a:xfrm>
              <a:off x="2836" y="2099"/>
              <a:ext cx="67" cy="22"/>
            </a:xfrm>
            <a:custGeom>
              <a:avLst/>
              <a:gdLst>
                <a:gd name="T0" fmla="*/ 0 w 96"/>
                <a:gd name="T1" fmla="*/ 0 h 32"/>
                <a:gd name="T2" fmla="*/ 88 w 96"/>
                <a:gd name="T3" fmla="*/ 16 h 32"/>
                <a:gd name="T4" fmla="*/ 96 w 96"/>
                <a:gd name="T5" fmla="*/ 16 h 32"/>
                <a:gd name="T6" fmla="*/ 96 w 96"/>
                <a:gd name="T7" fmla="*/ 16 h 32"/>
                <a:gd name="T8" fmla="*/ 96 w 96"/>
                <a:gd name="T9" fmla="*/ 24 h 32"/>
                <a:gd name="T10" fmla="*/ 96 w 96"/>
                <a:gd name="T11" fmla="*/ 32 h 32"/>
                <a:gd name="T12" fmla="*/ 88 w 96"/>
                <a:gd name="T13" fmla="*/ 32 h 32"/>
                <a:gd name="T14" fmla="*/ 0 w 96"/>
                <a:gd name="T15" fmla="*/ 16 h 32"/>
                <a:gd name="T16" fmla="*/ 0 w 96"/>
                <a:gd name="T17" fmla="*/ 16 h 32"/>
                <a:gd name="T18" fmla="*/ 0 w 96"/>
                <a:gd name="T19" fmla="*/ 8 h 32"/>
                <a:gd name="T20" fmla="*/ 0 w 96"/>
                <a:gd name="T21" fmla="*/ 8 h 32"/>
                <a:gd name="T22" fmla="*/ 88 w 96"/>
                <a:gd name="T23" fmla="*/ 24 h 32"/>
                <a:gd name="T24" fmla="*/ 88 w 96"/>
                <a:gd name="T25" fmla="*/ 32 h 32"/>
                <a:gd name="T26" fmla="*/ 88 w 96"/>
                <a:gd name="T27" fmla="*/ 24 h 32"/>
                <a:gd name="T28" fmla="*/ 88 w 96"/>
                <a:gd name="T29" fmla="*/ 16 h 32"/>
                <a:gd name="T30" fmla="*/ 96 w 96"/>
                <a:gd name="T31" fmla="*/ 16 h 32"/>
                <a:gd name="T32" fmla="*/ 88 w 96"/>
                <a:gd name="T33" fmla="*/ 24 h 32"/>
                <a:gd name="T34" fmla="*/ 0 w 96"/>
                <a:gd name="T35" fmla="*/ 8 h 32"/>
                <a:gd name="T36" fmla="*/ 0 w 96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32">
                  <a:moveTo>
                    <a:pt x="0" y="0"/>
                  </a:moveTo>
                  <a:lnTo>
                    <a:pt x="88" y="16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96" y="24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8"/>
                  </a:lnTo>
                  <a:lnTo>
                    <a:pt x="88" y="24"/>
                  </a:lnTo>
                  <a:lnTo>
                    <a:pt x="88" y="32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57" name="Freeform 145"/>
            <p:cNvSpPr>
              <a:spLocks/>
            </p:cNvSpPr>
            <p:nvPr/>
          </p:nvSpPr>
          <p:spPr bwMode="auto">
            <a:xfrm>
              <a:off x="2836" y="2099"/>
              <a:ext cx="5" cy="6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0 w 8"/>
                <a:gd name="T5" fmla="*/ 0 h 8"/>
                <a:gd name="T6" fmla="*/ 0 w 8"/>
                <a:gd name="T7" fmla="*/ 0 h 8"/>
                <a:gd name="T8" fmla="*/ 8 w 8"/>
                <a:gd name="T9" fmla="*/ 0 h 8"/>
                <a:gd name="T10" fmla="*/ 8 w 8"/>
                <a:gd name="T11" fmla="*/ 8 h 8"/>
                <a:gd name="T12" fmla="*/ 0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58" name="Freeform 146"/>
            <p:cNvSpPr>
              <a:spLocks/>
            </p:cNvSpPr>
            <p:nvPr/>
          </p:nvSpPr>
          <p:spPr bwMode="auto">
            <a:xfrm>
              <a:off x="2739" y="2066"/>
              <a:ext cx="12" cy="11"/>
            </a:xfrm>
            <a:custGeom>
              <a:avLst/>
              <a:gdLst>
                <a:gd name="T0" fmla="*/ 8 w 16"/>
                <a:gd name="T1" fmla="*/ 8 h 16"/>
                <a:gd name="T2" fmla="*/ 0 w 16"/>
                <a:gd name="T3" fmla="*/ 8 h 16"/>
                <a:gd name="T4" fmla="*/ 0 w 16"/>
                <a:gd name="T5" fmla="*/ 8 h 16"/>
                <a:gd name="T6" fmla="*/ 0 w 16"/>
                <a:gd name="T7" fmla="*/ 8 h 16"/>
                <a:gd name="T8" fmla="*/ 0 w 16"/>
                <a:gd name="T9" fmla="*/ 8 h 16"/>
                <a:gd name="T10" fmla="*/ 0 w 16"/>
                <a:gd name="T11" fmla="*/ 8 h 16"/>
                <a:gd name="T12" fmla="*/ 0 w 16"/>
                <a:gd name="T13" fmla="*/ 8 h 16"/>
                <a:gd name="T14" fmla="*/ 0 w 16"/>
                <a:gd name="T15" fmla="*/ 8 h 16"/>
                <a:gd name="T16" fmla="*/ 8 w 16"/>
                <a:gd name="T17" fmla="*/ 0 h 16"/>
                <a:gd name="T18" fmla="*/ 8 w 16"/>
                <a:gd name="T19" fmla="*/ 0 h 16"/>
                <a:gd name="T20" fmla="*/ 8 w 16"/>
                <a:gd name="T21" fmla="*/ 8 h 16"/>
                <a:gd name="T22" fmla="*/ 8 w 16"/>
                <a:gd name="T23" fmla="*/ 8 h 16"/>
                <a:gd name="T24" fmla="*/ 8 w 16"/>
                <a:gd name="T25" fmla="*/ 8 h 16"/>
                <a:gd name="T26" fmla="*/ 8 w 16"/>
                <a:gd name="T27" fmla="*/ 8 h 16"/>
                <a:gd name="T28" fmla="*/ 8 w 16"/>
                <a:gd name="T29" fmla="*/ 8 h 16"/>
                <a:gd name="T30" fmla="*/ 8 w 16"/>
                <a:gd name="T31" fmla="*/ 8 h 16"/>
                <a:gd name="T32" fmla="*/ 8 w 16"/>
                <a:gd name="T33" fmla="*/ 8 h 16"/>
                <a:gd name="T34" fmla="*/ 0 w 16"/>
                <a:gd name="T35" fmla="*/ 8 h 16"/>
                <a:gd name="T36" fmla="*/ 0 w 16"/>
                <a:gd name="T37" fmla="*/ 8 h 16"/>
                <a:gd name="T38" fmla="*/ 8 w 16"/>
                <a:gd name="T39" fmla="*/ 8 h 16"/>
                <a:gd name="T40" fmla="*/ 8 w 16"/>
                <a:gd name="T41" fmla="*/ 8 h 16"/>
                <a:gd name="T42" fmla="*/ 8 w 16"/>
                <a:gd name="T43" fmla="*/ 8 h 16"/>
                <a:gd name="T44" fmla="*/ 8 w 16"/>
                <a:gd name="T45" fmla="*/ 0 h 16"/>
                <a:gd name="T46" fmla="*/ 8 w 16"/>
                <a:gd name="T47" fmla="*/ 0 h 16"/>
                <a:gd name="T48" fmla="*/ 16 w 16"/>
                <a:gd name="T49" fmla="*/ 0 h 16"/>
                <a:gd name="T50" fmla="*/ 16 w 16"/>
                <a:gd name="T51" fmla="*/ 0 h 16"/>
                <a:gd name="T52" fmla="*/ 16 w 16"/>
                <a:gd name="T53" fmla="*/ 8 h 16"/>
                <a:gd name="T54" fmla="*/ 16 w 16"/>
                <a:gd name="T55" fmla="*/ 8 h 16"/>
                <a:gd name="T56" fmla="*/ 8 w 16"/>
                <a:gd name="T57" fmla="*/ 16 h 16"/>
                <a:gd name="T58" fmla="*/ 0 w 16"/>
                <a:gd name="T59" fmla="*/ 16 h 16"/>
                <a:gd name="T60" fmla="*/ 0 w 16"/>
                <a:gd name="T61" fmla="*/ 16 h 16"/>
                <a:gd name="T62" fmla="*/ 0 w 16"/>
                <a:gd name="T63" fmla="*/ 8 h 16"/>
                <a:gd name="T64" fmla="*/ 0 w 16"/>
                <a:gd name="T65" fmla="*/ 8 h 16"/>
                <a:gd name="T66" fmla="*/ 0 w 16"/>
                <a:gd name="T67" fmla="*/ 8 h 16"/>
                <a:gd name="T68" fmla="*/ 0 w 16"/>
                <a:gd name="T69" fmla="*/ 8 h 16"/>
                <a:gd name="T70" fmla="*/ 0 w 16"/>
                <a:gd name="T71" fmla="*/ 8 h 16"/>
                <a:gd name="T72" fmla="*/ 0 w 16"/>
                <a:gd name="T73" fmla="*/ 8 h 16"/>
                <a:gd name="T74" fmla="*/ 0 w 16"/>
                <a:gd name="T75" fmla="*/ 8 h 16"/>
                <a:gd name="T76" fmla="*/ 0 w 16"/>
                <a:gd name="T77" fmla="*/ 0 h 16"/>
                <a:gd name="T78" fmla="*/ 0 w 16"/>
                <a:gd name="T79" fmla="*/ 0 h 16"/>
                <a:gd name="T80" fmla="*/ 0 w 16"/>
                <a:gd name="T81" fmla="*/ 0 h 16"/>
                <a:gd name="T82" fmla="*/ 0 w 16"/>
                <a:gd name="T83" fmla="*/ 0 h 16"/>
                <a:gd name="T84" fmla="*/ 0 w 16"/>
                <a:gd name="T85" fmla="*/ 0 h 16"/>
                <a:gd name="T86" fmla="*/ 0 w 16"/>
                <a:gd name="T87" fmla="*/ 0 h 16"/>
                <a:gd name="T88" fmla="*/ 0 w 16"/>
                <a:gd name="T89" fmla="*/ 0 h 16"/>
                <a:gd name="T90" fmla="*/ 0 w 16"/>
                <a:gd name="T91" fmla="*/ 0 h 16"/>
                <a:gd name="T92" fmla="*/ 0 w 16"/>
                <a:gd name="T93" fmla="*/ 0 h 16"/>
                <a:gd name="T94" fmla="*/ 8 w 16"/>
                <a:gd name="T95" fmla="*/ 0 h 16"/>
                <a:gd name="T96" fmla="*/ 8 w 16"/>
                <a:gd name="T9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16">
                  <a:moveTo>
                    <a:pt x="8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59" name="Freeform 147"/>
            <p:cNvSpPr>
              <a:spLocks/>
            </p:cNvSpPr>
            <p:nvPr/>
          </p:nvSpPr>
          <p:spPr bwMode="auto">
            <a:xfrm>
              <a:off x="2745" y="2066"/>
              <a:ext cx="6" cy="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0 w 8"/>
                <a:gd name="T7" fmla="*/ 0 h 8"/>
                <a:gd name="T8" fmla="*/ 8 w 8"/>
                <a:gd name="T9" fmla="*/ 0 h 8"/>
                <a:gd name="T10" fmla="*/ 8 w 8"/>
                <a:gd name="T11" fmla="*/ 0 h 8"/>
                <a:gd name="T12" fmla="*/ 0 w 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60" name="Freeform 148"/>
            <p:cNvSpPr>
              <a:spLocks/>
            </p:cNvSpPr>
            <p:nvPr/>
          </p:nvSpPr>
          <p:spPr bwMode="auto">
            <a:xfrm>
              <a:off x="2892" y="2088"/>
              <a:ext cx="11" cy="11"/>
            </a:xfrm>
            <a:custGeom>
              <a:avLst/>
              <a:gdLst>
                <a:gd name="T0" fmla="*/ 8 w 16"/>
                <a:gd name="T1" fmla="*/ 8 h 16"/>
                <a:gd name="T2" fmla="*/ 0 w 16"/>
                <a:gd name="T3" fmla="*/ 8 h 16"/>
                <a:gd name="T4" fmla="*/ 0 w 16"/>
                <a:gd name="T5" fmla="*/ 8 h 16"/>
                <a:gd name="T6" fmla="*/ 0 w 16"/>
                <a:gd name="T7" fmla="*/ 8 h 16"/>
                <a:gd name="T8" fmla="*/ 0 w 16"/>
                <a:gd name="T9" fmla="*/ 8 h 16"/>
                <a:gd name="T10" fmla="*/ 0 w 16"/>
                <a:gd name="T11" fmla="*/ 8 h 16"/>
                <a:gd name="T12" fmla="*/ 0 w 16"/>
                <a:gd name="T13" fmla="*/ 8 h 16"/>
                <a:gd name="T14" fmla="*/ 0 w 16"/>
                <a:gd name="T15" fmla="*/ 8 h 16"/>
                <a:gd name="T16" fmla="*/ 8 w 16"/>
                <a:gd name="T17" fmla="*/ 0 h 16"/>
                <a:gd name="T18" fmla="*/ 8 w 16"/>
                <a:gd name="T19" fmla="*/ 0 h 16"/>
                <a:gd name="T20" fmla="*/ 8 w 16"/>
                <a:gd name="T21" fmla="*/ 8 h 16"/>
                <a:gd name="T22" fmla="*/ 8 w 16"/>
                <a:gd name="T23" fmla="*/ 8 h 16"/>
                <a:gd name="T24" fmla="*/ 8 w 16"/>
                <a:gd name="T25" fmla="*/ 8 h 16"/>
                <a:gd name="T26" fmla="*/ 8 w 16"/>
                <a:gd name="T27" fmla="*/ 8 h 16"/>
                <a:gd name="T28" fmla="*/ 8 w 16"/>
                <a:gd name="T29" fmla="*/ 8 h 16"/>
                <a:gd name="T30" fmla="*/ 8 w 16"/>
                <a:gd name="T31" fmla="*/ 8 h 16"/>
                <a:gd name="T32" fmla="*/ 8 w 16"/>
                <a:gd name="T33" fmla="*/ 8 h 16"/>
                <a:gd name="T34" fmla="*/ 0 w 16"/>
                <a:gd name="T35" fmla="*/ 8 h 16"/>
                <a:gd name="T36" fmla="*/ 0 w 16"/>
                <a:gd name="T37" fmla="*/ 8 h 16"/>
                <a:gd name="T38" fmla="*/ 8 w 16"/>
                <a:gd name="T39" fmla="*/ 8 h 16"/>
                <a:gd name="T40" fmla="*/ 8 w 16"/>
                <a:gd name="T41" fmla="*/ 8 h 16"/>
                <a:gd name="T42" fmla="*/ 8 w 16"/>
                <a:gd name="T43" fmla="*/ 8 h 16"/>
                <a:gd name="T44" fmla="*/ 8 w 16"/>
                <a:gd name="T45" fmla="*/ 0 h 16"/>
                <a:gd name="T46" fmla="*/ 8 w 16"/>
                <a:gd name="T47" fmla="*/ 0 h 16"/>
                <a:gd name="T48" fmla="*/ 16 w 16"/>
                <a:gd name="T49" fmla="*/ 0 h 16"/>
                <a:gd name="T50" fmla="*/ 16 w 16"/>
                <a:gd name="T51" fmla="*/ 0 h 16"/>
                <a:gd name="T52" fmla="*/ 16 w 16"/>
                <a:gd name="T53" fmla="*/ 8 h 16"/>
                <a:gd name="T54" fmla="*/ 16 w 16"/>
                <a:gd name="T55" fmla="*/ 8 h 16"/>
                <a:gd name="T56" fmla="*/ 8 w 16"/>
                <a:gd name="T57" fmla="*/ 16 h 16"/>
                <a:gd name="T58" fmla="*/ 0 w 16"/>
                <a:gd name="T59" fmla="*/ 16 h 16"/>
                <a:gd name="T60" fmla="*/ 0 w 16"/>
                <a:gd name="T61" fmla="*/ 16 h 16"/>
                <a:gd name="T62" fmla="*/ 0 w 16"/>
                <a:gd name="T63" fmla="*/ 8 h 16"/>
                <a:gd name="T64" fmla="*/ 0 w 16"/>
                <a:gd name="T65" fmla="*/ 8 h 16"/>
                <a:gd name="T66" fmla="*/ 0 w 16"/>
                <a:gd name="T67" fmla="*/ 8 h 16"/>
                <a:gd name="T68" fmla="*/ 0 w 16"/>
                <a:gd name="T69" fmla="*/ 8 h 16"/>
                <a:gd name="T70" fmla="*/ 0 w 16"/>
                <a:gd name="T71" fmla="*/ 8 h 16"/>
                <a:gd name="T72" fmla="*/ 0 w 16"/>
                <a:gd name="T73" fmla="*/ 8 h 16"/>
                <a:gd name="T74" fmla="*/ 0 w 16"/>
                <a:gd name="T75" fmla="*/ 8 h 16"/>
                <a:gd name="T76" fmla="*/ 0 w 16"/>
                <a:gd name="T77" fmla="*/ 0 h 16"/>
                <a:gd name="T78" fmla="*/ 0 w 16"/>
                <a:gd name="T79" fmla="*/ 0 h 16"/>
                <a:gd name="T80" fmla="*/ 0 w 16"/>
                <a:gd name="T81" fmla="*/ 0 h 16"/>
                <a:gd name="T82" fmla="*/ 0 w 16"/>
                <a:gd name="T83" fmla="*/ 0 h 16"/>
                <a:gd name="T84" fmla="*/ 0 w 16"/>
                <a:gd name="T85" fmla="*/ 0 h 16"/>
                <a:gd name="T86" fmla="*/ 0 w 16"/>
                <a:gd name="T87" fmla="*/ 0 h 16"/>
                <a:gd name="T88" fmla="*/ 0 w 16"/>
                <a:gd name="T89" fmla="*/ 0 h 16"/>
                <a:gd name="T90" fmla="*/ 0 w 16"/>
                <a:gd name="T91" fmla="*/ 0 h 16"/>
                <a:gd name="T92" fmla="*/ 0 w 16"/>
                <a:gd name="T93" fmla="*/ 0 h 16"/>
                <a:gd name="T94" fmla="*/ 8 w 16"/>
                <a:gd name="T95" fmla="*/ 0 h 16"/>
                <a:gd name="T96" fmla="*/ 8 w 16"/>
                <a:gd name="T9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16">
                  <a:moveTo>
                    <a:pt x="8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4661" name="Group 149"/>
            <p:cNvGrpSpPr>
              <a:grpSpLocks/>
            </p:cNvGrpSpPr>
            <p:nvPr/>
          </p:nvGrpSpPr>
          <p:grpSpPr bwMode="auto">
            <a:xfrm>
              <a:off x="2491" y="2088"/>
              <a:ext cx="474" cy="219"/>
              <a:chOff x="2542" y="2819"/>
              <a:chExt cx="672" cy="319"/>
            </a:xfrm>
          </p:grpSpPr>
          <p:sp>
            <p:nvSpPr>
              <p:cNvPr id="64662" name="Freeform 150"/>
              <p:cNvSpPr>
                <a:spLocks/>
              </p:cNvSpPr>
              <p:nvPr/>
            </p:nvSpPr>
            <p:spPr bwMode="auto">
              <a:xfrm>
                <a:off x="3118" y="2819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8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0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63" name="Freeform 151"/>
              <p:cNvSpPr>
                <a:spLocks/>
              </p:cNvSpPr>
              <p:nvPr/>
            </p:nvSpPr>
            <p:spPr bwMode="auto">
              <a:xfrm>
                <a:off x="3174" y="2867"/>
                <a:ext cx="16" cy="56"/>
              </a:xfrm>
              <a:custGeom>
                <a:avLst/>
                <a:gdLst>
                  <a:gd name="T0" fmla="*/ 8 w 16"/>
                  <a:gd name="T1" fmla="*/ 0 h 56"/>
                  <a:gd name="T2" fmla="*/ 16 w 16"/>
                  <a:gd name="T3" fmla="*/ 8 h 56"/>
                  <a:gd name="T4" fmla="*/ 16 w 16"/>
                  <a:gd name="T5" fmla="*/ 8 h 56"/>
                  <a:gd name="T6" fmla="*/ 16 w 16"/>
                  <a:gd name="T7" fmla="*/ 8 h 56"/>
                  <a:gd name="T8" fmla="*/ 8 w 16"/>
                  <a:gd name="T9" fmla="*/ 48 h 56"/>
                  <a:gd name="T10" fmla="*/ 8 w 16"/>
                  <a:gd name="T11" fmla="*/ 56 h 56"/>
                  <a:gd name="T12" fmla="*/ 0 w 16"/>
                  <a:gd name="T13" fmla="*/ 56 h 56"/>
                  <a:gd name="T14" fmla="*/ 0 w 16"/>
                  <a:gd name="T15" fmla="*/ 48 h 56"/>
                  <a:gd name="T16" fmla="*/ 8 w 16"/>
                  <a:gd name="T17" fmla="*/ 8 h 56"/>
                  <a:gd name="T18" fmla="*/ 16 w 16"/>
                  <a:gd name="T19" fmla="*/ 8 h 56"/>
                  <a:gd name="T20" fmla="*/ 8 w 16"/>
                  <a:gd name="T21" fmla="*/ 16 h 56"/>
                  <a:gd name="T22" fmla="*/ 0 w 16"/>
                  <a:gd name="T23" fmla="*/ 8 h 56"/>
                  <a:gd name="T24" fmla="*/ 8 w 16"/>
                  <a:gd name="T2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56">
                    <a:moveTo>
                      <a:pt x="8" y="0"/>
                    </a:move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64" name="Rectangle 152"/>
              <p:cNvSpPr>
                <a:spLocks noChangeArrowheads="1"/>
              </p:cNvSpPr>
              <p:nvPr/>
            </p:nvSpPr>
            <p:spPr bwMode="auto">
              <a:xfrm>
                <a:off x="3150" y="2915"/>
                <a:ext cx="24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65" name="Freeform 153"/>
              <p:cNvSpPr>
                <a:spLocks/>
              </p:cNvSpPr>
              <p:nvPr/>
            </p:nvSpPr>
            <p:spPr bwMode="auto">
              <a:xfrm>
                <a:off x="3150" y="2867"/>
                <a:ext cx="32" cy="48"/>
              </a:xfrm>
              <a:custGeom>
                <a:avLst/>
                <a:gdLst>
                  <a:gd name="T0" fmla="*/ 0 w 32"/>
                  <a:gd name="T1" fmla="*/ 48 h 48"/>
                  <a:gd name="T2" fmla="*/ 0 w 32"/>
                  <a:gd name="T3" fmla="*/ 16 h 48"/>
                  <a:gd name="T4" fmla="*/ 0 w 32"/>
                  <a:gd name="T5" fmla="*/ 16 h 48"/>
                  <a:gd name="T6" fmla="*/ 0 w 32"/>
                  <a:gd name="T7" fmla="*/ 16 h 48"/>
                  <a:gd name="T8" fmla="*/ 16 w 32"/>
                  <a:gd name="T9" fmla="*/ 0 h 48"/>
                  <a:gd name="T10" fmla="*/ 16 w 32"/>
                  <a:gd name="T11" fmla="*/ 0 h 48"/>
                  <a:gd name="T12" fmla="*/ 16 w 32"/>
                  <a:gd name="T13" fmla="*/ 0 h 48"/>
                  <a:gd name="T14" fmla="*/ 24 w 32"/>
                  <a:gd name="T15" fmla="*/ 0 h 48"/>
                  <a:gd name="T16" fmla="*/ 32 w 32"/>
                  <a:gd name="T17" fmla="*/ 0 h 48"/>
                  <a:gd name="T18" fmla="*/ 32 w 32"/>
                  <a:gd name="T19" fmla="*/ 0 h 48"/>
                  <a:gd name="T20" fmla="*/ 24 w 32"/>
                  <a:gd name="T21" fmla="*/ 8 h 48"/>
                  <a:gd name="T22" fmla="*/ 16 w 32"/>
                  <a:gd name="T23" fmla="*/ 8 h 48"/>
                  <a:gd name="T24" fmla="*/ 16 w 32"/>
                  <a:gd name="T25" fmla="*/ 0 h 48"/>
                  <a:gd name="T26" fmla="*/ 24 w 32"/>
                  <a:gd name="T27" fmla="*/ 8 h 48"/>
                  <a:gd name="T28" fmla="*/ 8 w 32"/>
                  <a:gd name="T29" fmla="*/ 24 h 48"/>
                  <a:gd name="T30" fmla="*/ 0 w 32"/>
                  <a:gd name="T31" fmla="*/ 16 h 48"/>
                  <a:gd name="T32" fmla="*/ 8 w 32"/>
                  <a:gd name="T33" fmla="*/ 16 h 48"/>
                  <a:gd name="T34" fmla="*/ 8 w 32"/>
                  <a:gd name="T35" fmla="*/ 48 h 48"/>
                  <a:gd name="T36" fmla="*/ 0 w 32"/>
                  <a:gd name="T3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" h="48">
                    <a:moveTo>
                      <a:pt x="0" y="48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66" name="Rectangle 154"/>
              <p:cNvSpPr>
                <a:spLocks noChangeArrowheads="1"/>
              </p:cNvSpPr>
              <p:nvPr/>
            </p:nvSpPr>
            <p:spPr bwMode="auto">
              <a:xfrm>
                <a:off x="3174" y="2875"/>
                <a:ext cx="8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67" name="Rectangle 155"/>
              <p:cNvSpPr>
                <a:spLocks noChangeArrowheads="1"/>
              </p:cNvSpPr>
              <p:nvPr/>
            </p:nvSpPr>
            <p:spPr bwMode="auto">
              <a:xfrm>
                <a:off x="3174" y="2875"/>
                <a:ext cx="24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68" name="Rectangle 156"/>
              <p:cNvSpPr>
                <a:spLocks noChangeArrowheads="1"/>
              </p:cNvSpPr>
              <p:nvPr/>
            </p:nvSpPr>
            <p:spPr bwMode="auto">
              <a:xfrm>
                <a:off x="3190" y="2875"/>
                <a:ext cx="8" cy="3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69" name="Freeform 157"/>
              <p:cNvSpPr>
                <a:spLocks/>
              </p:cNvSpPr>
              <p:nvPr/>
            </p:nvSpPr>
            <p:spPr bwMode="auto">
              <a:xfrm>
                <a:off x="3182" y="2899"/>
                <a:ext cx="32" cy="32"/>
              </a:xfrm>
              <a:custGeom>
                <a:avLst/>
                <a:gdLst>
                  <a:gd name="T0" fmla="*/ 8 w 32"/>
                  <a:gd name="T1" fmla="*/ 0 h 32"/>
                  <a:gd name="T2" fmla="*/ 16 w 32"/>
                  <a:gd name="T3" fmla="*/ 0 h 32"/>
                  <a:gd name="T4" fmla="*/ 32 w 32"/>
                  <a:gd name="T5" fmla="*/ 0 h 32"/>
                  <a:gd name="T6" fmla="*/ 24 w 32"/>
                  <a:gd name="T7" fmla="*/ 8 h 32"/>
                  <a:gd name="T8" fmla="*/ 16 w 32"/>
                  <a:gd name="T9" fmla="*/ 16 h 32"/>
                  <a:gd name="T10" fmla="*/ 8 w 32"/>
                  <a:gd name="T11" fmla="*/ 8 h 32"/>
                  <a:gd name="T12" fmla="*/ 16 w 32"/>
                  <a:gd name="T13" fmla="*/ 8 h 32"/>
                  <a:gd name="T14" fmla="*/ 16 w 32"/>
                  <a:gd name="T15" fmla="*/ 16 h 32"/>
                  <a:gd name="T16" fmla="*/ 16 w 32"/>
                  <a:gd name="T17" fmla="*/ 24 h 32"/>
                  <a:gd name="T18" fmla="*/ 16 w 32"/>
                  <a:gd name="T19" fmla="*/ 24 h 32"/>
                  <a:gd name="T20" fmla="*/ 8 w 32"/>
                  <a:gd name="T21" fmla="*/ 32 h 32"/>
                  <a:gd name="T22" fmla="*/ 8 w 32"/>
                  <a:gd name="T23" fmla="*/ 32 h 32"/>
                  <a:gd name="T24" fmla="*/ 0 w 32"/>
                  <a:gd name="T25" fmla="*/ 32 h 32"/>
                  <a:gd name="T26" fmla="*/ 0 w 32"/>
                  <a:gd name="T27" fmla="*/ 24 h 32"/>
                  <a:gd name="T28" fmla="*/ 8 w 32"/>
                  <a:gd name="T29" fmla="*/ 16 h 32"/>
                  <a:gd name="T30" fmla="*/ 16 w 32"/>
                  <a:gd name="T31" fmla="*/ 24 h 32"/>
                  <a:gd name="T32" fmla="*/ 8 w 32"/>
                  <a:gd name="T33" fmla="*/ 16 h 32"/>
                  <a:gd name="T34" fmla="*/ 8 w 32"/>
                  <a:gd name="T35" fmla="*/ 8 h 32"/>
                  <a:gd name="T36" fmla="*/ 8 w 32"/>
                  <a:gd name="T37" fmla="*/ 8 h 32"/>
                  <a:gd name="T38" fmla="*/ 8 w 32"/>
                  <a:gd name="T39" fmla="*/ 8 h 32"/>
                  <a:gd name="T40" fmla="*/ 16 w 32"/>
                  <a:gd name="T41" fmla="*/ 0 h 32"/>
                  <a:gd name="T42" fmla="*/ 24 w 32"/>
                  <a:gd name="T43" fmla="*/ 8 h 32"/>
                  <a:gd name="T44" fmla="*/ 16 w 32"/>
                  <a:gd name="T45" fmla="*/ 8 h 32"/>
                  <a:gd name="T46" fmla="*/ 8 w 32"/>
                  <a:gd name="T47" fmla="*/ 8 h 32"/>
                  <a:gd name="T48" fmla="*/ 8 w 32"/>
                  <a:gd name="T4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2">
                    <a:moveTo>
                      <a:pt x="8" y="0"/>
                    </a:moveTo>
                    <a:lnTo>
                      <a:pt x="16" y="0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8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70" name="Rectangle 158"/>
              <p:cNvSpPr>
                <a:spLocks noChangeArrowheads="1"/>
              </p:cNvSpPr>
              <p:nvPr/>
            </p:nvSpPr>
            <p:spPr bwMode="auto">
              <a:xfrm>
                <a:off x="3174" y="2923"/>
                <a:ext cx="8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71" name="Rectangle 159"/>
              <p:cNvSpPr>
                <a:spLocks noChangeArrowheads="1"/>
              </p:cNvSpPr>
              <p:nvPr/>
            </p:nvSpPr>
            <p:spPr bwMode="auto">
              <a:xfrm>
                <a:off x="3174" y="2915"/>
                <a:ext cx="8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72" name="Rectangle 160"/>
              <p:cNvSpPr>
                <a:spLocks noChangeArrowheads="1"/>
              </p:cNvSpPr>
              <p:nvPr/>
            </p:nvSpPr>
            <p:spPr bwMode="auto">
              <a:xfrm>
                <a:off x="3166" y="2915"/>
                <a:ext cx="8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73" name="Rectangle 161"/>
              <p:cNvSpPr>
                <a:spLocks noChangeArrowheads="1"/>
              </p:cNvSpPr>
              <p:nvPr/>
            </p:nvSpPr>
            <p:spPr bwMode="auto">
              <a:xfrm>
                <a:off x="3166" y="2875"/>
                <a:ext cx="8" cy="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74" name="Freeform 162"/>
              <p:cNvSpPr>
                <a:spLocks/>
              </p:cNvSpPr>
              <p:nvPr/>
            </p:nvSpPr>
            <p:spPr bwMode="auto">
              <a:xfrm>
                <a:off x="3166" y="2875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8 h 8"/>
                  <a:gd name="T6" fmla="*/ 8 w 8"/>
                  <a:gd name="T7" fmla="*/ 8 h 8"/>
                  <a:gd name="T8" fmla="*/ 8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75" name="Freeform 163"/>
              <p:cNvSpPr>
                <a:spLocks/>
              </p:cNvSpPr>
              <p:nvPr/>
            </p:nvSpPr>
            <p:spPr bwMode="auto">
              <a:xfrm>
                <a:off x="3166" y="2859"/>
                <a:ext cx="48" cy="40"/>
              </a:xfrm>
              <a:custGeom>
                <a:avLst/>
                <a:gdLst>
                  <a:gd name="T0" fmla="*/ 24 w 48"/>
                  <a:gd name="T1" fmla="*/ 16 h 40"/>
                  <a:gd name="T2" fmla="*/ 24 w 48"/>
                  <a:gd name="T3" fmla="*/ 40 h 40"/>
                  <a:gd name="T4" fmla="*/ 16 w 48"/>
                  <a:gd name="T5" fmla="*/ 40 h 40"/>
                  <a:gd name="T6" fmla="*/ 16 w 48"/>
                  <a:gd name="T7" fmla="*/ 40 h 40"/>
                  <a:gd name="T8" fmla="*/ 24 w 48"/>
                  <a:gd name="T9" fmla="*/ 8 h 40"/>
                  <a:gd name="T10" fmla="*/ 24 w 48"/>
                  <a:gd name="T11" fmla="*/ 8 h 40"/>
                  <a:gd name="T12" fmla="*/ 24 w 48"/>
                  <a:gd name="T13" fmla="*/ 8 h 40"/>
                  <a:gd name="T14" fmla="*/ 32 w 48"/>
                  <a:gd name="T15" fmla="*/ 0 h 40"/>
                  <a:gd name="T16" fmla="*/ 32 w 48"/>
                  <a:gd name="T17" fmla="*/ 0 h 40"/>
                  <a:gd name="T18" fmla="*/ 32 w 48"/>
                  <a:gd name="T19" fmla="*/ 8 h 40"/>
                  <a:gd name="T20" fmla="*/ 16 w 48"/>
                  <a:gd name="T21" fmla="*/ 8 h 40"/>
                  <a:gd name="T22" fmla="*/ 16 w 48"/>
                  <a:gd name="T23" fmla="*/ 0 h 40"/>
                  <a:gd name="T24" fmla="*/ 24 w 48"/>
                  <a:gd name="T25" fmla="*/ 8 h 40"/>
                  <a:gd name="T26" fmla="*/ 16 w 48"/>
                  <a:gd name="T27" fmla="*/ 16 h 40"/>
                  <a:gd name="T28" fmla="*/ 8 w 48"/>
                  <a:gd name="T29" fmla="*/ 16 h 40"/>
                  <a:gd name="T30" fmla="*/ 16 w 48"/>
                  <a:gd name="T31" fmla="*/ 8 h 40"/>
                  <a:gd name="T32" fmla="*/ 24 w 48"/>
                  <a:gd name="T33" fmla="*/ 16 h 40"/>
                  <a:gd name="T34" fmla="*/ 24 w 48"/>
                  <a:gd name="T35" fmla="*/ 16 h 40"/>
                  <a:gd name="T36" fmla="*/ 24 w 48"/>
                  <a:gd name="T37" fmla="*/ 16 h 40"/>
                  <a:gd name="T38" fmla="*/ 16 w 48"/>
                  <a:gd name="T39" fmla="*/ 24 h 40"/>
                  <a:gd name="T40" fmla="*/ 8 w 48"/>
                  <a:gd name="T41" fmla="*/ 16 h 40"/>
                  <a:gd name="T42" fmla="*/ 0 w 48"/>
                  <a:gd name="T43" fmla="*/ 8 h 40"/>
                  <a:gd name="T44" fmla="*/ 8 w 48"/>
                  <a:gd name="T45" fmla="*/ 8 h 40"/>
                  <a:gd name="T46" fmla="*/ 16 w 48"/>
                  <a:gd name="T47" fmla="*/ 0 h 40"/>
                  <a:gd name="T48" fmla="*/ 16 w 48"/>
                  <a:gd name="T49" fmla="*/ 0 h 40"/>
                  <a:gd name="T50" fmla="*/ 16 w 48"/>
                  <a:gd name="T51" fmla="*/ 0 h 40"/>
                  <a:gd name="T52" fmla="*/ 32 w 48"/>
                  <a:gd name="T53" fmla="*/ 0 h 40"/>
                  <a:gd name="T54" fmla="*/ 48 w 48"/>
                  <a:gd name="T55" fmla="*/ 0 h 40"/>
                  <a:gd name="T56" fmla="*/ 40 w 48"/>
                  <a:gd name="T57" fmla="*/ 8 h 40"/>
                  <a:gd name="T58" fmla="*/ 32 w 48"/>
                  <a:gd name="T59" fmla="*/ 16 h 40"/>
                  <a:gd name="T60" fmla="*/ 24 w 48"/>
                  <a:gd name="T61" fmla="*/ 8 h 40"/>
                  <a:gd name="T62" fmla="*/ 32 w 48"/>
                  <a:gd name="T63" fmla="*/ 8 h 40"/>
                  <a:gd name="T64" fmla="*/ 24 w 48"/>
                  <a:gd name="T65" fmla="*/ 40 h 40"/>
                  <a:gd name="T66" fmla="*/ 24 w 48"/>
                  <a:gd name="T67" fmla="*/ 40 h 40"/>
                  <a:gd name="T68" fmla="*/ 16 w 48"/>
                  <a:gd name="T69" fmla="*/ 40 h 40"/>
                  <a:gd name="T70" fmla="*/ 16 w 48"/>
                  <a:gd name="T71" fmla="*/ 16 h 40"/>
                  <a:gd name="T72" fmla="*/ 24 w 48"/>
                  <a:gd name="T73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" h="40">
                    <a:moveTo>
                      <a:pt x="24" y="16"/>
                    </a:moveTo>
                    <a:lnTo>
                      <a:pt x="24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48" y="0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16" y="40"/>
                    </a:lnTo>
                    <a:lnTo>
                      <a:pt x="16" y="16"/>
                    </a:lnTo>
                    <a:lnTo>
                      <a:pt x="24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76" name="Rectangle 164"/>
              <p:cNvSpPr>
                <a:spLocks noChangeArrowheads="1"/>
              </p:cNvSpPr>
              <p:nvPr/>
            </p:nvSpPr>
            <p:spPr bwMode="auto">
              <a:xfrm>
                <a:off x="3182" y="2851"/>
                <a:ext cx="8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77" name="Rectangle 165"/>
              <p:cNvSpPr>
                <a:spLocks noChangeArrowheads="1"/>
              </p:cNvSpPr>
              <p:nvPr/>
            </p:nvSpPr>
            <p:spPr bwMode="auto">
              <a:xfrm>
                <a:off x="3182" y="2851"/>
                <a:ext cx="24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78" name="Freeform 166"/>
              <p:cNvSpPr>
                <a:spLocks/>
              </p:cNvSpPr>
              <p:nvPr/>
            </p:nvSpPr>
            <p:spPr bwMode="auto">
              <a:xfrm>
                <a:off x="3182" y="2851"/>
                <a:ext cx="32" cy="56"/>
              </a:xfrm>
              <a:custGeom>
                <a:avLst/>
                <a:gdLst>
                  <a:gd name="T0" fmla="*/ 24 w 32"/>
                  <a:gd name="T1" fmla="*/ 0 h 56"/>
                  <a:gd name="T2" fmla="*/ 24 w 32"/>
                  <a:gd name="T3" fmla="*/ 32 h 56"/>
                  <a:gd name="T4" fmla="*/ 24 w 32"/>
                  <a:gd name="T5" fmla="*/ 32 h 56"/>
                  <a:gd name="T6" fmla="*/ 24 w 32"/>
                  <a:gd name="T7" fmla="*/ 32 h 56"/>
                  <a:gd name="T8" fmla="*/ 16 w 32"/>
                  <a:gd name="T9" fmla="*/ 48 h 56"/>
                  <a:gd name="T10" fmla="*/ 8 w 32"/>
                  <a:gd name="T11" fmla="*/ 56 h 56"/>
                  <a:gd name="T12" fmla="*/ 8 w 32"/>
                  <a:gd name="T13" fmla="*/ 56 h 56"/>
                  <a:gd name="T14" fmla="*/ 0 w 32"/>
                  <a:gd name="T15" fmla="*/ 56 h 56"/>
                  <a:gd name="T16" fmla="*/ 0 w 32"/>
                  <a:gd name="T17" fmla="*/ 56 h 56"/>
                  <a:gd name="T18" fmla="*/ 0 w 32"/>
                  <a:gd name="T19" fmla="*/ 48 h 56"/>
                  <a:gd name="T20" fmla="*/ 8 w 32"/>
                  <a:gd name="T21" fmla="*/ 16 h 56"/>
                  <a:gd name="T22" fmla="*/ 8 w 32"/>
                  <a:gd name="T23" fmla="*/ 16 h 56"/>
                  <a:gd name="T24" fmla="*/ 8 w 32"/>
                  <a:gd name="T25" fmla="*/ 16 h 56"/>
                  <a:gd name="T26" fmla="*/ 16 w 32"/>
                  <a:gd name="T27" fmla="*/ 8 h 56"/>
                  <a:gd name="T28" fmla="*/ 16 w 32"/>
                  <a:gd name="T29" fmla="*/ 8 h 56"/>
                  <a:gd name="T30" fmla="*/ 32 w 32"/>
                  <a:gd name="T31" fmla="*/ 8 h 56"/>
                  <a:gd name="T32" fmla="*/ 24 w 32"/>
                  <a:gd name="T33" fmla="*/ 16 h 56"/>
                  <a:gd name="T34" fmla="*/ 16 w 32"/>
                  <a:gd name="T35" fmla="*/ 24 h 56"/>
                  <a:gd name="T36" fmla="*/ 8 w 32"/>
                  <a:gd name="T37" fmla="*/ 16 h 56"/>
                  <a:gd name="T38" fmla="*/ 16 w 32"/>
                  <a:gd name="T39" fmla="*/ 16 h 56"/>
                  <a:gd name="T40" fmla="*/ 8 w 32"/>
                  <a:gd name="T41" fmla="*/ 48 h 56"/>
                  <a:gd name="T42" fmla="*/ 0 w 32"/>
                  <a:gd name="T43" fmla="*/ 48 h 56"/>
                  <a:gd name="T44" fmla="*/ 0 w 32"/>
                  <a:gd name="T45" fmla="*/ 48 h 56"/>
                  <a:gd name="T46" fmla="*/ 8 w 32"/>
                  <a:gd name="T47" fmla="*/ 48 h 56"/>
                  <a:gd name="T48" fmla="*/ 8 w 32"/>
                  <a:gd name="T49" fmla="*/ 56 h 56"/>
                  <a:gd name="T50" fmla="*/ 8 w 32"/>
                  <a:gd name="T51" fmla="*/ 48 h 56"/>
                  <a:gd name="T52" fmla="*/ 16 w 32"/>
                  <a:gd name="T53" fmla="*/ 32 h 56"/>
                  <a:gd name="T54" fmla="*/ 24 w 32"/>
                  <a:gd name="T55" fmla="*/ 32 h 56"/>
                  <a:gd name="T56" fmla="*/ 16 w 32"/>
                  <a:gd name="T57" fmla="*/ 32 h 56"/>
                  <a:gd name="T58" fmla="*/ 16 w 32"/>
                  <a:gd name="T59" fmla="*/ 0 h 56"/>
                  <a:gd name="T60" fmla="*/ 24 w 32"/>
                  <a:gd name="T6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56">
                    <a:moveTo>
                      <a:pt x="24" y="0"/>
                    </a:move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8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16" y="32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16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79" name="Rectangle 167"/>
              <p:cNvSpPr>
                <a:spLocks noChangeArrowheads="1"/>
              </p:cNvSpPr>
              <p:nvPr/>
            </p:nvSpPr>
            <p:spPr bwMode="auto">
              <a:xfrm>
                <a:off x="3182" y="2859"/>
                <a:ext cx="16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80" name="Freeform 168"/>
              <p:cNvSpPr>
                <a:spLocks/>
              </p:cNvSpPr>
              <p:nvPr/>
            </p:nvSpPr>
            <p:spPr bwMode="auto">
              <a:xfrm>
                <a:off x="2542" y="2963"/>
                <a:ext cx="16" cy="16"/>
              </a:xfrm>
              <a:custGeom>
                <a:avLst/>
                <a:gdLst>
                  <a:gd name="T0" fmla="*/ 16 w 16"/>
                  <a:gd name="T1" fmla="*/ 8 h 16"/>
                  <a:gd name="T2" fmla="*/ 8 w 16"/>
                  <a:gd name="T3" fmla="*/ 16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8 w 16"/>
                  <a:gd name="T11" fmla="*/ 0 h 16"/>
                  <a:gd name="T12" fmla="*/ 16 w 16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16" y="8"/>
                    </a:move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81" name="Rectangle 169"/>
              <p:cNvSpPr>
                <a:spLocks noChangeArrowheads="1"/>
              </p:cNvSpPr>
              <p:nvPr/>
            </p:nvSpPr>
            <p:spPr bwMode="auto">
              <a:xfrm>
                <a:off x="2542" y="2971"/>
                <a:ext cx="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82" name="Freeform 170"/>
              <p:cNvSpPr>
                <a:spLocks/>
              </p:cNvSpPr>
              <p:nvPr/>
            </p:nvSpPr>
            <p:spPr bwMode="auto">
              <a:xfrm>
                <a:off x="2542" y="3011"/>
                <a:ext cx="400" cy="119"/>
              </a:xfrm>
              <a:custGeom>
                <a:avLst/>
                <a:gdLst>
                  <a:gd name="T0" fmla="*/ 0 w 400"/>
                  <a:gd name="T1" fmla="*/ 0 h 119"/>
                  <a:gd name="T2" fmla="*/ 8 w 400"/>
                  <a:gd name="T3" fmla="*/ 0 h 119"/>
                  <a:gd name="T4" fmla="*/ 8 w 400"/>
                  <a:gd name="T5" fmla="*/ 0 h 119"/>
                  <a:gd name="T6" fmla="*/ 8 w 400"/>
                  <a:gd name="T7" fmla="*/ 0 h 119"/>
                  <a:gd name="T8" fmla="*/ 400 w 400"/>
                  <a:gd name="T9" fmla="*/ 111 h 119"/>
                  <a:gd name="T10" fmla="*/ 400 w 400"/>
                  <a:gd name="T11" fmla="*/ 119 h 119"/>
                  <a:gd name="T12" fmla="*/ 400 w 400"/>
                  <a:gd name="T13" fmla="*/ 119 h 119"/>
                  <a:gd name="T14" fmla="*/ 400 w 400"/>
                  <a:gd name="T15" fmla="*/ 119 h 119"/>
                  <a:gd name="T16" fmla="*/ 8 w 400"/>
                  <a:gd name="T17" fmla="*/ 8 h 119"/>
                  <a:gd name="T18" fmla="*/ 8 w 400"/>
                  <a:gd name="T19" fmla="*/ 0 h 119"/>
                  <a:gd name="T20" fmla="*/ 8 w 400"/>
                  <a:gd name="T21" fmla="*/ 8 h 119"/>
                  <a:gd name="T22" fmla="*/ 0 w 400"/>
                  <a:gd name="T23" fmla="*/ 8 h 119"/>
                  <a:gd name="T24" fmla="*/ 0 w 400"/>
                  <a:gd name="T2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0" h="119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00" y="111"/>
                    </a:lnTo>
                    <a:lnTo>
                      <a:pt x="400" y="119"/>
                    </a:lnTo>
                    <a:lnTo>
                      <a:pt x="400" y="119"/>
                    </a:lnTo>
                    <a:lnTo>
                      <a:pt x="400" y="119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83" name="Rectangle 171"/>
              <p:cNvSpPr>
                <a:spLocks noChangeArrowheads="1"/>
              </p:cNvSpPr>
              <p:nvPr/>
            </p:nvSpPr>
            <p:spPr bwMode="auto">
              <a:xfrm>
                <a:off x="2942" y="3122"/>
                <a:ext cx="16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84" name="Freeform 172"/>
              <p:cNvSpPr>
                <a:spLocks/>
              </p:cNvSpPr>
              <p:nvPr/>
            </p:nvSpPr>
            <p:spPr bwMode="auto">
              <a:xfrm>
                <a:off x="2550" y="2963"/>
                <a:ext cx="416" cy="159"/>
              </a:xfrm>
              <a:custGeom>
                <a:avLst/>
                <a:gdLst>
                  <a:gd name="T0" fmla="*/ 400 w 416"/>
                  <a:gd name="T1" fmla="*/ 159 h 159"/>
                  <a:gd name="T2" fmla="*/ 400 w 416"/>
                  <a:gd name="T3" fmla="*/ 120 h 159"/>
                  <a:gd name="T4" fmla="*/ 400 w 416"/>
                  <a:gd name="T5" fmla="*/ 120 h 159"/>
                  <a:gd name="T6" fmla="*/ 400 w 416"/>
                  <a:gd name="T7" fmla="*/ 120 h 159"/>
                  <a:gd name="T8" fmla="*/ 408 w 416"/>
                  <a:gd name="T9" fmla="*/ 112 h 159"/>
                  <a:gd name="T10" fmla="*/ 408 w 416"/>
                  <a:gd name="T11" fmla="*/ 112 h 159"/>
                  <a:gd name="T12" fmla="*/ 408 w 416"/>
                  <a:gd name="T13" fmla="*/ 120 h 159"/>
                  <a:gd name="T14" fmla="*/ 0 w 416"/>
                  <a:gd name="T15" fmla="*/ 8 h 159"/>
                  <a:gd name="T16" fmla="*/ 0 w 416"/>
                  <a:gd name="T17" fmla="*/ 0 h 159"/>
                  <a:gd name="T18" fmla="*/ 0 w 416"/>
                  <a:gd name="T19" fmla="*/ 0 h 159"/>
                  <a:gd name="T20" fmla="*/ 0 w 416"/>
                  <a:gd name="T21" fmla="*/ 0 h 159"/>
                  <a:gd name="T22" fmla="*/ 408 w 416"/>
                  <a:gd name="T23" fmla="*/ 112 h 159"/>
                  <a:gd name="T24" fmla="*/ 408 w 416"/>
                  <a:gd name="T25" fmla="*/ 112 h 159"/>
                  <a:gd name="T26" fmla="*/ 416 w 416"/>
                  <a:gd name="T27" fmla="*/ 120 h 159"/>
                  <a:gd name="T28" fmla="*/ 408 w 416"/>
                  <a:gd name="T29" fmla="*/ 127 h 159"/>
                  <a:gd name="T30" fmla="*/ 400 w 416"/>
                  <a:gd name="T31" fmla="*/ 120 h 159"/>
                  <a:gd name="T32" fmla="*/ 408 w 416"/>
                  <a:gd name="T33" fmla="*/ 120 h 159"/>
                  <a:gd name="T34" fmla="*/ 408 w 416"/>
                  <a:gd name="T35" fmla="*/ 159 h 159"/>
                  <a:gd name="T36" fmla="*/ 400 w 416"/>
                  <a:gd name="T3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6" h="159">
                    <a:moveTo>
                      <a:pt x="400" y="159"/>
                    </a:moveTo>
                    <a:lnTo>
                      <a:pt x="400" y="120"/>
                    </a:lnTo>
                    <a:lnTo>
                      <a:pt x="400" y="120"/>
                    </a:lnTo>
                    <a:lnTo>
                      <a:pt x="400" y="120"/>
                    </a:lnTo>
                    <a:lnTo>
                      <a:pt x="408" y="112"/>
                    </a:lnTo>
                    <a:lnTo>
                      <a:pt x="408" y="112"/>
                    </a:lnTo>
                    <a:lnTo>
                      <a:pt x="408" y="12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08" y="112"/>
                    </a:lnTo>
                    <a:lnTo>
                      <a:pt x="408" y="112"/>
                    </a:lnTo>
                    <a:lnTo>
                      <a:pt x="416" y="120"/>
                    </a:lnTo>
                    <a:lnTo>
                      <a:pt x="408" y="127"/>
                    </a:lnTo>
                    <a:lnTo>
                      <a:pt x="400" y="120"/>
                    </a:lnTo>
                    <a:lnTo>
                      <a:pt x="408" y="120"/>
                    </a:lnTo>
                    <a:lnTo>
                      <a:pt x="408" y="159"/>
                    </a:lnTo>
                    <a:lnTo>
                      <a:pt x="400" y="159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85" name="Freeform 173"/>
              <p:cNvSpPr>
                <a:spLocks/>
              </p:cNvSpPr>
              <p:nvPr/>
            </p:nvSpPr>
            <p:spPr bwMode="auto">
              <a:xfrm>
                <a:off x="2958" y="2899"/>
                <a:ext cx="208" cy="184"/>
              </a:xfrm>
              <a:custGeom>
                <a:avLst/>
                <a:gdLst>
                  <a:gd name="T0" fmla="*/ 0 w 208"/>
                  <a:gd name="T1" fmla="*/ 176 h 184"/>
                  <a:gd name="T2" fmla="*/ 200 w 208"/>
                  <a:gd name="T3" fmla="*/ 8 h 184"/>
                  <a:gd name="T4" fmla="*/ 208 w 208"/>
                  <a:gd name="T5" fmla="*/ 0 h 184"/>
                  <a:gd name="T6" fmla="*/ 208 w 208"/>
                  <a:gd name="T7" fmla="*/ 8 h 184"/>
                  <a:gd name="T8" fmla="*/ 208 w 208"/>
                  <a:gd name="T9" fmla="*/ 40 h 184"/>
                  <a:gd name="T10" fmla="*/ 208 w 208"/>
                  <a:gd name="T11" fmla="*/ 48 h 184"/>
                  <a:gd name="T12" fmla="*/ 208 w 208"/>
                  <a:gd name="T13" fmla="*/ 48 h 184"/>
                  <a:gd name="T14" fmla="*/ 168 w 208"/>
                  <a:gd name="T15" fmla="*/ 80 h 184"/>
                  <a:gd name="T16" fmla="*/ 160 w 208"/>
                  <a:gd name="T17" fmla="*/ 72 h 184"/>
                  <a:gd name="T18" fmla="*/ 168 w 208"/>
                  <a:gd name="T19" fmla="*/ 80 h 184"/>
                  <a:gd name="T20" fmla="*/ 152 w 208"/>
                  <a:gd name="T21" fmla="*/ 96 h 184"/>
                  <a:gd name="T22" fmla="*/ 152 w 208"/>
                  <a:gd name="T23" fmla="*/ 96 h 184"/>
                  <a:gd name="T24" fmla="*/ 144 w 208"/>
                  <a:gd name="T25" fmla="*/ 96 h 184"/>
                  <a:gd name="T26" fmla="*/ 144 w 208"/>
                  <a:gd name="T27" fmla="*/ 88 h 184"/>
                  <a:gd name="T28" fmla="*/ 160 w 208"/>
                  <a:gd name="T29" fmla="*/ 72 h 184"/>
                  <a:gd name="T30" fmla="*/ 160 w 208"/>
                  <a:gd name="T31" fmla="*/ 72 h 184"/>
                  <a:gd name="T32" fmla="*/ 160 w 208"/>
                  <a:gd name="T33" fmla="*/ 72 h 184"/>
                  <a:gd name="T34" fmla="*/ 200 w 208"/>
                  <a:gd name="T35" fmla="*/ 40 h 184"/>
                  <a:gd name="T36" fmla="*/ 208 w 208"/>
                  <a:gd name="T37" fmla="*/ 48 h 184"/>
                  <a:gd name="T38" fmla="*/ 200 w 208"/>
                  <a:gd name="T39" fmla="*/ 40 h 184"/>
                  <a:gd name="T40" fmla="*/ 200 w 208"/>
                  <a:gd name="T41" fmla="*/ 8 h 184"/>
                  <a:gd name="T42" fmla="*/ 208 w 208"/>
                  <a:gd name="T43" fmla="*/ 8 h 184"/>
                  <a:gd name="T44" fmla="*/ 208 w 208"/>
                  <a:gd name="T45" fmla="*/ 16 h 184"/>
                  <a:gd name="T46" fmla="*/ 8 w 208"/>
                  <a:gd name="T47" fmla="*/ 184 h 184"/>
                  <a:gd name="T48" fmla="*/ 0 w 208"/>
                  <a:gd name="T49" fmla="*/ 17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8" h="184">
                    <a:moveTo>
                      <a:pt x="0" y="176"/>
                    </a:moveTo>
                    <a:lnTo>
                      <a:pt x="200" y="8"/>
                    </a:lnTo>
                    <a:lnTo>
                      <a:pt x="208" y="0"/>
                    </a:lnTo>
                    <a:lnTo>
                      <a:pt x="208" y="8"/>
                    </a:lnTo>
                    <a:lnTo>
                      <a:pt x="208" y="40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168" y="80"/>
                    </a:lnTo>
                    <a:lnTo>
                      <a:pt x="160" y="72"/>
                    </a:lnTo>
                    <a:lnTo>
                      <a:pt x="168" y="80"/>
                    </a:lnTo>
                    <a:lnTo>
                      <a:pt x="152" y="96"/>
                    </a:lnTo>
                    <a:lnTo>
                      <a:pt x="152" y="96"/>
                    </a:lnTo>
                    <a:lnTo>
                      <a:pt x="144" y="96"/>
                    </a:lnTo>
                    <a:lnTo>
                      <a:pt x="144" y="88"/>
                    </a:lnTo>
                    <a:lnTo>
                      <a:pt x="160" y="72"/>
                    </a:lnTo>
                    <a:lnTo>
                      <a:pt x="160" y="72"/>
                    </a:lnTo>
                    <a:lnTo>
                      <a:pt x="160" y="72"/>
                    </a:lnTo>
                    <a:lnTo>
                      <a:pt x="200" y="40"/>
                    </a:lnTo>
                    <a:lnTo>
                      <a:pt x="208" y="48"/>
                    </a:lnTo>
                    <a:lnTo>
                      <a:pt x="200" y="40"/>
                    </a:lnTo>
                    <a:lnTo>
                      <a:pt x="200" y="8"/>
                    </a:lnTo>
                    <a:lnTo>
                      <a:pt x="208" y="8"/>
                    </a:lnTo>
                    <a:lnTo>
                      <a:pt x="208" y="16"/>
                    </a:lnTo>
                    <a:lnTo>
                      <a:pt x="8" y="184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86" name="Rectangle 174"/>
              <p:cNvSpPr>
                <a:spLocks noChangeArrowheads="1"/>
              </p:cNvSpPr>
              <p:nvPr/>
            </p:nvSpPr>
            <p:spPr bwMode="auto">
              <a:xfrm>
                <a:off x="3094" y="2987"/>
                <a:ext cx="8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87" name="Freeform 175"/>
              <p:cNvSpPr>
                <a:spLocks/>
              </p:cNvSpPr>
              <p:nvPr/>
            </p:nvSpPr>
            <p:spPr bwMode="auto">
              <a:xfrm>
                <a:off x="2950" y="2987"/>
                <a:ext cx="152" cy="151"/>
              </a:xfrm>
              <a:custGeom>
                <a:avLst/>
                <a:gdLst>
                  <a:gd name="T0" fmla="*/ 152 w 152"/>
                  <a:gd name="T1" fmla="*/ 0 h 151"/>
                  <a:gd name="T2" fmla="*/ 152 w 152"/>
                  <a:gd name="T3" fmla="*/ 8 h 151"/>
                  <a:gd name="T4" fmla="*/ 152 w 152"/>
                  <a:gd name="T5" fmla="*/ 16 h 151"/>
                  <a:gd name="T6" fmla="*/ 152 w 152"/>
                  <a:gd name="T7" fmla="*/ 16 h 151"/>
                  <a:gd name="T8" fmla="*/ 144 w 152"/>
                  <a:gd name="T9" fmla="*/ 24 h 151"/>
                  <a:gd name="T10" fmla="*/ 144 w 152"/>
                  <a:gd name="T11" fmla="*/ 24 h 151"/>
                  <a:gd name="T12" fmla="*/ 144 w 152"/>
                  <a:gd name="T13" fmla="*/ 24 h 151"/>
                  <a:gd name="T14" fmla="*/ 8 w 152"/>
                  <a:gd name="T15" fmla="*/ 143 h 151"/>
                  <a:gd name="T16" fmla="*/ 0 w 152"/>
                  <a:gd name="T17" fmla="*/ 151 h 151"/>
                  <a:gd name="T18" fmla="*/ 0 w 152"/>
                  <a:gd name="T19" fmla="*/ 135 h 151"/>
                  <a:gd name="T20" fmla="*/ 0 w 152"/>
                  <a:gd name="T21" fmla="*/ 135 h 151"/>
                  <a:gd name="T22" fmla="*/ 136 w 152"/>
                  <a:gd name="T23" fmla="*/ 16 h 151"/>
                  <a:gd name="T24" fmla="*/ 144 w 152"/>
                  <a:gd name="T25" fmla="*/ 24 h 151"/>
                  <a:gd name="T26" fmla="*/ 136 w 152"/>
                  <a:gd name="T27" fmla="*/ 16 h 151"/>
                  <a:gd name="T28" fmla="*/ 144 w 152"/>
                  <a:gd name="T29" fmla="*/ 8 h 151"/>
                  <a:gd name="T30" fmla="*/ 152 w 152"/>
                  <a:gd name="T31" fmla="*/ 16 h 151"/>
                  <a:gd name="T32" fmla="*/ 144 w 152"/>
                  <a:gd name="T33" fmla="*/ 8 h 151"/>
                  <a:gd name="T34" fmla="*/ 144 w 152"/>
                  <a:gd name="T35" fmla="*/ 0 h 151"/>
                  <a:gd name="T36" fmla="*/ 152 w 152"/>
                  <a:gd name="T37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2" h="151">
                    <a:moveTo>
                      <a:pt x="152" y="0"/>
                    </a:moveTo>
                    <a:lnTo>
                      <a:pt x="152" y="8"/>
                    </a:lnTo>
                    <a:lnTo>
                      <a:pt x="152" y="16"/>
                    </a:lnTo>
                    <a:lnTo>
                      <a:pt x="152" y="16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8" y="143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136" y="16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44" y="8"/>
                    </a:lnTo>
                    <a:lnTo>
                      <a:pt x="152" y="16"/>
                    </a:lnTo>
                    <a:lnTo>
                      <a:pt x="144" y="8"/>
                    </a:lnTo>
                    <a:lnTo>
                      <a:pt x="144" y="0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88" name="Rectangle 176"/>
              <p:cNvSpPr>
                <a:spLocks noChangeArrowheads="1"/>
              </p:cNvSpPr>
              <p:nvPr/>
            </p:nvSpPr>
            <p:spPr bwMode="auto">
              <a:xfrm>
                <a:off x="2950" y="3075"/>
                <a:ext cx="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89" name="Freeform 177"/>
              <p:cNvSpPr>
                <a:spLocks/>
              </p:cNvSpPr>
              <p:nvPr/>
            </p:nvSpPr>
            <p:spPr bwMode="auto">
              <a:xfrm>
                <a:off x="2950" y="3075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16 w 16"/>
                  <a:gd name="T7" fmla="*/ 8 h 8"/>
                  <a:gd name="T8" fmla="*/ 8 w 16"/>
                  <a:gd name="T9" fmla="*/ 8 h 8"/>
                  <a:gd name="T10" fmla="*/ 0 w 16"/>
                  <a:gd name="T11" fmla="*/ 8 h 8"/>
                  <a:gd name="T12" fmla="*/ 0 w 1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90" name="Freeform 178"/>
              <p:cNvSpPr>
                <a:spLocks/>
              </p:cNvSpPr>
              <p:nvPr/>
            </p:nvSpPr>
            <p:spPr bwMode="auto">
              <a:xfrm>
                <a:off x="2646" y="2827"/>
                <a:ext cx="520" cy="176"/>
              </a:xfrm>
              <a:custGeom>
                <a:avLst/>
                <a:gdLst>
                  <a:gd name="T0" fmla="*/ 0 w 520"/>
                  <a:gd name="T1" fmla="*/ 72 h 176"/>
                  <a:gd name="T2" fmla="*/ 392 w 520"/>
                  <a:gd name="T3" fmla="*/ 168 h 176"/>
                  <a:gd name="T4" fmla="*/ 400 w 520"/>
                  <a:gd name="T5" fmla="*/ 176 h 176"/>
                  <a:gd name="T6" fmla="*/ 392 w 520"/>
                  <a:gd name="T7" fmla="*/ 168 h 176"/>
                  <a:gd name="T8" fmla="*/ 512 w 520"/>
                  <a:gd name="T9" fmla="*/ 64 h 176"/>
                  <a:gd name="T10" fmla="*/ 512 w 520"/>
                  <a:gd name="T11" fmla="*/ 64 h 176"/>
                  <a:gd name="T12" fmla="*/ 512 w 520"/>
                  <a:gd name="T13" fmla="*/ 72 h 176"/>
                  <a:gd name="T14" fmla="*/ 144 w 520"/>
                  <a:gd name="T15" fmla="*/ 8 h 176"/>
                  <a:gd name="T16" fmla="*/ 144 w 520"/>
                  <a:gd name="T17" fmla="*/ 0 h 176"/>
                  <a:gd name="T18" fmla="*/ 144 w 520"/>
                  <a:gd name="T19" fmla="*/ 0 h 176"/>
                  <a:gd name="T20" fmla="*/ 144 w 520"/>
                  <a:gd name="T21" fmla="*/ 0 h 176"/>
                  <a:gd name="T22" fmla="*/ 512 w 520"/>
                  <a:gd name="T23" fmla="*/ 64 h 176"/>
                  <a:gd name="T24" fmla="*/ 512 w 520"/>
                  <a:gd name="T25" fmla="*/ 64 h 176"/>
                  <a:gd name="T26" fmla="*/ 520 w 520"/>
                  <a:gd name="T27" fmla="*/ 72 h 176"/>
                  <a:gd name="T28" fmla="*/ 400 w 520"/>
                  <a:gd name="T29" fmla="*/ 176 h 176"/>
                  <a:gd name="T30" fmla="*/ 400 w 520"/>
                  <a:gd name="T31" fmla="*/ 176 h 176"/>
                  <a:gd name="T32" fmla="*/ 392 w 520"/>
                  <a:gd name="T33" fmla="*/ 176 h 176"/>
                  <a:gd name="T34" fmla="*/ 0 w 520"/>
                  <a:gd name="T35" fmla="*/ 80 h 176"/>
                  <a:gd name="T36" fmla="*/ 0 w 520"/>
                  <a:gd name="T37" fmla="*/ 7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0" h="176">
                    <a:moveTo>
                      <a:pt x="0" y="72"/>
                    </a:moveTo>
                    <a:lnTo>
                      <a:pt x="392" y="168"/>
                    </a:lnTo>
                    <a:lnTo>
                      <a:pt x="400" y="176"/>
                    </a:lnTo>
                    <a:lnTo>
                      <a:pt x="392" y="168"/>
                    </a:lnTo>
                    <a:lnTo>
                      <a:pt x="512" y="64"/>
                    </a:lnTo>
                    <a:lnTo>
                      <a:pt x="512" y="64"/>
                    </a:lnTo>
                    <a:lnTo>
                      <a:pt x="512" y="72"/>
                    </a:lnTo>
                    <a:lnTo>
                      <a:pt x="144" y="8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512" y="64"/>
                    </a:lnTo>
                    <a:lnTo>
                      <a:pt x="512" y="64"/>
                    </a:lnTo>
                    <a:lnTo>
                      <a:pt x="520" y="72"/>
                    </a:lnTo>
                    <a:lnTo>
                      <a:pt x="400" y="176"/>
                    </a:lnTo>
                    <a:lnTo>
                      <a:pt x="400" y="176"/>
                    </a:lnTo>
                    <a:lnTo>
                      <a:pt x="392" y="176"/>
                    </a:lnTo>
                    <a:lnTo>
                      <a:pt x="0" y="8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91" name="Freeform 179"/>
              <p:cNvSpPr>
                <a:spLocks/>
              </p:cNvSpPr>
              <p:nvPr/>
            </p:nvSpPr>
            <p:spPr bwMode="auto">
              <a:xfrm>
                <a:off x="2646" y="2827"/>
                <a:ext cx="144" cy="80"/>
              </a:xfrm>
              <a:custGeom>
                <a:avLst/>
                <a:gdLst>
                  <a:gd name="T0" fmla="*/ 144 w 144"/>
                  <a:gd name="T1" fmla="*/ 8 h 80"/>
                  <a:gd name="T2" fmla="*/ 0 w 144"/>
                  <a:gd name="T3" fmla="*/ 80 h 80"/>
                  <a:gd name="T4" fmla="*/ 0 w 144"/>
                  <a:gd name="T5" fmla="*/ 80 h 80"/>
                  <a:gd name="T6" fmla="*/ 0 w 144"/>
                  <a:gd name="T7" fmla="*/ 80 h 80"/>
                  <a:gd name="T8" fmla="*/ 0 w 144"/>
                  <a:gd name="T9" fmla="*/ 72 h 80"/>
                  <a:gd name="T10" fmla="*/ 144 w 144"/>
                  <a:gd name="T11" fmla="*/ 0 h 80"/>
                  <a:gd name="T12" fmla="*/ 144 w 144"/>
                  <a:gd name="T13" fmla="*/ 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80">
                    <a:moveTo>
                      <a:pt x="144" y="8"/>
                    </a:move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72"/>
                    </a:lnTo>
                    <a:lnTo>
                      <a:pt x="144" y="0"/>
                    </a:lnTo>
                    <a:lnTo>
                      <a:pt x="14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92" name="Freeform 180"/>
              <p:cNvSpPr>
                <a:spLocks/>
              </p:cNvSpPr>
              <p:nvPr/>
            </p:nvSpPr>
            <p:spPr bwMode="auto">
              <a:xfrm>
                <a:off x="2630" y="2883"/>
                <a:ext cx="536" cy="136"/>
              </a:xfrm>
              <a:custGeom>
                <a:avLst/>
                <a:gdLst>
                  <a:gd name="T0" fmla="*/ 136 w 536"/>
                  <a:gd name="T1" fmla="*/ 48 h 136"/>
                  <a:gd name="T2" fmla="*/ 136 w 536"/>
                  <a:gd name="T3" fmla="*/ 48 h 136"/>
                  <a:gd name="T4" fmla="*/ 176 w 536"/>
                  <a:gd name="T5" fmla="*/ 48 h 136"/>
                  <a:gd name="T6" fmla="*/ 224 w 536"/>
                  <a:gd name="T7" fmla="*/ 64 h 136"/>
                  <a:gd name="T8" fmla="*/ 224 w 536"/>
                  <a:gd name="T9" fmla="*/ 64 h 136"/>
                  <a:gd name="T10" fmla="*/ 240 w 536"/>
                  <a:gd name="T11" fmla="*/ 80 h 136"/>
                  <a:gd name="T12" fmla="*/ 248 w 536"/>
                  <a:gd name="T13" fmla="*/ 72 h 136"/>
                  <a:gd name="T14" fmla="*/ 248 w 536"/>
                  <a:gd name="T15" fmla="*/ 72 h 136"/>
                  <a:gd name="T16" fmla="*/ 416 w 536"/>
                  <a:gd name="T17" fmla="*/ 120 h 136"/>
                  <a:gd name="T18" fmla="*/ 528 w 536"/>
                  <a:gd name="T19" fmla="*/ 8 h 136"/>
                  <a:gd name="T20" fmla="*/ 536 w 536"/>
                  <a:gd name="T21" fmla="*/ 8 h 136"/>
                  <a:gd name="T22" fmla="*/ 536 w 536"/>
                  <a:gd name="T23" fmla="*/ 32 h 136"/>
                  <a:gd name="T24" fmla="*/ 408 w 536"/>
                  <a:gd name="T25" fmla="*/ 136 h 136"/>
                  <a:gd name="T26" fmla="*/ 400 w 536"/>
                  <a:gd name="T27" fmla="*/ 136 h 136"/>
                  <a:gd name="T28" fmla="*/ 0 w 536"/>
                  <a:gd name="T29" fmla="*/ 40 h 136"/>
                  <a:gd name="T30" fmla="*/ 16 w 536"/>
                  <a:gd name="T31" fmla="*/ 16 h 136"/>
                  <a:gd name="T32" fmla="*/ 16 w 536"/>
                  <a:gd name="T33" fmla="*/ 16 h 136"/>
                  <a:gd name="T34" fmla="*/ 16 w 536"/>
                  <a:gd name="T35" fmla="*/ 32 h 136"/>
                  <a:gd name="T36" fmla="*/ 8 w 536"/>
                  <a:gd name="T37" fmla="*/ 32 h 136"/>
                  <a:gd name="T38" fmla="*/ 400 w 536"/>
                  <a:gd name="T39" fmla="*/ 136 h 136"/>
                  <a:gd name="T40" fmla="*/ 528 w 536"/>
                  <a:gd name="T41" fmla="*/ 24 h 136"/>
                  <a:gd name="T42" fmla="*/ 528 w 536"/>
                  <a:gd name="T43" fmla="*/ 24 h 136"/>
                  <a:gd name="T44" fmla="*/ 536 w 536"/>
                  <a:gd name="T45" fmla="*/ 8 h 136"/>
                  <a:gd name="T46" fmla="*/ 416 w 536"/>
                  <a:gd name="T47" fmla="*/ 120 h 136"/>
                  <a:gd name="T48" fmla="*/ 408 w 536"/>
                  <a:gd name="T49" fmla="*/ 120 h 136"/>
                  <a:gd name="T50" fmla="*/ 248 w 536"/>
                  <a:gd name="T51" fmla="*/ 72 h 136"/>
                  <a:gd name="T52" fmla="*/ 240 w 536"/>
                  <a:gd name="T53" fmla="*/ 80 h 136"/>
                  <a:gd name="T54" fmla="*/ 240 w 536"/>
                  <a:gd name="T55" fmla="*/ 80 h 136"/>
                  <a:gd name="T56" fmla="*/ 224 w 536"/>
                  <a:gd name="T57" fmla="*/ 64 h 136"/>
                  <a:gd name="T58" fmla="*/ 176 w 536"/>
                  <a:gd name="T59" fmla="*/ 56 h 136"/>
                  <a:gd name="T60" fmla="*/ 176 w 536"/>
                  <a:gd name="T61" fmla="*/ 56 h 136"/>
                  <a:gd name="T62" fmla="*/ 136 w 536"/>
                  <a:gd name="T63" fmla="*/ 56 h 136"/>
                  <a:gd name="T64" fmla="*/ 16 w 536"/>
                  <a:gd name="T65" fmla="*/ 2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36" h="136">
                    <a:moveTo>
                      <a:pt x="16" y="16"/>
                    </a:moveTo>
                    <a:lnTo>
                      <a:pt x="136" y="48"/>
                    </a:lnTo>
                    <a:lnTo>
                      <a:pt x="136" y="56"/>
                    </a:lnTo>
                    <a:lnTo>
                      <a:pt x="136" y="48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24" y="64"/>
                    </a:lnTo>
                    <a:lnTo>
                      <a:pt x="240" y="72"/>
                    </a:lnTo>
                    <a:lnTo>
                      <a:pt x="240" y="80"/>
                    </a:lnTo>
                    <a:lnTo>
                      <a:pt x="240" y="72"/>
                    </a:lnTo>
                    <a:lnTo>
                      <a:pt x="248" y="72"/>
                    </a:lnTo>
                    <a:lnTo>
                      <a:pt x="248" y="72"/>
                    </a:lnTo>
                    <a:lnTo>
                      <a:pt x="248" y="72"/>
                    </a:lnTo>
                    <a:lnTo>
                      <a:pt x="408" y="112"/>
                    </a:lnTo>
                    <a:lnTo>
                      <a:pt x="416" y="120"/>
                    </a:lnTo>
                    <a:lnTo>
                      <a:pt x="408" y="112"/>
                    </a:lnTo>
                    <a:lnTo>
                      <a:pt x="528" y="8"/>
                    </a:lnTo>
                    <a:lnTo>
                      <a:pt x="536" y="0"/>
                    </a:lnTo>
                    <a:lnTo>
                      <a:pt x="536" y="8"/>
                    </a:lnTo>
                    <a:lnTo>
                      <a:pt x="536" y="24"/>
                    </a:lnTo>
                    <a:lnTo>
                      <a:pt x="536" y="32"/>
                    </a:lnTo>
                    <a:lnTo>
                      <a:pt x="536" y="32"/>
                    </a:lnTo>
                    <a:lnTo>
                      <a:pt x="408" y="136"/>
                    </a:lnTo>
                    <a:lnTo>
                      <a:pt x="400" y="136"/>
                    </a:lnTo>
                    <a:lnTo>
                      <a:pt x="400" y="136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8" y="32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400" y="128"/>
                    </a:lnTo>
                    <a:lnTo>
                      <a:pt x="400" y="136"/>
                    </a:lnTo>
                    <a:lnTo>
                      <a:pt x="400" y="128"/>
                    </a:lnTo>
                    <a:lnTo>
                      <a:pt x="528" y="24"/>
                    </a:lnTo>
                    <a:lnTo>
                      <a:pt x="536" y="32"/>
                    </a:lnTo>
                    <a:lnTo>
                      <a:pt x="528" y="24"/>
                    </a:lnTo>
                    <a:lnTo>
                      <a:pt x="528" y="8"/>
                    </a:lnTo>
                    <a:lnTo>
                      <a:pt x="536" y="8"/>
                    </a:lnTo>
                    <a:lnTo>
                      <a:pt x="536" y="16"/>
                    </a:lnTo>
                    <a:lnTo>
                      <a:pt x="416" y="120"/>
                    </a:lnTo>
                    <a:lnTo>
                      <a:pt x="416" y="120"/>
                    </a:lnTo>
                    <a:lnTo>
                      <a:pt x="408" y="120"/>
                    </a:lnTo>
                    <a:lnTo>
                      <a:pt x="248" y="80"/>
                    </a:lnTo>
                    <a:lnTo>
                      <a:pt x="248" y="72"/>
                    </a:lnTo>
                    <a:lnTo>
                      <a:pt x="248" y="80"/>
                    </a:lnTo>
                    <a:lnTo>
                      <a:pt x="240" y="80"/>
                    </a:lnTo>
                    <a:lnTo>
                      <a:pt x="240" y="80"/>
                    </a:lnTo>
                    <a:lnTo>
                      <a:pt x="240" y="80"/>
                    </a:lnTo>
                    <a:lnTo>
                      <a:pt x="224" y="72"/>
                    </a:lnTo>
                    <a:lnTo>
                      <a:pt x="224" y="64"/>
                    </a:lnTo>
                    <a:lnTo>
                      <a:pt x="224" y="72"/>
                    </a:lnTo>
                    <a:lnTo>
                      <a:pt x="176" y="56"/>
                    </a:lnTo>
                    <a:lnTo>
                      <a:pt x="176" y="48"/>
                    </a:lnTo>
                    <a:lnTo>
                      <a:pt x="176" y="56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6" y="24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93" name="Freeform 181"/>
              <p:cNvSpPr>
                <a:spLocks/>
              </p:cNvSpPr>
              <p:nvPr/>
            </p:nvSpPr>
            <p:spPr bwMode="auto">
              <a:xfrm>
                <a:off x="2702" y="2947"/>
                <a:ext cx="176" cy="48"/>
              </a:xfrm>
              <a:custGeom>
                <a:avLst/>
                <a:gdLst>
                  <a:gd name="T0" fmla="*/ 56 w 176"/>
                  <a:gd name="T1" fmla="*/ 8 h 48"/>
                  <a:gd name="T2" fmla="*/ 56 w 176"/>
                  <a:gd name="T3" fmla="*/ 8 h 48"/>
                  <a:gd name="T4" fmla="*/ 48 w 176"/>
                  <a:gd name="T5" fmla="*/ 16 h 48"/>
                  <a:gd name="T6" fmla="*/ 48 w 176"/>
                  <a:gd name="T7" fmla="*/ 8 h 48"/>
                  <a:gd name="T8" fmla="*/ 160 w 176"/>
                  <a:gd name="T9" fmla="*/ 40 h 48"/>
                  <a:gd name="T10" fmla="*/ 168 w 176"/>
                  <a:gd name="T11" fmla="*/ 40 h 48"/>
                  <a:gd name="T12" fmla="*/ 160 w 176"/>
                  <a:gd name="T13" fmla="*/ 40 h 48"/>
                  <a:gd name="T14" fmla="*/ 168 w 176"/>
                  <a:gd name="T15" fmla="*/ 24 h 48"/>
                  <a:gd name="T16" fmla="*/ 176 w 176"/>
                  <a:gd name="T17" fmla="*/ 24 h 48"/>
                  <a:gd name="T18" fmla="*/ 168 w 176"/>
                  <a:gd name="T19" fmla="*/ 24 h 48"/>
                  <a:gd name="T20" fmla="*/ 168 w 176"/>
                  <a:gd name="T21" fmla="*/ 16 h 48"/>
                  <a:gd name="T22" fmla="*/ 168 w 176"/>
                  <a:gd name="T23" fmla="*/ 16 h 48"/>
                  <a:gd name="T24" fmla="*/ 168 w 176"/>
                  <a:gd name="T25" fmla="*/ 24 h 48"/>
                  <a:gd name="T26" fmla="*/ 144 w 176"/>
                  <a:gd name="T27" fmla="*/ 16 h 48"/>
                  <a:gd name="T28" fmla="*/ 144 w 176"/>
                  <a:gd name="T29" fmla="*/ 8 h 48"/>
                  <a:gd name="T30" fmla="*/ 144 w 176"/>
                  <a:gd name="T31" fmla="*/ 16 h 48"/>
                  <a:gd name="T32" fmla="*/ 96 w 176"/>
                  <a:gd name="T33" fmla="*/ 8 h 48"/>
                  <a:gd name="T34" fmla="*/ 96 w 176"/>
                  <a:gd name="T35" fmla="*/ 0 h 48"/>
                  <a:gd name="T36" fmla="*/ 96 w 176"/>
                  <a:gd name="T37" fmla="*/ 8 h 48"/>
                  <a:gd name="T38" fmla="*/ 48 w 176"/>
                  <a:gd name="T39" fmla="*/ 16 h 48"/>
                  <a:gd name="T40" fmla="*/ 48 w 176"/>
                  <a:gd name="T41" fmla="*/ 8 h 48"/>
                  <a:gd name="T42" fmla="*/ 0 w 176"/>
                  <a:gd name="T43" fmla="*/ 16 h 48"/>
                  <a:gd name="T44" fmla="*/ 48 w 176"/>
                  <a:gd name="T45" fmla="*/ 8 h 48"/>
                  <a:gd name="T46" fmla="*/ 96 w 176"/>
                  <a:gd name="T47" fmla="*/ 0 h 48"/>
                  <a:gd name="T48" fmla="*/ 96 w 176"/>
                  <a:gd name="T49" fmla="*/ 0 h 48"/>
                  <a:gd name="T50" fmla="*/ 96 w 176"/>
                  <a:gd name="T51" fmla="*/ 0 h 48"/>
                  <a:gd name="T52" fmla="*/ 144 w 176"/>
                  <a:gd name="T53" fmla="*/ 8 h 48"/>
                  <a:gd name="T54" fmla="*/ 144 w 176"/>
                  <a:gd name="T55" fmla="*/ 8 h 48"/>
                  <a:gd name="T56" fmla="*/ 144 w 176"/>
                  <a:gd name="T57" fmla="*/ 8 h 48"/>
                  <a:gd name="T58" fmla="*/ 168 w 176"/>
                  <a:gd name="T59" fmla="*/ 16 h 48"/>
                  <a:gd name="T60" fmla="*/ 176 w 176"/>
                  <a:gd name="T61" fmla="*/ 16 h 48"/>
                  <a:gd name="T62" fmla="*/ 176 w 176"/>
                  <a:gd name="T63" fmla="*/ 16 h 48"/>
                  <a:gd name="T64" fmla="*/ 176 w 176"/>
                  <a:gd name="T65" fmla="*/ 24 h 48"/>
                  <a:gd name="T66" fmla="*/ 176 w 176"/>
                  <a:gd name="T67" fmla="*/ 24 h 48"/>
                  <a:gd name="T68" fmla="*/ 176 w 176"/>
                  <a:gd name="T69" fmla="*/ 24 h 48"/>
                  <a:gd name="T70" fmla="*/ 168 w 176"/>
                  <a:gd name="T71" fmla="*/ 40 h 48"/>
                  <a:gd name="T72" fmla="*/ 160 w 176"/>
                  <a:gd name="T73" fmla="*/ 48 h 48"/>
                  <a:gd name="T74" fmla="*/ 160 w 176"/>
                  <a:gd name="T75" fmla="*/ 48 h 48"/>
                  <a:gd name="T76" fmla="*/ 48 w 176"/>
                  <a:gd name="T77" fmla="*/ 16 h 48"/>
                  <a:gd name="T78" fmla="*/ 48 w 176"/>
                  <a:gd name="T79" fmla="*/ 16 h 48"/>
                  <a:gd name="T80" fmla="*/ 48 w 176"/>
                  <a:gd name="T81" fmla="*/ 8 h 48"/>
                  <a:gd name="T82" fmla="*/ 48 w 176"/>
                  <a:gd name="T83" fmla="*/ 8 h 48"/>
                  <a:gd name="T84" fmla="*/ 56 w 176"/>
                  <a:gd name="T8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6" h="48">
                    <a:moveTo>
                      <a:pt x="56" y="8"/>
                    </a:moveTo>
                    <a:lnTo>
                      <a:pt x="56" y="8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160" y="40"/>
                    </a:lnTo>
                    <a:lnTo>
                      <a:pt x="168" y="40"/>
                    </a:lnTo>
                    <a:lnTo>
                      <a:pt x="160" y="40"/>
                    </a:lnTo>
                    <a:lnTo>
                      <a:pt x="168" y="24"/>
                    </a:lnTo>
                    <a:lnTo>
                      <a:pt x="176" y="24"/>
                    </a:lnTo>
                    <a:lnTo>
                      <a:pt x="168" y="24"/>
                    </a:lnTo>
                    <a:lnTo>
                      <a:pt x="168" y="16"/>
                    </a:lnTo>
                    <a:lnTo>
                      <a:pt x="168" y="16"/>
                    </a:lnTo>
                    <a:lnTo>
                      <a:pt x="168" y="24"/>
                    </a:lnTo>
                    <a:lnTo>
                      <a:pt x="144" y="16"/>
                    </a:lnTo>
                    <a:lnTo>
                      <a:pt x="144" y="8"/>
                    </a:lnTo>
                    <a:lnTo>
                      <a:pt x="144" y="16"/>
                    </a:lnTo>
                    <a:lnTo>
                      <a:pt x="96" y="8"/>
                    </a:lnTo>
                    <a:lnTo>
                      <a:pt x="96" y="0"/>
                    </a:lnTo>
                    <a:lnTo>
                      <a:pt x="96" y="8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  <a:lnTo>
                      <a:pt x="48" y="8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68" y="16"/>
                    </a:lnTo>
                    <a:lnTo>
                      <a:pt x="176" y="16"/>
                    </a:lnTo>
                    <a:lnTo>
                      <a:pt x="176" y="16"/>
                    </a:lnTo>
                    <a:lnTo>
                      <a:pt x="176" y="24"/>
                    </a:lnTo>
                    <a:lnTo>
                      <a:pt x="176" y="24"/>
                    </a:lnTo>
                    <a:lnTo>
                      <a:pt x="176" y="24"/>
                    </a:lnTo>
                    <a:lnTo>
                      <a:pt x="168" y="40"/>
                    </a:lnTo>
                    <a:lnTo>
                      <a:pt x="160" y="48"/>
                    </a:lnTo>
                    <a:lnTo>
                      <a:pt x="160" y="4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94" name="Freeform 182"/>
              <p:cNvSpPr>
                <a:spLocks/>
              </p:cNvSpPr>
              <p:nvPr/>
            </p:nvSpPr>
            <p:spPr bwMode="auto">
              <a:xfrm>
                <a:off x="2766" y="2955"/>
                <a:ext cx="80" cy="48"/>
              </a:xfrm>
              <a:custGeom>
                <a:avLst/>
                <a:gdLst>
                  <a:gd name="T0" fmla="*/ 40 w 80"/>
                  <a:gd name="T1" fmla="*/ 8 h 48"/>
                  <a:gd name="T2" fmla="*/ 16 w 80"/>
                  <a:gd name="T3" fmla="*/ 8 h 48"/>
                  <a:gd name="T4" fmla="*/ 24 w 80"/>
                  <a:gd name="T5" fmla="*/ 8 h 48"/>
                  <a:gd name="T6" fmla="*/ 24 w 80"/>
                  <a:gd name="T7" fmla="*/ 8 h 48"/>
                  <a:gd name="T8" fmla="*/ 8 w 80"/>
                  <a:gd name="T9" fmla="*/ 24 h 48"/>
                  <a:gd name="T10" fmla="*/ 8 w 80"/>
                  <a:gd name="T11" fmla="*/ 16 h 48"/>
                  <a:gd name="T12" fmla="*/ 8 w 80"/>
                  <a:gd name="T13" fmla="*/ 16 h 48"/>
                  <a:gd name="T14" fmla="*/ 16 w 80"/>
                  <a:gd name="T15" fmla="*/ 32 h 48"/>
                  <a:gd name="T16" fmla="*/ 8 w 80"/>
                  <a:gd name="T17" fmla="*/ 32 h 48"/>
                  <a:gd name="T18" fmla="*/ 8 w 80"/>
                  <a:gd name="T19" fmla="*/ 32 h 48"/>
                  <a:gd name="T20" fmla="*/ 32 w 80"/>
                  <a:gd name="T21" fmla="*/ 40 h 48"/>
                  <a:gd name="T22" fmla="*/ 32 w 80"/>
                  <a:gd name="T23" fmla="*/ 40 h 48"/>
                  <a:gd name="T24" fmla="*/ 32 w 80"/>
                  <a:gd name="T25" fmla="*/ 40 h 48"/>
                  <a:gd name="T26" fmla="*/ 56 w 80"/>
                  <a:gd name="T27" fmla="*/ 32 h 48"/>
                  <a:gd name="T28" fmla="*/ 56 w 80"/>
                  <a:gd name="T29" fmla="*/ 32 h 48"/>
                  <a:gd name="T30" fmla="*/ 56 w 80"/>
                  <a:gd name="T31" fmla="*/ 32 h 48"/>
                  <a:gd name="T32" fmla="*/ 72 w 80"/>
                  <a:gd name="T33" fmla="*/ 24 h 48"/>
                  <a:gd name="T34" fmla="*/ 72 w 80"/>
                  <a:gd name="T35" fmla="*/ 24 h 48"/>
                  <a:gd name="T36" fmla="*/ 72 w 80"/>
                  <a:gd name="T37" fmla="*/ 24 h 48"/>
                  <a:gd name="T38" fmla="*/ 64 w 80"/>
                  <a:gd name="T39" fmla="*/ 8 h 48"/>
                  <a:gd name="T40" fmla="*/ 64 w 80"/>
                  <a:gd name="T41" fmla="*/ 16 h 48"/>
                  <a:gd name="T42" fmla="*/ 64 w 80"/>
                  <a:gd name="T43" fmla="*/ 16 h 48"/>
                  <a:gd name="T44" fmla="*/ 40 w 80"/>
                  <a:gd name="T45" fmla="*/ 8 h 48"/>
                  <a:gd name="T46" fmla="*/ 40 w 80"/>
                  <a:gd name="T47" fmla="*/ 8 h 48"/>
                  <a:gd name="T48" fmla="*/ 40 w 80"/>
                  <a:gd name="T49" fmla="*/ 0 h 48"/>
                  <a:gd name="T50" fmla="*/ 40 w 80"/>
                  <a:gd name="T51" fmla="*/ 0 h 48"/>
                  <a:gd name="T52" fmla="*/ 64 w 80"/>
                  <a:gd name="T53" fmla="*/ 8 h 48"/>
                  <a:gd name="T54" fmla="*/ 64 w 80"/>
                  <a:gd name="T55" fmla="*/ 8 h 48"/>
                  <a:gd name="T56" fmla="*/ 72 w 80"/>
                  <a:gd name="T57" fmla="*/ 8 h 48"/>
                  <a:gd name="T58" fmla="*/ 80 w 80"/>
                  <a:gd name="T59" fmla="*/ 24 h 48"/>
                  <a:gd name="T60" fmla="*/ 80 w 80"/>
                  <a:gd name="T61" fmla="*/ 24 h 48"/>
                  <a:gd name="T62" fmla="*/ 72 w 80"/>
                  <a:gd name="T63" fmla="*/ 32 h 48"/>
                  <a:gd name="T64" fmla="*/ 56 w 80"/>
                  <a:gd name="T65" fmla="*/ 40 h 48"/>
                  <a:gd name="T66" fmla="*/ 56 w 80"/>
                  <a:gd name="T67" fmla="*/ 40 h 48"/>
                  <a:gd name="T68" fmla="*/ 56 w 80"/>
                  <a:gd name="T69" fmla="*/ 40 h 48"/>
                  <a:gd name="T70" fmla="*/ 32 w 80"/>
                  <a:gd name="T71" fmla="*/ 48 h 48"/>
                  <a:gd name="T72" fmla="*/ 32 w 80"/>
                  <a:gd name="T73" fmla="*/ 48 h 48"/>
                  <a:gd name="T74" fmla="*/ 32 w 80"/>
                  <a:gd name="T75" fmla="*/ 48 h 48"/>
                  <a:gd name="T76" fmla="*/ 8 w 80"/>
                  <a:gd name="T77" fmla="*/ 40 h 48"/>
                  <a:gd name="T78" fmla="*/ 8 w 80"/>
                  <a:gd name="T79" fmla="*/ 40 h 48"/>
                  <a:gd name="T80" fmla="*/ 8 w 80"/>
                  <a:gd name="T81" fmla="*/ 32 h 48"/>
                  <a:gd name="T82" fmla="*/ 0 w 80"/>
                  <a:gd name="T83" fmla="*/ 16 h 48"/>
                  <a:gd name="T84" fmla="*/ 0 w 80"/>
                  <a:gd name="T85" fmla="*/ 16 h 48"/>
                  <a:gd name="T86" fmla="*/ 0 w 80"/>
                  <a:gd name="T87" fmla="*/ 16 h 48"/>
                  <a:gd name="T88" fmla="*/ 16 w 80"/>
                  <a:gd name="T89" fmla="*/ 0 h 48"/>
                  <a:gd name="T90" fmla="*/ 16 w 80"/>
                  <a:gd name="T91" fmla="*/ 0 h 48"/>
                  <a:gd name="T92" fmla="*/ 16 w 80"/>
                  <a:gd name="T93" fmla="*/ 0 h 48"/>
                  <a:gd name="T94" fmla="*/ 40 w 80"/>
                  <a:gd name="T95" fmla="*/ 0 h 48"/>
                  <a:gd name="T96" fmla="*/ 40 w 80"/>
                  <a:gd name="T9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" h="48">
                    <a:moveTo>
                      <a:pt x="40" y="8"/>
                    </a:move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72" y="8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72" y="32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56" y="4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3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0" y="0"/>
                    </a:lnTo>
                    <a:lnTo>
                      <a:pt x="4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95" name="Freeform 183"/>
              <p:cNvSpPr>
                <a:spLocks/>
              </p:cNvSpPr>
              <p:nvPr/>
            </p:nvSpPr>
            <p:spPr bwMode="auto">
              <a:xfrm>
                <a:off x="2806" y="2955"/>
                <a:ext cx="1" cy="8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96" name="Rectangle 184"/>
              <p:cNvSpPr>
                <a:spLocks noChangeArrowheads="1"/>
              </p:cNvSpPr>
              <p:nvPr/>
            </p:nvSpPr>
            <p:spPr bwMode="auto">
              <a:xfrm>
                <a:off x="2750" y="2955"/>
                <a:ext cx="32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97" name="Freeform 185"/>
              <p:cNvSpPr>
                <a:spLocks/>
              </p:cNvSpPr>
              <p:nvPr/>
            </p:nvSpPr>
            <p:spPr bwMode="auto">
              <a:xfrm>
                <a:off x="2750" y="2955"/>
                <a:ext cx="32" cy="16"/>
              </a:xfrm>
              <a:custGeom>
                <a:avLst/>
                <a:gdLst>
                  <a:gd name="T0" fmla="*/ 32 w 32"/>
                  <a:gd name="T1" fmla="*/ 0 h 16"/>
                  <a:gd name="T2" fmla="*/ 32 w 32"/>
                  <a:gd name="T3" fmla="*/ 8 h 16"/>
                  <a:gd name="T4" fmla="*/ 32 w 32"/>
                  <a:gd name="T5" fmla="*/ 16 h 16"/>
                  <a:gd name="T6" fmla="*/ 24 w 32"/>
                  <a:gd name="T7" fmla="*/ 16 h 16"/>
                  <a:gd name="T8" fmla="*/ 0 w 32"/>
                  <a:gd name="T9" fmla="*/ 8 h 16"/>
                  <a:gd name="T10" fmla="*/ 0 w 32"/>
                  <a:gd name="T11" fmla="*/ 0 h 16"/>
                  <a:gd name="T12" fmla="*/ 0 w 32"/>
                  <a:gd name="T13" fmla="*/ 8 h 16"/>
                  <a:gd name="T14" fmla="*/ 0 w 32"/>
                  <a:gd name="T15" fmla="*/ 0 h 16"/>
                  <a:gd name="T16" fmla="*/ 24 w 32"/>
                  <a:gd name="T17" fmla="*/ 8 h 16"/>
                  <a:gd name="T18" fmla="*/ 24 w 32"/>
                  <a:gd name="T19" fmla="*/ 16 h 16"/>
                  <a:gd name="T20" fmla="*/ 24 w 32"/>
                  <a:gd name="T21" fmla="*/ 8 h 16"/>
                  <a:gd name="T22" fmla="*/ 24 w 32"/>
                  <a:gd name="T23" fmla="*/ 0 h 16"/>
                  <a:gd name="T24" fmla="*/ 32 w 3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32" y="0"/>
                    </a:move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98" name="Freeform 186"/>
              <p:cNvSpPr>
                <a:spLocks/>
              </p:cNvSpPr>
              <p:nvPr/>
            </p:nvSpPr>
            <p:spPr bwMode="auto">
              <a:xfrm>
                <a:off x="2822" y="2971"/>
                <a:ext cx="48" cy="24"/>
              </a:xfrm>
              <a:custGeom>
                <a:avLst/>
                <a:gdLst>
                  <a:gd name="T0" fmla="*/ 16 w 48"/>
                  <a:gd name="T1" fmla="*/ 0 h 24"/>
                  <a:gd name="T2" fmla="*/ 40 w 48"/>
                  <a:gd name="T3" fmla="*/ 8 h 24"/>
                  <a:gd name="T4" fmla="*/ 48 w 48"/>
                  <a:gd name="T5" fmla="*/ 8 h 24"/>
                  <a:gd name="T6" fmla="*/ 48 w 48"/>
                  <a:gd name="T7" fmla="*/ 8 h 24"/>
                  <a:gd name="T8" fmla="*/ 48 w 48"/>
                  <a:gd name="T9" fmla="*/ 16 h 24"/>
                  <a:gd name="T10" fmla="*/ 48 w 48"/>
                  <a:gd name="T11" fmla="*/ 24 h 24"/>
                  <a:gd name="T12" fmla="*/ 40 w 48"/>
                  <a:gd name="T13" fmla="*/ 24 h 24"/>
                  <a:gd name="T14" fmla="*/ 8 w 48"/>
                  <a:gd name="T15" fmla="*/ 16 h 24"/>
                  <a:gd name="T16" fmla="*/ 0 w 48"/>
                  <a:gd name="T17" fmla="*/ 16 h 24"/>
                  <a:gd name="T18" fmla="*/ 8 w 48"/>
                  <a:gd name="T19" fmla="*/ 8 h 24"/>
                  <a:gd name="T20" fmla="*/ 8 w 48"/>
                  <a:gd name="T21" fmla="*/ 8 h 24"/>
                  <a:gd name="T22" fmla="*/ 40 w 48"/>
                  <a:gd name="T23" fmla="*/ 16 h 24"/>
                  <a:gd name="T24" fmla="*/ 40 w 48"/>
                  <a:gd name="T25" fmla="*/ 24 h 24"/>
                  <a:gd name="T26" fmla="*/ 40 w 48"/>
                  <a:gd name="T27" fmla="*/ 16 h 24"/>
                  <a:gd name="T28" fmla="*/ 40 w 48"/>
                  <a:gd name="T29" fmla="*/ 8 h 24"/>
                  <a:gd name="T30" fmla="*/ 48 w 48"/>
                  <a:gd name="T31" fmla="*/ 8 h 24"/>
                  <a:gd name="T32" fmla="*/ 40 w 48"/>
                  <a:gd name="T33" fmla="*/ 16 h 24"/>
                  <a:gd name="T34" fmla="*/ 16 w 48"/>
                  <a:gd name="T35" fmla="*/ 8 h 24"/>
                  <a:gd name="T36" fmla="*/ 16 w 48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24">
                    <a:moveTo>
                      <a:pt x="16" y="0"/>
                    </a:move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0" y="1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16" y="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99" name="Freeform 187"/>
              <p:cNvSpPr>
                <a:spLocks/>
              </p:cNvSpPr>
              <p:nvPr/>
            </p:nvSpPr>
            <p:spPr bwMode="auto">
              <a:xfrm>
                <a:off x="2830" y="2971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0 h 16"/>
                  <a:gd name="T4" fmla="*/ 8 w 16"/>
                  <a:gd name="T5" fmla="*/ 0 h 16"/>
                  <a:gd name="T6" fmla="*/ 8 w 16"/>
                  <a:gd name="T7" fmla="*/ 0 h 16"/>
                  <a:gd name="T8" fmla="*/ 16 w 16"/>
                  <a:gd name="T9" fmla="*/ 8 h 16"/>
                  <a:gd name="T10" fmla="*/ 8 w 16"/>
                  <a:gd name="T11" fmla="*/ 16 h 16"/>
                  <a:gd name="T12" fmla="*/ 0 w 16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00" name="Freeform 188"/>
              <p:cNvSpPr>
                <a:spLocks/>
              </p:cNvSpPr>
              <p:nvPr/>
            </p:nvSpPr>
            <p:spPr bwMode="auto">
              <a:xfrm>
                <a:off x="2782" y="2955"/>
                <a:ext cx="48" cy="40"/>
              </a:xfrm>
              <a:custGeom>
                <a:avLst/>
                <a:gdLst>
                  <a:gd name="T0" fmla="*/ 24 w 48"/>
                  <a:gd name="T1" fmla="*/ 8 h 40"/>
                  <a:gd name="T2" fmla="*/ 8 w 48"/>
                  <a:gd name="T3" fmla="*/ 16 h 40"/>
                  <a:gd name="T4" fmla="*/ 16 w 48"/>
                  <a:gd name="T5" fmla="*/ 16 h 40"/>
                  <a:gd name="T6" fmla="*/ 16 w 48"/>
                  <a:gd name="T7" fmla="*/ 16 h 40"/>
                  <a:gd name="T8" fmla="*/ 8 w 48"/>
                  <a:gd name="T9" fmla="*/ 24 h 40"/>
                  <a:gd name="T10" fmla="*/ 8 w 48"/>
                  <a:gd name="T11" fmla="*/ 16 h 40"/>
                  <a:gd name="T12" fmla="*/ 8 w 48"/>
                  <a:gd name="T13" fmla="*/ 16 h 40"/>
                  <a:gd name="T14" fmla="*/ 8 w 48"/>
                  <a:gd name="T15" fmla="*/ 24 h 40"/>
                  <a:gd name="T16" fmla="*/ 0 w 48"/>
                  <a:gd name="T17" fmla="*/ 24 h 40"/>
                  <a:gd name="T18" fmla="*/ 0 w 48"/>
                  <a:gd name="T19" fmla="*/ 24 h 40"/>
                  <a:gd name="T20" fmla="*/ 16 w 48"/>
                  <a:gd name="T21" fmla="*/ 32 h 40"/>
                  <a:gd name="T22" fmla="*/ 16 w 48"/>
                  <a:gd name="T23" fmla="*/ 32 h 40"/>
                  <a:gd name="T24" fmla="*/ 16 w 48"/>
                  <a:gd name="T25" fmla="*/ 32 h 40"/>
                  <a:gd name="T26" fmla="*/ 32 w 48"/>
                  <a:gd name="T27" fmla="*/ 24 h 40"/>
                  <a:gd name="T28" fmla="*/ 32 w 48"/>
                  <a:gd name="T29" fmla="*/ 24 h 40"/>
                  <a:gd name="T30" fmla="*/ 32 w 48"/>
                  <a:gd name="T31" fmla="*/ 24 h 40"/>
                  <a:gd name="T32" fmla="*/ 40 w 48"/>
                  <a:gd name="T33" fmla="*/ 16 h 40"/>
                  <a:gd name="T34" fmla="*/ 40 w 48"/>
                  <a:gd name="T35" fmla="*/ 16 h 40"/>
                  <a:gd name="T36" fmla="*/ 40 w 48"/>
                  <a:gd name="T37" fmla="*/ 16 h 40"/>
                  <a:gd name="T38" fmla="*/ 40 w 48"/>
                  <a:gd name="T39" fmla="*/ 8 h 40"/>
                  <a:gd name="T40" fmla="*/ 40 w 48"/>
                  <a:gd name="T41" fmla="*/ 16 h 40"/>
                  <a:gd name="T42" fmla="*/ 40 w 48"/>
                  <a:gd name="T43" fmla="*/ 16 h 40"/>
                  <a:gd name="T44" fmla="*/ 24 w 48"/>
                  <a:gd name="T45" fmla="*/ 8 h 40"/>
                  <a:gd name="T46" fmla="*/ 24 w 48"/>
                  <a:gd name="T47" fmla="*/ 8 h 40"/>
                  <a:gd name="T48" fmla="*/ 24 w 48"/>
                  <a:gd name="T49" fmla="*/ 0 h 40"/>
                  <a:gd name="T50" fmla="*/ 24 w 48"/>
                  <a:gd name="T51" fmla="*/ 0 h 40"/>
                  <a:gd name="T52" fmla="*/ 40 w 48"/>
                  <a:gd name="T53" fmla="*/ 8 h 40"/>
                  <a:gd name="T54" fmla="*/ 40 w 48"/>
                  <a:gd name="T55" fmla="*/ 8 h 40"/>
                  <a:gd name="T56" fmla="*/ 48 w 48"/>
                  <a:gd name="T57" fmla="*/ 8 h 40"/>
                  <a:gd name="T58" fmla="*/ 48 w 48"/>
                  <a:gd name="T59" fmla="*/ 16 h 40"/>
                  <a:gd name="T60" fmla="*/ 48 w 48"/>
                  <a:gd name="T61" fmla="*/ 16 h 40"/>
                  <a:gd name="T62" fmla="*/ 48 w 48"/>
                  <a:gd name="T63" fmla="*/ 24 h 40"/>
                  <a:gd name="T64" fmla="*/ 40 w 48"/>
                  <a:gd name="T65" fmla="*/ 32 h 40"/>
                  <a:gd name="T66" fmla="*/ 40 w 48"/>
                  <a:gd name="T67" fmla="*/ 32 h 40"/>
                  <a:gd name="T68" fmla="*/ 32 w 48"/>
                  <a:gd name="T69" fmla="*/ 32 h 40"/>
                  <a:gd name="T70" fmla="*/ 16 w 48"/>
                  <a:gd name="T71" fmla="*/ 40 h 40"/>
                  <a:gd name="T72" fmla="*/ 16 w 48"/>
                  <a:gd name="T73" fmla="*/ 40 h 40"/>
                  <a:gd name="T74" fmla="*/ 16 w 48"/>
                  <a:gd name="T75" fmla="*/ 40 h 40"/>
                  <a:gd name="T76" fmla="*/ 0 w 48"/>
                  <a:gd name="T77" fmla="*/ 32 h 40"/>
                  <a:gd name="T78" fmla="*/ 0 w 48"/>
                  <a:gd name="T79" fmla="*/ 32 h 40"/>
                  <a:gd name="T80" fmla="*/ 0 w 48"/>
                  <a:gd name="T81" fmla="*/ 24 h 40"/>
                  <a:gd name="T82" fmla="*/ 0 w 48"/>
                  <a:gd name="T83" fmla="*/ 16 h 40"/>
                  <a:gd name="T84" fmla="*/ 0 w 48"/>
                  <a:gd name="T85" fmla="*/ 16 h 40"/>
                  <a:gd name="T86" fmla="*/ 0 w 48"/>
                  <a:gd name="T87" fmla="*/ 16 h 40"/>
                  <a:gd name="T88" fmla="*/ 8 w 48"/>
                  <a:gd name="T89" fmla="*/ 8 h 40"/>
                  <a:gd name="T90" fmla="*/ 8 w 48"/>
                  <a:gd name="T91" fmla="*/ 8 h 40"/>
                  <a:gd name="T92" fmla="*/ 8 w 48"/>
                  <a:gd name="T93" fmla="*/ 8 h 40"/>
                  <a:gd name="T94" fmla="*/ 24 w 48"/>
                  <a:gd name="T95" fmla="*/ 0 h 40"/>
                  <a:gd name="T96" fmla="*/ 24 w 48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2" y="32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01" name="Freeform 189"/>
              <p:cNvSpPr>
                <a:spLocks/>
              </p:cNvSpPr>
              <p:nvPr/>
            </p:nvSpPr>
            <p:spPr bwMode="auto">
              <a:xfrm>
                <a:off x="2806" y="2955"/>
                <a:ext cx="1" cy="8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02" name="Freeform 190"/>
              <p:cNvSpPr>
                <a:spLocks/>
              </p:cNvSpPr>
              <p:nvPr/>
            </p:nvSpPr>
            <p:spPr bwMode="auto">
              <a:xfrm>
                <a:off x="2766" y="2939"/>
                <a:ext cx="112" cy="48"/>
              </a:xfrm>
              <a:custGeom>
                <a:avLst/>
                <a:gdLst>
                  <a:gd name="T0" fmla="*/ 8 w 112"/>
                  <a:gd name="T1" fmla="*/ 16 h 48"/>
                  <a:gd name="T2" fmla="*/ 8 w 112"/>
                  <a:gd name="T3" fmla="*/ 16 h 48"/>
                  <a:gd name="T4" fmla="*/ 16 w 112"/>
                  <a:gd name="T5" fmla="*/ 16 h 48"/>
                  <a:gd name="T6" fmla="*/ 16 w 112"/>
                  <a:gd name="T7" fmla="*/ 16 h 48"/>
                  <a:gd name="T8" fmla="*/ 32 w 112"/>
                  <a:gd name="T9" fmla="*/ 16 h 48"/>
                  <a:gd name="T10" fmla="*/ 32 w 112"/>
                  <a:gd name="T11" fmla="*/ 8 h 48"/>
                  <a:gd name="T12" fmla="*/ 40 w 112"/>
                  <a:gd name="T13" fmla="*/ 8 h 48"/>
                  <a:gd name="T14" fmla="*/ 48 w 112"/>
                  <a:gd name="T15" fmla="*/ 8 h 48"/>
                  <a:gd name="T16" fmla="*/ 64 w 112"/>
                  <a:gd name="T17" fmla="*/ 8 h 48"/>
                  <a:gd name="T18" fmla="*/ 56 w 112"/>
                  <a:gd name="T19" fmla="*/ 16 h 48"/>
                  <a:gd name="T20" fmla="*/ 64 w 112"/>
                  <a:gd name="T21" fmla="*/ 16 h 48"/>
                  <a:gd name="T22" fmla="*/ 72 w 112"/>
                  <a:gd name="T23" fmla="*/ 16 h 48"/>
                  <a:gd name="T24" fmla="*/ 80 w 112"/>
                  <a:gd name="T25" fmla="*/ 16 h 48"/>
                  <a:gd name="T26" fmla="*/ 80 w 112"/>
                  <a:gd name="T27" fmla="*/ 24 h 48"/>
                  <a:gd name="T28" fmla="*/ 80 w 112"/>
                  <a:gd name="T29" fmla="*/ 32 h 48"/>
                  <a:gd name="T30" fmla="*/ 80 w 112"/>
                  <a:gd name="T31" fmla="*/ 32 h 48"/>
                  <a:gd name="T32" fmla="*/ 80 w 112"/>
                  <a:gd name="T33" fmla="*/ 32 h 48"/>
                  <a:gd name="T34" fmla="*/ 80 w 112"/>
                  <a:gd name="T35" fmla="*/ 32 h 48"/>
                  <a:gd name="T36" fmla="*/ 80 w 112"/>
                  <a:gd name="T37" fmla="*/ 32 h 48"/>
                  <a:gd name="T38" fmla="*/ 88 w 112"/>
                  <a:gd name="T39" fmla="*/ 40 h 48"/>
                  <a:gd name="T40" fmla="*/ 96 w 112"/>
                  <a:gd name="T41" fmla="*/ 40 h 48"/>
                  <a:gd name="T42" fmla="*/ 96 w 112"/>
                  <a:gd name="T43" fmla="*/ 40 h 48"/>
                  <a:gd name="T44" fmla="*/ 104 w 112"/>
                  <a:gd name="T45" fmla="*/ 24 h 48"/>
                  <a:gd name="T46" fmla="*/ 104 w 112"/>
                  <a:gd name="T47" fmla="*/ 24 h 48"/>
                  <a:gd name="T48" fmla="*/ 96 w 112"/>
                  <a:gd name="T49" fmla="*/ 24 h 48"/>
                  <a:gd name="T50" fmla="*/ 88 w 112"/>
                  <a:gd name="T51" fmla="*/ 8 h 48"/>
                  <a:gd name="T52" fmla="*/ 80 w 112"/>
                  <a:gd name="T53" fmla="*/ 16 h 48"/>
                  <a:gd name="T54" fmla="*/ 72 w 112"/>
                  <a:gd name="T55" fmla="*/ 16 h 48"/>
                  <a:gd name="T56" fmla="*/ 56 w 112"/>
                  <a:gd name="T57" fmla="*/ 8 h 48"/>
                  <a:gd name="T58" fmla="*/ 48 w 112"/>
                  <a:gd name="T59" fmla="*/ 8 h 48"/>
                  <a:gd name="T60" fmla="*/ 40 w 112"/>
                  <a:gd name="T61" fmla="*/ 0 h 48"/>
                  <a:gd name="T62" fmla="*/ 48 w 112"/>
                  <a:gd name="T63" fmla="*/ 0 h 48"/>
                  <a:gd name="T64" fmla="*/ 64 w 112"/>
                  <a:gd name="T65" fmla="*/ 0 h 48"/>
                  <a:gd name="T66" fmla="*/ 80 w 112"/>
                  <a:gd name="T67" fmla="*/ 8 h 48"/>
                  <a:gd name="T68" fmla="*/ 80 w 112"/>
                  <a:gd name="T69" fmla="*/ 8 h 48"/>
                  <a:gd name="T70" fmla="*/ 96 w 112"/>
                  <a:gd name="T71" fmla="*/ 16 h 48"/>
                  <a:gd name="T72" fmla="*/ 96 w 112"/>
                  <a:gd name="T73" fmla="*/ 16 h 48"/>
                  <a:gd name="T74" fmla="*/ 112 w 112"/>
                  <a:gd name="T75" fmla="*/ 16 h 48"/>
                  <a:gd name="T76" fmla="*/ 104 w 112"/>
                  <a:gd name="T77" fmla="*/ 40 h 48"/>
                  <a:gd name="T78" fmla="*/ 96 w 112"/>
                  <a:gd name="T79" fmla="*/ 48 h 48"/>
                  <a:gd name="T80" fmla="*/ 96 w 112"/>
                  <a:gd name="T81" fmla="*/ 48 h 48"/>
                  <a:gd name="T82" fmla="*/ 80 w 112"/>
                  <a:gd name="T83" fmla="*/ 48 h 48"/>
                  <a:gd name="T84" fmla="*/ 72 w 112"/>
                  <a:gd name="T85" fmla="*/ 40 h 48"/>
                  <a:gd name="T86" fmla="*/ 72 w 112"/>
                  <a:gd name="T87" fmla="*/ 32 h 48"/>
                  <a:gd name="T88" fmla="*/ 72 w 112"/>
                  <a:gd name="T89" fmla="*/ 32 h 48"/>
                  <a:gd name="T90" fmla="*/ 72 w 112"/>
                  <a:gd name="T91" fmla="*/ 32 h 48"/>
                  <a:gd name="T92" fmla="*/ 72 w 112"/>
                  <a:gd name="T93" fmla="*/ 32 h 48"/>
                  <a:gd name="T94" fmla="*/ 72 w 112"/>
                  <a:gd name="T95" fmla="*/ 24 h 48"/>
                  <a:gd name="T96" fmla="*/ 72 w 112"/>
                  <a:gd name="T97" fmla="*/ 16 h 48"/>
                  <a:gd name="T98" fmla="*/ 72 w 112"/>
                  <a:gd name="T99" fmla="*/ 24 h 48"/>
                  <a:gd name="T100" fmla="*/ 64 w 112"/>
                  <a:gd name="T101" fmla="*/ 24 h 48"/>
                  <a:gd name="T102" fmla="*/ 56 w 112"/>
                  <a:gd name="T103" fmla="*/ 24 h 48"/>
                  <a:gd name="T104" fmla="*/ 56 w 112"/>
                  <a:gd name="T105" fmla="*/ 16 h 48"/>
                  <a:gd name="T106" fmla="*/ 40 w 112"/>
                  <a:gd name="T107" fmla="*/ 16 h 48"/>
                  <a:gd name="T108" fmla="*/ 40 w 112"/>
                  <a:gd name="T109" fmla="*/ 16 h 48"/>
                  <a:gd name="T110" fmla="*/ 40 w 112"/>
                  <a:gd name="T111" fmla="*/ 8 h 48"/>
                  <a:gd name="T112" fmla="*/ 24 w 112"/>
                  <a:gd name="T113" fmla="*/ 24 h 48"/>
                  <a:gd name="T114" fmla="*/ 16 w 112"/>
                  <a:gd name="T115" fmla="*/ 24 h 48"/>
                  <a:gd name="T116" fmla="*/ 16 w 112"/>
                  <a:gd name="T117" fmla="*/ 24 h 48"/>
                  <a:gd name="T118" fmla="*/ 8 w 112"/>
                  <a:gd name="T119" fmla="*/ 24 h 48"/>
                  <a:gd name="T120" fmla="*/ 8 w 112"/>
                  <a:gd name="T121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2" h="48">
                    <a:moveTo>
                      <a:pt x="0" y="16"/>
                    </a:move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6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8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88" y="24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72" y="8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6" y="8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12" y="16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16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03" name="Freeform 191"/>
              <p:cNvSpPr>
                <a:spLocks/>
              </p:cNvSpPr>
              <p:nvPr/>
            </p:nvSpPr>
            <p:spPr bwMode="auto">
              <a:xfrm>
                <a:off x="2750" y="2939"/>
                <a:ext cx="56" cy="24"/>
              </a:xfrm>
              <a:custGeom>
                <a:avLst/>
                <a:gdLst>
                  <a:gd name="T0" fmla="*/ 56 w 56"/>
                  <a:gd name="T1" fmla="*/ 8 h 24"/>
                  <a:gd name="T2" fmla="*/ 56 w 56"/>
                  <a:gd name="T3" fmla="*/ 8 h 24"/>
                  <a:gd name="T4" fmla="*/ 48 w 56"/>
                  <a:gd name="T5" fmla="*/ 8 h 24"/>
                  <a:gd name="T6" fmla="*/ 40 w 56"/>
                  <a:gd name="T7" fmla="*/ 8 h 24"/>
                  <a:gd name="T8" fmla="*/ 40 w 56"/>
                  <a:gd name="T9" fmla="*/ 8 h 24"/>
                  <a:gd name="T10" fmla="*/ 40 w 56"/>
                  <a:gd name="T11" fmla="*/ 8 h 24"/>
                  <a:gd name="T12" fmla="*/ 32 w 56"/>
                  <a:gd name="T13" fmla="*/ 8 h 24"/>
                  <a:gd name="T14" fmla="*/ 40 w 56"/>
                  <a:gd name="T15" fmla="*/ 8 h 24"/>
                  <a:gd name="T16" fmla="*/ 24 w 56"/>
                  <a:gd name="T17" fmla="*/ 16 h 24"/>
                  <a:gd name="T18" fmla="*/ 16 w 56"/>
                  <a:gd name="T19" fmla="*/ 16 h 24"/>
                  <a:gd name="T20" fmla="*/ 24 w 56"/>
                  <a:gd name="T21" fmla="*/ 16 h 24"/>
                  <a:gd name="T22" fmla="*/ 8 w 56"/>
                  <a:gd name="T23" fmla="*/ 24 h 24"/>
                  <a:gd name="T24" fmla="*/ 0 w 56"/>
                  <a:gd name="T25" fmla="*/ 24 h 24"/>
                  <a:gd name="T26" fmla="*/ 0 w 56"/>
                  <a:gd name="T27" fmla="*/ 16 h 24"/>
                  <a:gd name="T28" fmla="*/ 8 w 56"/>
                  <a:gd name="T29" fmla="*/ 16 h 24"/>
                  <a:gd name="T30" fmla="*/ 16 w 56"/>
                  <a:gd name="T31" fmla="*/ 16 h 24"/>
                  <a:gd name="T32" fmla="*/ 16 w 56"/>
                  <a:gd name="T33" fmla="*/ 16 h 24"/>
                  <a:gd name="T34" fmla="*/ 16 w 56"/>
                  <a:gd name="T35" fmla="*/ 16 h 24"/>
                  <a:gd name="T36" fmla="*/ 16 w 56"/>
                  <a:gd name="T37" fmla="*/ 24 h 24"/>
                  <a:gd name="T38" fmla="*/ 16 w 56"/>
                  <a:gd name="T39" fmla="*/ 24 h 24"/>
                  <a:gd name="T40" fmla="*/ 8 w 56"/>
                  <a:gd name="T41" fmla="*/ 24 h 24"/>
                  <a:gd name="T42" fmla="*/ 8 w 56"/>
                  <a:gd name="T43" fmla="*/ 24 h 24"/>
                  <a:gd name="T44" fmla="*/ 0 w 56"/>
                  <a:gd name="T45" fmla="*/ 24 h 24"/>
                  <a:gd name="T46" fmla="*/ 8 w 56"/>
                  <a:gd name="T47" fmla="*/ 16 h 24"/>
                  <a:gd name="T48" fmla="*/ 8 w 56"/>
                  <a:gd name="T49" fmla="*/ 16 h 24"/>
                  <a:gd name="T50" fmla="*/ 16 w 56"/>
                  <a:gd name="T51" fmla="*/ 8 h 24"/>
                  <a:gd name="T52" fmla="*/ 24 w 56"/>
                  <a:gd name="T53" fmla="*/ 8 h 24"/>
                  <a:gd name="T54" fmla="*/ 24 w 56"/>
                  <a:gd name="T55" fmla="*/ 8 h 24"/>
                  <a:gd name="T56" fmla="*/ 32 w 56"/>
                  <a:gd name="T57" fmla="*/ 0 h 24"/>
                  <a:gd name="T58" fmla="*/ 40 w 56"/>
                  <a:gd name="T59" fmla="*/ 0 h 24"/>
                  <a:gd name="T60" fmla="*/ 40 w 56"/>
                  <a:gd name="T61" fmla="*/ 0 h 24"/>
                  <a:gd name="T62" fmla="*/ 40 w 56"/>
                  <a:gd name="T63" fmla="*/ 0 h 24"/>
                  <a:gd name="T64" fmla="*/ 48 w 56"/>
                  <a:gd name="T65" fmla="*/ 0 h 24"/>
                  <a:gd name="T66" fmla="*/ 48 w 56"/>
                  <a:gd name="T67" fmla="*/ 0 h 24"/>
                  <a:gd name="T68" fmla="*/ 56 w 56"/>
                  <a:gd name="T69" fmla="*/ 0 h 24"/>
                  <a:gd name="T70" fmla="*/ 56 w 56"/>
                  <a:gd name="T7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24">
                    <a:moveTo>
                      <a:pt x="56" y="8"/>
                    </a:moveTo>
                    <a:lnTo>
                      <a:pt x="56" y="8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04" name="Freeform 192"/>
              <p:cNvSpPr>
                <a:spLocks/>
              </p:cNvSpPr>
              <p:nvPr/>
            </p:nvSpPr>
            <p:spPr bwMode="auto">
              <a:xfrm>
                <a:off x="2782" y="2955"/>
                <a:ext cx="48" cy="40"/>
              </a:xfrm>
              <a:custGeom>
                <a:avLst/>
                <a:gdLst>
                  <a:gd name="T0" fmla="*/ 32 w 48"/>
                  <a:gd name="T1" fmla="*/ 0 h 40"/>
                  <a:gd name="T2" fmla="*/ 32 w 48"/>
                  <a:gd name="T3" fmla="*/ 0 h 40"/>
                  <a:gd name="T4" fmla="*/ 24 w 48"/>
                  <a:gd name="T5" fmla="*/ 0 h 40"/>
                  <a:gd name="T6" fmla="*/ 32 w 48"/>
                  <a:gd name="T7" fmla="*/ 0 h 40"/>
                  <a:gd name="T8" fmla="*/ 32 w 48"/>
                  <a:gd name="T9" fmla="*/ 0 h 40"/>
                  <a:gd name="T10" fmla="*/ 32 w 48"/>
                  <a:gd name="T11" fmla="*/ 0 h 40"/>
                  <a:gd name="T12" fmla="*/ 40 w 48"/>
                  <a:gd name="T13" fmla="*/ 0 h 40"/>
                  <a:gd name="T14" fmla="*/ 40 w 48"/>
                  <a:gd name="T15" fmla="*/ 8 h 40"/>
                  <a:gd name="T16" fmla="*/ 40 w 48"/>
                  <a:gd name="T17" fmla="*/ 8 h 40"/>
                  <a:gd name="T18" fmla="*/ 40 w 48"/>
                  <a:gd name="T19" fmla="*/ 8 h 40"/>
                  <a:gd name="T20" fmla="*/ 40 w 48"/>
                  <a:gd name="T21" fmla="*/ 8 h 40"/>
                  <a:gd name="T22" fmla="*/ 48 w 48"/>
                  <a:gd name="T23" fmla="*/ 16 h 40"/>
                  <a:gd name="T24" fmla="*/ 48 w 48"/>
                  <a:gd name="T25" fmla="*/ 16 h 40"/>
                  <a:gd name="T26" fmla="*/ 48 w 48"/>
                  <a:gd name="T27" fmla="*/ 16 h 40"/>
                  <a:gd name="T28" fmla="*/ 48 w 48"/>
                  <a:gd name="T29" fmla="*/ 16 h 40"/>
                  <a:gd name="T30" fmla="*/ 48 w 48"/>
                  <a:gd name="T31" fmla="*/ 24 h 40"/>
                  <a:gd name="T32" fmla="*/ 40 w 48"/>
                  <a:gd name="T33" fmla="*/ 40 h 40"/>
                  <a:gd name="T34" fmla="*/ 16 w 48"/>
                  <a:gd name="T35" fmla="*/ 40 h 40"/>
                  <a:gd name="T36" fmla="*/ 8 w 48"/>
                  <a:gd name="T37" fmla="*/ 32 h 40"/>
                  <a:gd name="T38" fmla="*/ 0 w 48"/>
                  <a:gd name="T39" fmla="*/ 24 h 40"/>
                  <a:gd name="T40" fmla="*/ 0 w 48"/>
                  <a:gd name="T41" fmla="*/ 8 h 40"/>
                  <a:gd name="T42" fmla="*/ 0 w 48"/>
                  <a:gd name="T43" fmla="*/ 8 h 40"/>
                  <a:gd name="T44" fmla="*/ 0 w 48"/>
                  <a:gd name="T45" fmla="*/ 8 h 40"/>
                  <a:gd name="T46" fmla="*/ 0 w 48"/>
                  <a:gd name="T47" fmla="*/ 8 h 40"/>
                  <a:gd name="T48" fmla="*/ 0 w 48"/>
                  <a:gd name="T49" fmla="*/ 8 h 40"/>
                  <a:gd name="T50" fmla="*/ 0 w 48"/>
                  <a:gd name="T51" fmla="*/ 0 h 40"/>
                  <a:gd name="T52" fmla="*/ 8 w 48"/>
                  <a:gd name="T53" fmla="*/ 0 h 40"/>
                  <a:gd name="T54" fmla="*/ 8 w 48"/>
                  <a:gd name="T55" fmla="*/ 0 h 40"/>
                  <a:gd name="T56" fmla="*/ 8 w 48"/>
                  <a:gd name="T57" fmla="*/ 0 h 40"/>
                  <a:gd name="T58" fmla="*/ 8 w 48"/>
                  <a:gd name="T59" fmla="*/ 0 h 40"/>
                  <a:gd name="T60" fmla="*/ 16 w 48"/>
                  <a:gd name="T61" fmla="*/ 8 h 40"/>
                  <a:gd name="T62" fmla="*/ 8 w 48"/>
                  <a:gd name="T63" fmla="*/ 8 h 40"/>
                  <a:gd name="T64" fmla="*/ 8 w 48"/>
                  <a:gd name="T65" fmla="*/ 8 h 40"/>
                  <a:gd name="T66" fmla="*/ 8 w 48"/>
                  <a:gd name="T67" fmla="*/ 8 h 40"/>
                  <a:gd name="T68" fmla="*/ 8 w 48"/>
                  <a:gd name="T69" fmla="*/ 8 h 40"/>
                  <a:gd name="T70" fmla="*/ 8 w 48"/>
                  <a:gd name="T71" fmla="*/ 0 h 40"/>
                  <a:gd name="T72" fmla="*/ 8 w 48"/>
                  <a:gd name="T73" fmla="*/ 8 h 40"/>
                  <a:gd name="T74" fmla="*/ 8 w 48"/>
                  <a:gd name="T75" fmla="*/ 8 h 40"/>
                  <a:gd name="T76" fmla="*/ 8 w 48"/>
                  <a:gd name="T77" fmla="*/ 8 h 40"/>
                  <a:gd name="T78" fmla="*/ 8 w 48"/>
                  <a:gd name="T79" fmla="*/ 8 h 40"/>
                  <a:gd name="T80" fmla="*/ 8 w 48"/>
                  <a:gd name="T81" fmla="*/ 8 h 40"/>
                  <a:gd name="T82" fmla="*/ 8 w 48"/>
                  <a:gd name="T83" fmla="*/ 16 h 40"/>
                  <a:gd name="T84" fmla="*/ 16 w 48"/>
                  <a:gd name="T85" fmla="*/ 24 h 40"/>
                  <a:gd name="T86" fmla="*/ 16 w 48"/>
                  <a:gd name="T87" fmla="*/ 32 h 40"/>
                  <a:gd name="T88" fmla="*/ 40 w 48"/>
                  <a:gd name="T89" fmla="*/ 24 h 40"/>
                  <a:gd name="T90" fmla="*/ 40 w 48"/>
                  <a:gd name="T91" fmla="*/ 24 h 40"/>
                  <a:gd name="T92" fmla="*/ 40 w 48"/>
                  <a:gd name="T93" fmla="*/ 16 h 40"/>
                  <a:gd name="T94" fmla="*/ 40 w 48"/>
                  <a:gd name="T95" fmla="*/ 16 h 40"/>
                  <a:gd name="T96" fmla="*/ 40 w 48"/>
                  <a:gd name="T97" fmla="*/ 16 h 40"/>
                  <a:gd name="T98" fmla="*/ 40 w 48"/>
                  <a:gd name="T99" fmla="*/ 16 h 40"/>
                  <a:gd name="T100" fmla="*/ 40 w 48"/>
                  <a:gd name="T101" fmla="*/ 16 h 40"/>
                  <a:gd name="T102" fmla="*/ 40 w 48"/>
                  <a:gd name="T103" fmla="*/ 16 h 40"/>
                  <a:gd name="T104" fmla="*/ 40 w 48"/>
                  <a:gd name="T105" fmla="*/ 16 h 40"/>
                  <a:gd name="T106" fmla="*/ 32 w 48"/>
                  <a:gd name="T107" fmla="*/ 16 h 40"/>
                  <a:gd name="T108" fmla="*/ 32 w 48"/>
                  <a:gd name="T109" fmla="*/ 0 h 40"/>
                  <a:gd name="T110" fmla="*/ 32 w 48"/>
                  <a:gd name="T111" fmla="*/ 8 h 40"/>
                  <a:gd name="T112" fmla="*/ 32 w 48"/>
                  <a:gd name="T113" fmla="*/ 8 h 40"/>
                  <a:gd name="T114" fmla="*/ 32 w 48"/>
                  <a:gd name="T115" fmla="*/ 8 h 40"/>
                  <a:gd name="T116" fmla="*/ 24 w 48"/>
                  <a:gd name="T117" fmla="*/ 0 h 40"/>
                  <a:gd name="T118" fmla="*/ 24 w 48"/>
                  <a:gd name="T119" fmla="*/ 0 h 40"/>
                  <a:gd name="T120" fmla="*/ 24 w 48"/>
                  <a:gd name="T12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" h="40">
                    <a:moveTo>
                      <a:pt x="32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05" name="Freeform 193"/>
              <p:cNvSpPr>
                <a:spLocks/>
              </p:cNvSpPr>
              <p:nvPr/>
            </p:nvSpPr>
            <p:spPr bwMode="auto">
              <a:xfrm>
                <a:off x="2798" y="2955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0 h 8"/>
                  <a:gd name="T8" fmla="*/ 0 w 8"/>
                  <a:gd name="T9" fmla="*/ 0 h 8"/>
                  <a:gd name="T10" fmla="*/ 0 w 8"/>
                  <a:gd name="T11" fmla="*/ 0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  <a:gd name="T18" fmla="*/ 0 w 8"/>
                  <a:gd name="T19" fmla="*/ 0 h 8"/>
                  <a:gd name="T20" fmla="*/ 0 w 8"/>
                  <a:gd name="T21" fmla="*/ 0 h 8"/>
                  <a:gd name="T22" fmla="*/ 0 w 8"/>
                  <a:gd name="T23" fmla="*/ 0 h 8"/>
                  <a:gd name="T24" fmla="*/ 0 w 8"/>
                  <a:gd name="T25" fmla="*/ 0 h 8"/>
                  <a:gd name="T26" fmla="*/ 8 w 8"/>
                  <a:gd name="T27" fmla="*/ 0 h 8"/>
                  <a:gd name="T28" fmla="*/ 8 w 8"/>
                  <a:gd name="T29" fmla="*/ 0 h 8"/>
                  <a:gd name="T30" fmla="*/ 8 w 8"/>
                  <a:gd name="T31" fmla="*/ 0 h 8"/>
                  <a:gd name="T32" fmla="*/ 8 w 8"/>
                  <a:gd name="T33" fmla="*/ 0 h 8"/>
                  <a:gd name="T34" fmla="*/ 8 w 8"/>
                  <a:gd name="T35" fmla="*/ 0 h 8"/>
                  <a:gd name="T36" fmla="*/ 8 w 8"/>
                  <a:gd name="T37" fmla="*/ 8 h 8"/>
                  <a:gd name="T38" fmla="*/ 8 w 8"/>
                  <a:gd name="T39" fmla="*/ 8 h 8"/>
                  <a:gd name="T40" fmla="*/ 8 w 8"/>
                  <a:gd name="T41" fmla="*/ 8 h 8"/>
                  <a:gd name="T42" fmla="*/ 8 w 8"/>
                  <a:gd name="T43" fmla="*/ 8 h 8"/>
                  <a:gd name="T44" fmla="*/ 8 w 8"/>
                  <a:gd name="T45" fmla="*/ 8 h 8"/>
                  <a:gd name="T46" fmla="*/ 0 w 8"/>
                  <a:gd name="T47" fmla="*/ 8 h 8"/>
                  <a:gd name="T48" fmla="*/ 0 w 8"/>
                  <a:gd name="T49" fmla="*/ 8 h 8"/>
                  <a:gd name="T50" fmla="*/ 0 w 8"/>
                  <a:gd name="T51" fmla="*/ 8 h 8"/>
                  <a:gd name="T52" fmla="*/ 0 w 8"/>
                  <a:gd name="T53" fmla="*/ 8 h 8"/>
                  <a:gd name="T54" fmla="*/ 0 w 8"/>
                  <a:gd name="T55" fmla="*/ 8 h 8"/>
                  <a:gd name="T56" fmla="*/ 0 w 8"/>
                  <a:gd name="T57" fmla="*/ 8 h 8"/>
                  <a:gd name="T58" fmla="*/ 0 w 8"/>
                  <a:gd name="T59" fmla="*/ 8 h 8"/>
                  <a:gd name="T60" fmla="*/ 0 w 8"/>
                  <a:gd name="T61" fmla="*/ 8 h 8"/>
                  <a:gd name="T62" fmla="*/ 0 w 8"/>
                  <a:gd name="T63" fmla="*/ 8 h 8"/>
                  <a:gd name="T64" fmla="*/ 0 w 8"/>
                  <a:gd name="T65" fmla="*/ 8 h 8"/>
                  <a:gd name="T66" fmla="*/ 0 w 8"/>
                  <a:gd name="T67" fmla="*/ 8 h 8"/>
                  <a:gd name="T68" fmla="*/ 0 w 8"/>
                  <a:gd name="T69" fmla="*/ 8 h 8"/>
                  <a:gd name="T70" fmla="*/ 0 w 8"/>
                  <a:gd name="T71" fmla="*/ 8 h 8"/>
                  <a:gd name="T72" fmla="*/ 0 w 8"/>
                  <a:gd name="T7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06" name="Freeform 194"/>
              <p:cNvSpPr>
                <a:spLocks/>
              </p:cNvSpPr>
              <p:nvPr/>
            </p:nvSpPr>
            <p:spPr bwMode="auto">
              <a:xfrm>
                <a:off x="2718" y="2987"/>
                <a:ext cx="104" cy="40"/>
              </a:xfrm>
              <a:custGeom>
                <a:avLst/>
                <a:gdLst>
                  <a:gd name="T0" fmla="*/ 8 w 104"/>
                  <a:gd name="T1" fmla="*/ 8 h 40"/>
                  <a:gd name="T2" fmla="*/ 16 w 104"/>
                  <a:gd name="T3" fmla="*/ 16 h 40"/>
                  <a:gd name="T4" fmla="*/ 16 w 104"/>
                  <a:gd name="T5" fmla="*/ 16 h 40"/>
                  <a:gd name="T6" fmla="*/ 16 w 104"/>
                  <a:gd name="T7" fmla="*/ 24 h 40"/>
                  <a:gd name="T8" fmla="*/ 48 w 104"/>
                  <a:gd name="T9" fmla="*/ 32 h 40"/>
                  <a:gd name="T10" fmla="*/ 48 w 104"/>
                  <a:gd name="T11" fmla="*/ 32 h 40"/>
                  <a:gd name="T12" fmla="*/ 64 w 104"/>
                  <a:gd name="T13" fmla="*/ 32 h 40"/>
                  <a:gd name="T14" fmla="*/ 72 w 104"/>
                  <a:gd name="T15" fmla="*/ 32 h 40"/>
                  <a:gd name="T16" fmla="*/ 80 w 104"/>
                  <a:gd name="T17" fmla="*/ 32 h 40"/>
                  <a:gd name="T18" fmla="*/ 88 w 104"/>
                  <a:gd name="T19" fmla="*/ 32 h 40"/>
                  <a:gd name="T20" fmla="*/ 96 w 104"/>
                  <a:gd name="T21" fmla="*/ 24 h 40"/>
                  <a:gd name="T22" fmla="*/ 96 w 104"/>
                  <a:gd name="T23" fmla="*/ 24 h 40"/>
                  <a:gd name="T24" fmla="*/ 96 w 104"/>
                  <a:gd name="T25" fmla="*/ 24 h 40"/>
                  <a:gd name="T26" fmla="*/ 96 w 104"/>
                  <a:gd name="T27" fmla="*/ 16 h 40"/>
                  <a:gd name="T28" fmla="*/ 96 w 104"/>
                  <a:gd name="T29" fmla="*/ 16 h 40"/>
                  <a:gd name="T30" fmla="*/ 96 w 104"/>
                  <a:gd name="T31" fmla="*/ 24 h 40"/>
                  <a:gd name="T32" fmla="*/ 80 w 104"/>
                  <a:gd name="T33" fmla="*/ 24 h 40"/>
                  <a:gd name="T34" fmla="*/ 72 w 104"/>
                  <a:gd name="T35" fmla="*/ 24 h 40"/>
                  <a:gd name="T36" fmla="*/ 64 w 104"/>
                  <a:gd name="T37" fmla="*/ 24 h 40"/>
                  <a:gd name="T38" fmla="*/ 32 w 104"/>
                  <a:gd name="T39" fmla="*/ 16 h 40"/>
                  <a:gd name="T40" fmla="*/ 16 w 104"/>
                  <a:gd name="T41" fmla="*/ 16 h 40"/>
                  <a:gd name="T42" fmla="*/ 0 w 104"/>
                  <a:gd name="T43" fmla="*/ 8 h 40"/>
                  <a:gd name="T44" fmla="*/ 0 w 104"/>
                  <a:gd name="T45" fmla="*/ 8 h 40"/>
                  <a:gd name="T46" fmla="*/ 8 w 104"/>
                  <a:gd name="T47" fmla="*/ 8 h 40"/>
                  <a:gd name="T48" fmla="*/ 0 w 104"/>
                  <a:gd name="T49" fmla="*/ 0 h 40"/>
                  <a:gd name="T50" fmla="*/ 0 w 104"/>
                  <a:gd name="T51" fmla="*/ 0 h 40"/>
                  <a:gd name="T52" fmla="*/ 16 w 104"/>
                  <a:gd name="T53" fmla="*/ 8 h 40"/>
                  <a:gd name="T54" fmla="*/ 32 w 104"/>
                  <a:gd name="T55" fmla="*/ 8 h 40"/>
                  <a:gd name="T56" fmla="*/ 48 w 104"/>
                  <a:gd name="T57" fmla="*/ 16 h 40"/>
                  <a:gd name="T58" fmla="*/ 72 w 104"/>
                  <a:gd name="T59" fmla="*/ 16 h 40"/>
                  <a:gd name="T60" fmla="*/ 80 w 104"/>
                  <a:gd name="T61" fmla="*/ 16 h 40"/>
                  <a:gd name="T62" fmla="*/ 88 w 104"/>
                  <a:gd name="T63" fmla="*/ 16 h 40"/>
                  <a:gd name="T64" fmla="*/ 104 w 104"/>
                  <a:gd name="T65" fmla="*/ 16 h 40"/>
                  <a:gd name="T66" fmla="*/ 104 w 104"/>
                  <a:gd name="T67" fmla="*/ 16 h 40"/>
                  <a:gd name="T68" fmla="*/ 104 w 104"/>
                  <a:gd name="T69" fmla="*/ 32 h 40"/>
                  <a:gd name="T70" fmla="*/ 104 w 104"/>
                  <a:gd name="T71" fmla="*/ 32 h 40"/>
                  <a:gd name="T72" fmla="*/ 104 w 104"/>
                  <a:gd name="T73" fmla="*/ 32 h 40"/>
                  <a:gd name="T74" fmla="*/ 88 w 104"/>
                  <a:gd name="T75" fmla="*/ 40 h 40"/>
                  <a:gd name="T76" fmla="*/ 80 w 104"/>
                  <a:gd name="T77" fmla="*/ 40 h 40"/>
                  <a:gd name="T78" fmla="*/ 72 w 104"/>
                  <a:gd name="T79" fmla="*/ 40 h 40"/>
                  <a:gd name="T80" fmla="*/ 72 w 104"/>
                  <a:gd name="T81" fmla="*/ 40 h 40"/>
                  <a:gd name="T82" fmla="*/ 48 w 104"/>
                  <a:gd name="T83" fmla="*/ 40 h 40"/>
                  <a:gd name="T84" fmla="*/ 40 w 104"/>
                  <a:gd name="T85" fmla="*/ 40 h 40"/>
                  <a:gd name="T86" fmla="*/ 32 w 104"/>
                  <a:gd name="T87" fmla="*/ 32 h 40"/>
                  <a:gd name="T88" fmla="*/ 8 w 104"/>
                  <a:gd name="T89" fmla="*/ 24 h 40"/>
                  <a:gd name="T90" fmla="*/ 8 w 104"/>
                  <a:gd name="T91" fmla="*/ 24 h 40"/>
                  <a:gd name="T92" fmla="*/ 0 w 104"/>
                  <a:gd name="T93" fmla="*/ 8 h 40"/>
                  <a:gd name="T94" fmla="*/ 0 w 104"/>
                  <a:gd name="T95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4" h="40">
                    <a:moveTo>
                      <a:pt x="8" y="8"/>
                    </a:move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32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0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07" name="Freeform 195"/>
              <p:cNvSpPr>
                <a:spLocks/>
              </p:cNvSpPr>
              <p:nvPr/>
            </p:nvSpPr>
            <p:spPr bwMode="auto">
              <a:xfrm>
                <a:off x="2718" y="2995"/>
                <a:ext cx="8" cy="1"/>
              </a:xfrm>
              <a:custGeom>
                <a:avLst/>
                <a:gdLst>
                  <a:gd name="T0" fmla="*/ 8 w 8"/>
                  <a:gd name="T1" fmla="*/ 8 w 8"/>
                  <a:gd name="T2" fmla="*/ 8 w 8"/>
                  <a:gd name="T3" fmla="*/ 0 w 8"/>
                  <a:gd name="T4" fmla="*/ 0 w 8"/>
                  <a:gd name="T5" fmla="*/ 0 w 8"/>
                  <a:gd name="T6" fmla="*/ 8 w 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08" name="Freeform 196"/>
              <p:cNvSpPr>
                <a:spLocks/>
              </p:cNvSpPr>
              <p:nvPr/>
            </p:nvSpPr>
            <p:spPr bwMode="auto">
              <a:xfrm>
                <a:off x="3046" y="2995"/>
                <a:ext cx="48" cy="32"/>
              </a:xfrm>
              <a:custGeom>
                <a:avLst/>
                <a:gdLst>
                  <a:gd name="T0" fmla="*/ 0 w 48"/>
                  <a:gd name="T1" fmla="*/ 24 h 32"/>
                  <a:gd name="T2" fmla="*/ 40 w 48"/>
                  <a:gd name="T3" fmla="*/ 0 h 32"/>
                  <a:gd name="T4" fmla="*/ 48 w 48"/>
                  <a:gd name="T5" fmla="*/ 0 h 32"/>
                  <a:gd name="T6" fmla="*/ 48 w 48"/>
                  <a:gd name="T7" fmla="*/ 8 h 32"/>
                  <a:gd name="T8" fmla="*/ 48 w 48"/>
                  <a:gd name="T9" fmla="*/ 8 h 32"/>
                  <a:gd name="T10" fmla="*/ 8 w 48"/>
                  <a:gd name="T11" fmla="*/ 32 h 32"/>
                  <a:gd name="T12" fmla="*/ 0 w 48"/>
                  <a:gd name="T1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2">
                    <a:moveTo>
                      <a:pt x="0" y="24"/>
                    </a:moveTo>
                    <a:lnTo>
                      <a:pt x="40" y="0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8" y="3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09" name="Rectangle 197"/>
              <p:cNvSpPr>
                <a:spLocks noChangeArrowheads="1"/>
              </p:cNvSpPr>
              <p:nvPr/>
            </p:nvSpPr>
            <p:spPr bwMode="auto">
              <a:xfrm>
                <a:off x="3086" y="2987"/>
                <a:ext cx="8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10" name="Rectangle 198"/>
              <p:cNvSpPr>
                <a:spLocks noChangeArrowheads="1"/>
              </p:cNvSpPr>
              <p:nvPr/>
            </p:nvSpPr>
            <p:spPr bwMode="auto">
              <a:xfrm>
                <a:off x="3086" y="2987"/>
                <a:ext cx="16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11" name="Rectangle 199"/>
              <p:cNvSpPr>
                <a:spLocks noChangeArrowheads="1"/>
              </p:cNvSpPr>
              <p:nvPr/>
            </p:nvSpPr>
            <p:spPr bwMode="auto">
              <a:xfrm>
                <a:off x="3094" y="2979"/>
                <a:ext cx="8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12" name="Freeform 200"/>
              <p:cNvSpPr>
                <a:spLocks/>
              </p:cNvSpPr>
              <p:nvPr/>
            </p:nvSpPr>
            <p:spPr bwMode="auto">
              <a:xfrm>
                <a:off x="3046" y="2923"/>
                <a:ext cx="104" cy="112"/>
              </a:xfrm>
              <a:custGeom>
                <a:avLst/>
                <a:gdLst>
                  <a:gd name="T0" fmla="*/ 48 w 104"/>
                  <a:gd name="T1" fmla="*/ 56 h 112"/>
                  <a:gd name="T2" fmla="*/ 56 w 104"/>
                  <a:gd name="T3" fmla="*/ 56 h 112"/>
                  <a:gd name="T4" fmla="*/ 64 w 104"/>
                  <a:gd name="T5" fmla="*/ 64 h 112"/>
                  <a:gd name="T6" fmla="*/ 56 w 104"/>
                  <a:gd name="T7" fmla="*/ 56 h 112"/>
                  <a:gd name="T8" fmla="*/ 96 w 104"/>
                  <a:gd name="T9" fmla="*/ 16 h 112"/>
                  <a:gd name="T10" fmla="*/ 104 w 104"/>
                  <a:gd name="T11" fmla="*/ 16 h 112"/>
                  <a:gd name="T12" fmla="*/ 96 w 104"/>
                  <a:gd name="T13" fmla="*/ 16 h 112"/>
                  <a:gd name="T14" fmla="*/ 96 w 104"/>
                  <a:gd name="T15" fmla="*/ 8 h 112"/>
                  <a:gd name="T16" fmla="*/ 96 w 104"/>
                  <a:gd name="T17" fmla="*/ 8 h 112"/>
                  <a:gd name="T18" fmla="*/ 104 w 104"/>
                  <a:gd name="T19" fmla="*/ 16 h 112"/>
                  <a:gd name="T20" fmla="*/ 8 w 104"/>
                  <a:gd name="T21" fmla="*/ 96 h 112"/>
                  <a:gd name="T22" fmla="*/ 0 w 104"/>
                  <a:gd name="T23" fmla="*/ 88 h 112"/>
                  <a:gd name="T24" fmla="*/ 8 w 104"/>
                  <a:gd name="T25" fmla="*/ 88 h 112"/>
                  <a:gd name="T26" fmla="*/ 8 w 104"/>
                  <a:gd name="T27" fmla="*/ 96 h 112"/>
                  <a:gd name="T28" fmla="*/ 8 w 104"/>
                  <a:gd name="T29" fmla="*/ 104 h 112"/>
                  <a:gd name="T30" fmla="*/ 0 w 104"/>
                  <a:gd name="T31" fmla="*/ 112 h 112"/>
                  <a:gd name="T32" fmla="*/ 0 w 104"/>
                  <a:gd name="T33" fmla="*/ 96 h 112"/>
                  <a:gd name="T34" fmla="*/ 0 w 104"/>
                  <a:gd name="T35" fmla="*/ 88 h 112"/>
                  <a:gd name="T36" fmla="*/ 0 w 104"/>
                  <a:gd name="T37" fmla="*/ 88 h 112"/>
                  <a:gd name="T38" fmla="*/ 0 w 104"/>
                  <a:gd name="T39" fmla="*/ 88 h 112"/>
                  <a:gd name="T40" fmla="*/ 96 w 104"/>
                  <a:gd name="T41" fmla="*/ 8 h 112"/>
                  <a:gd name="T42" fmla="*/ 104 w 104"/>
                  <a:gd name="T43" fmla="*/ 0 h 112"/>
                  <a:gd name="T44" fmla="*/ 104 w 104"/>
                  <a:gd name="T45" fmla="*/ 8 h 112"/>
                  <a:gd name="T46" fmla="*/ 104 w 104"/>
                  <a:gd name="T47" fmla="*/ 16 h 112"/>
                  <a:gd name="T48" fmla="*/ 104 w 104"/>
                  <a:gd name="T49" fmla="*/ 24 h 112"/>
                  <a:gd name="T50" fmla="*/ 104 w 104"/>
                  <a:gd name="T51" fmla="*/ 24 h 112"/>
                  <a:gd name="T52" fmla="*/ 64 w 104"/>
                  <a:gd name="T53" fmla="*/ 64 h 112"/>
                  <a:gd name="T54" fmla="*/ 64 w 104"/>
                  <a:gd name="T55" fmla="*/ 64 h 112"/>
                  <a:gd name="T56" fmla="*/ 56 w 104"/>
                  <a:gd name="T57" fmla="*/ 64 h 112"/>
                  <a:gd name="T58" fmla="*/ 48 w 104"/>
                  <a:gd name="T59" fmla="*/ 64 h 112"/>
                  <a:gd name="T60" fmla="*/ 48 w 104"/>
                  <a:gd name="T6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" h="112">
                    <a:moveTo>
                      <a:pt x="48" y="56"/>
                    </a:moveTo>
                    <a:lnTo>
                      <a:pt x="56" y="56"/>
                    </a:lnTo>
                    <a:lnTo>
                      <a:pt x="64" y="64"/>
                    </a:lnTo>
                    <a:lnTo>
                      <a:pt x="56" y="56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96" y="16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8" y="96"/>
                    </a:lnTo>
                    <a:lnTo>
                      <a:pt x="0" y="88"/>
                    </a:lnTo>
                    <a:lnTo>
                      <a:pt x="8" y="88"/>
                    </a:lnTo>
                    <a:lnTo>
                      <a:pt x="8" y="96"/>
                    </a:lnTo>
                    <a:lnTo>
                      <a:pt x="8" y="104"/>
                    </a:lnTo>
                    <a:lnTo>
                      <a:pt x="0" y="112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96" y="8"/>
                    </a:lnTo>
                    <a:lnTo>
                      <a:pt x="104" y="0"/>
                    </a:lnTo>
                    <a:lnTo>
                      <a:pt x="104" y="8"/>
                    </a:lnTo>
                    <a:lnTo>
                      <a:pt x="104" y="1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56" y="64"/>
                    </a:lnTo>
                    <a:lnTo>
                      <a:pt x="48" y="64"/>
                    </a:lnTo>
                    <a:lnTo>
                      <a:pt x="48" y="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13" name="Freeform 201"/>
              <p:cNvSpPr>
                <a:spLocks/>
              </p:cNvSpPr>
              <p:nvPr/>
            </p:nvSpPr>
            <p:spPr bwMode="auto">
              <a:xfrm>
                <a:off x="2718" y="2979"/>
                <a:ext cx="104" cy="48"/>
              </a:xfrm>
              <a:custGeom>
                <a:avLst/>
                <a:gdLst>
                  <a:gd name="T0" fmla="*/ 8 w 104"/>
                  <a:gd name="T1" fmla="*/ 16 h 48"/>
                  <a:gd name="T2" fmla="*/ 8 w 104"/>
                  <a:gd name="T3" fmla="*/ 16 h 48"/>
                  <a:gd name="T4" fmla="*/ 8 w 104"/>
                  <a:gd name="T5" fmla="*/ 24 h 48"/>
                  <a:gd name="T6" fmla="*/ 16 w 104"/>
                  <a:gd name="T7" fmla="*/ 24 h 48"/>
                  <a:gd name="T8" fmla="*/ 40 w 104"/>
                  <a:gd name="T9" fmla="*/ 32 h 48"/>
                  <a:gd name="T10" fmla="*/ 48 w 104"/>
                  <a:gd name="T11" fmla="*/ 32 h 48"/>
                  <a:gd name="T12" fmla="*/ 64 w 104"/>
                  <a:gd name="T13" fmla="*/ 40 h 48"/>
                  <a:gd name="T14" fmla="*/ 72 w 104"/>
                  <a:gd name="T15" fmla="*/ 40 h 48"/>
                  <a:gd name="T16" fmla="*/ 80 w 104"/>
                  <a:gd name="T17" fmla="*/ 40 h 48"/>
                  <a:gd name="T18" fmla="*/ 88 w 104"/>
                  <a:gd name="T19" fmla="*/ 40 h 48"/>
                  <a:gd name="T20" fmla="*/ 88 w 104"/>
                  <a:gd name="T21" fmla="*/ 32 h 48"/>
                  <a:gd name="T22" fmla="*/ 88 w 104"/>
                  <a:gd name="T23" fmla="*/ 32 h 48"/>
                  <a:gd name="T24" fmla="*/ 96 w 104"/>
                  <a:gd name="T25" fmla="*/ 32 h 48"/>
                  <a:gd name="T26" fmla="*/ 96 w 104"/>
                  <a:gd name="T27" fmla="*/ 24 h 48"/>
                  <a:gd name="T28" fmla="*/ 96 w 104"/>
                  <a:gd name="T29" fmla="*/ 32 h 48"/>
                  <a:gd name="T30" fmla="*/ 88 w 104"/>
                  <a:gd name="T31" fmla="*/ 32 h 48"/>
                  <a:gd name="T32" fmla="*/ 72 w 104"/>
                  <a:gd name="T33" fmla="*/ 32 h 48"/>
                  <a:gd name="T34" fmla="*/ 72 w 104"/>
                  <a:gd name="T35" fmla="*/ 32 h 48"/>
                  <a:gd name="T36" fmla="*/ 72 w 104"/>
                  <a:gd name="T37" fmla="*/ 32 h 48"/>
                  <a:gd name="T38" fmla="*/ 64 w 104"/>
                  <a:gd name="T39" fmla="*/ 32 h 48"/>
                  <a:gd name="T40" fmla="*/ 56 w 104"/>
                  <a:gd name="T41" fmla="*/ 32 h 48"/>
                  <a:gd name="T42" fmla="*/ 56 w 104"/>
                  <a:gd name="T43" fmla="*/ 32 h 48"/>
                  <a:gd name="T44" fmla="*/ 40 w 104"/>
                  <a:gd name="T45" fmla="*/ 24 h 48"/>
                  <a:gd name="T46" fmla="*/ 32 w 104"/>
                  <a:gd name="T47" fmla="*/ 24 h 48"/>
                  <a:gd name="T48" fmla="*/ 32 w 104"/>
                  <a:gd name="T49" fmla="*/ 16 h 48"/>
                  <a:gd name="T50" fmla="*/ 24 w 104"/>
                  <a:gd name="T51" fmla="*/ 16 h 48"/>
                  <a:gd name="T52" fmla="*/ 24 w 104"/>
                  <a:gd name="T53" fmla="*/ 16 h 48"/>
                  <a:gd name="T54" fmla="*/ 24 w 104"/>
                  <a:gd name="T55" fmla="*/ 16 h 48"/>
                  <a:gd name="T56" fmla="*/ 16 w 104"/>
                  <a:gd name="T57" fmla="*/ 8 h 48"/>
                  <a:gd name="T58" fmla="*/ 16 w 104"/>
                  <a:gd name="T59" fmla="*/ 8 h 48"/>
                  <a:gd name="T60" fmla="*/ 8 w 104"/>
                  <a:gd name="T61" fmla="*/ 0 h 48"/>
                  <a:gd name="T62" fmla="*/ 24 w 104"/>
                  <a:gd name="T63" fmla="*/ 0 h 48"/>
                  <a:gd name="T64" fmla="*/ 32 w 104"/>
                  <a:gd name="T65" fmla="*/ 8 h 48"/>
                  <a:gd name="T66" fmla="*/ 24 w 104"/>
                  <a:gd name="T67" fmla="*/ 8 h 48"/>
                  <a:gd name="T68" fmla="*/ 24 w 104"/>
                  <a:gd name="T69" fmla="*/ 8 h 48"/>
                  <a:gd name="T70" fmla="*/ 32 w 104"/>
                  <a:gd name="T71" fmla="*/ 8 h 48"/>
                  <a:gd name="T72" fmla="*/ 40 w 104"/>
                  <a:gd name="T73" fmla="*/ 16 h 48"/>
                  <a:gd name="T74" fmla="*/ 32 w 104"/>
                  <a:gd name="T75" fmla="*/ 16 h 48"/>
                  <a:gd name="T76" fmla="*/ 48 w 104"/>
                  <a:gd name="T77" fmla="*/ 16 h 48"/>
                  <a:gd name="T78" fmla="*/ 64 w 104"/>
                  <a:gd name="T79" fmla="*/ 24 h 48"/>
                  <a:gd name="T80" fmla="*/ 56 w 104"/>
                  <a:gd name="T81" fmla="*/ 24 h 48"/>
                  <a:gd name="T82" fmla="*/ 64 w 104"/>
                  <a:gd name="T83" fmla="*/ 24 h 48"/>
                  <a:gd name="T84" fmla="*/ 72 w 104"/>
                  <a:gd name="T85" fmla="*/ 24 h 48"/>
                  <a:gd name="T86" fmla="*/ 72 w 104"/>
                  <a:gd name="T87" fmla="*/ 24 h 48"/>
                  <a:gd name="T88" fmla="*/ 80 w 104"/>
                  <a:gd name="T89" fmla="*/ 24 h 48"/>
                  <a:gd name="T90" fmla="*/ 88 w 104"/>
                  <a:gd name="T91" fmla="*/ 24 h 48"/>
                  <a:gd name="T92" fmla="*/ 104 w 104"/>
                  <a:gd name="T93" fmla="*/ 24 h 48"/>
                  <a:gd name="T94" fmla="*/ 104 w 104"/>
                  <a:gd name="T95" fmla="*/ 32 h 48"/>
                  <a:gd name="T96" fmla="*/ 96 w 104"/>
                  <a:gd name="T97" fmla="*/ 40 h 48"/>
                  <a:gd name="T98" fmla="*/ 96 w 104"/>
                  <a:gd name="T99" fmla="*/ 32 h 48"/>
                  <a:gd name="T100" fmla="*/ 96 w 104"/>
                  <a:gd name="T101" fmla="*/ 32 h 48"/>
                  <a:gd name="T102" fmla="*/ 96 w 104"/>
                  <a:gd name="T103" fmla="*/ 40 h 48"/>
                  <a:gd name="T104" fmla="*/ 80 w 104"/>
                  <a:gd name="T105" fmla="*/ 48 h 48"/>
                  <a:gd name="T106" fmla="*/ 72 w 104"/>
                  <a:gd name="T107" fmla="*/ 48 h 48"/>
                  <a:gd name="T108" fmla="*/ 64 w 104"/>
                  <a:gd name="T109" fmla="*/ 48 h 48"/>
                  <a:gd name="T110" fmla="*/ 48 w 104"/>
                  <a:gd name="T111" fmla="*/ 40 h 48"/>
                  <a:gd name="T112" fmla="*/ 32 w 104"/>
                  <a:gd name="T113" fmla="*/ 40 h 48"/>
                  <a:gd name="T114" fmla="*/ 16 w 104"/>
                  <a:gd name="T115" fmla="*/ 32 h 48"/>
                  <a:gd name="T116" fmla="*/ 8 w 104"/>
                  <a:gd name="T117" fmla="*/ 24 h 48"/>
                  <a:gd name="T118" fmla="*/ 0 w 104"/>
                  <a:gd name="T119" fmla="*/ 24 h 48"/>
                  <a:gd name="T120" fmla="*/ 0 w 104"/>
                  <a:gd name="T121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4" h="48">
                    <a:moveTo>
                      <a:pt x="8" y="8"/>
                    </a:move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72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32"/>
                    </a:lnTo>
                    <a:lnTo>
                      <a:pt x="104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88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14" name="Freeform 202"/>
              <p:cNvSpPr>
                <a:spLocks/>
              </p:cNvSpPr>
              <p:nvPr/>
            </p:nvSpPr>
            <p:spPr bwMode="auto">
              <a:xfrm>
                <a:off x="2718" y="2979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16 w 16"/>
                  <a:gd name="T3" fmla="*/ 8 h 16"/>
                  <a:gd name="T4" fmla="*/ 16 w 16"/>
                  <a:gd name="T5" fmla="*/ 8 h 16"/>
                  <a:gd name="T6" fmla="*/ 16 w 16"/>
                  <a:gd name="T7" fmla="*/ 8 h 16"/>
                  <a:gd name="T8" fmla="*/ 16 w 16"/>
                  <a:gd name="T9" fmla="*/ 8 h 16"/>
                  <a:gd name="T10" fmla="*/ 8 w 16"/>
                  <a:gd name="T11" fmla="*/ 16 h 16"/>
                  <a:gd name="T12" fmla="*/ 8 w 16"/>
                  <a:gd name="T13" fmla="*/ 16 h 16"/>
                  <a:gd name="T14" fmla="*/ 0 w 16"/>
                  <a:gd name="T15" fmla="*/ 16 h 16"/>
                  <a:gd name="T16" fmla="*/ 0 w 16"/>
                  <a:gd name="T17" fmla="*/ 16 h 16"/>
                  <a:gd name="T18" fmla="*/ 0 w 16"/>
                  <a:gd name="T19" fmla="*/ 16 h 16"/>
                  <a:gd name="T20" fmla="*/ 0 w 16"/>
                  <a:gd name="T21" fmla="*/ 16 h 16"/>
                  <a:gd name="T22" fmla="*/ 0 w 16"/>
                  <a:gd name="T23" fmla="*/ 16 h 16"/>
                  <a:gd name="T24" fmla="*/ 0 w 16"/>
                  <a:gd name="T25" fmla="*/ 16 h 16"/>
                  <a:gd name="T26" fmla="*/ 0 w 16"/>
                  <a:gd name="T27" fmla="*/ 16 h 16"/>
                  <a:gd name="T28" fmla="*/ 0 w 16"/>
                  <a:gd name="T29" fmla="*/ 16 h 16"/>
                  <a:gd name="T30" fmla="*/ 0 w 16"/>
                  <a:gd name="T31" fmla="*/ 16 h 16"/>
                  <a:gd name="T32" fmla="*/ 0 w 16"/>
                  <a:gd name="T33" fmla="*/ 16 h 16"/>
                  <a:gd name="T34" fmla="*/ 8 w 16"/>
                  <a:gd name="T35" fmla="*/ 8 h 16"/>
                  <a:gd name="T36" fmla="*/ 0 w 16"/>
                  <a:gd name="T37" fmla="*/ 8 h 16"/>
                  <a:gd name="T38" fmla="*/ 0 w 16"/>
                  <a:gd name="T39" fmla="*/ 8 h 16"/>
                  <a:gd name="T40" fmla="*/ 0 w 16"/>
                  <a:gd name="T41" fmla="*/ 8 h 16"/>
                  <a:gd name="T42" fmla="*/ 0 w 16"/>
                  <a:gd name="T43" fmla="*/ 8 h 16"/>
                  <a:gd name="T44" fmla="*/ 0 w 16"/>
                  <a:gd name="T45" fmla="*/ 8 h 16"/>
                  <a:gd name="T46" fmla="*/ 0 w 16"/>
                  <a:gd name="T47" fmla="*/ 8 h 16"/>
                  <a:gd name="T48" fmla="*/ 0 w 16"/>
                  <a:gd name="T49" fmla="*/ 8 h 16"/>
                  <a:gd name="T50" fmla="*/ 0 w 16"/>
                  <a:gd name="T51" fmla="*/ 8 h 16"/>
                  <a:gd name="T52" fmla="*/ 0 w 16"/>
                  <a:gd name="T53" fmla="*/ 8 h 16"/>
                  <a:gd name="T54" fmla="*/ 0 w 16"/>
                  <a:gd name="T55" fmla="*/ 8 h 16"/>
                  <a:gd name="T56" fmla="*/ 0 w 16"/>
                  <a:gd name="T57" fmla="*/ 8 h 16"/>
                  <a:gd name="T58" fmla="*/ 8 w 16"/>
                  <a:gd name="T59" fmla="*/ 8 h 16"/>
                  <a:gd name="T60" fmla="*/ 8 w 16"/>
                  <a:gd name="T61" fmla="*/ 8 h 16"/>
                  <a:gd name="T62" fmla="*/ 8 w 16"/>
                  <a:gd name="T63" fmla="*/ 8 h 16"/>
                  <a:gd name="T64" fmla="*/ 8 w 16"/>
                  <a:gd name="T65" fmla="*/ 8 h 16"/>
                  <a:gd name="T66" fmla="*/ 8 w 16"/>
                  <a:gd name="T67" fmla="*/ 8 h 16"/>
                  <a:gd name="T68" fmla="*/ 8 w 16"/>
                  <a:gd name="T69" fmla="*/ 8 h 16"/>
                  <a:gd name="T70" fmla="*/ 8 w 16"/>
                  <a:gd name="T71" fmla="*/ 0 h 16"/>
                  <a:gd name="T72" fmla="*/ 16 w 16"/>
                  <a:gd name="T7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15" name="Freeform 203"/>
              <p:cNvSpPr>
                <a:spLocks/>
              </p:cNvSpPr>
              <p:nvPr/>
            </p:nvSpPr>
            <p:spPr bwMode="auto">
              <a:xfrm>
                <a:off x="3006" y="2843"/>
                <a:ext cx="16" cy="16"/>
              </a:xfrm>
              <a:custGeom>
                <a:avLst/>
                <a:gdLst>
                  <a:gd name="T0" fmla="*/ 16 w 16"/>
                  <a:gd name="T1" fmla="*/ 8 h 16"/>
                  <a:gd name="T2" fmla="*/ 0 w 16"/>
                  <a:gd name="T3" fmla="*/ 16 h 16"/>
                  <a:gd name="T4" fmla="*/ 0 w 16"/>
                  <a:gd name="T5" fmla="*/ 8 h 16"/>
                  <a:gd name="T6" fmla="*/ 0 w 16"/>
                  <a:gd name="T7" fmla="*/ 8 h 16"/>
                  <a:gd name="T8" fmla="*/ 16 w 16"/>
                  <a:gd name="T9" fmla="*/ 0 h 16"/>
                  <a:gd name="T10" fmla="*/ 16 w 16"/>
                  <a:gd name="T11" fmla="*/ 8 h 16"/>
                  <a:gd name="T12" fmla="*/ 16 w 16"/>
                  <a:gd name="T13" fmla="*/ 0 h 16"/>
                  <a:gd name="T14" fmla="*/ 16 w 16"/>
                  <a:gd name="T15" fmla="*/ 8 h 16"/>
                  <a:gd name="T16" fmla="*/ 0 w 16"/>
                  <a:gd name="T17" fmla="*/ 16 h 16"/>
                  <a:gd name="T18" fmla="*/ 0 w 16"/>
                  <a:gd name="T19" fmla="*/ 16 h 16"/>
                  <a:gd name="T20" fmla="*/ 0 w 16"/>
                  <a:gd name="T21" fmla="*/ 8 h 16"/>
                  <a:gd name="T22" fmla="*/ 16 w 16"/>
                  <a:gd name="T23" fmla="*/ 0 h 16"/>
                  <a:gd name="T24" fmla="*/ 16 w 16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6">
                    <a:moveTo>
                      <a:pt x="16" y="8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16" name="Freeform 204"/>
              <p:cNvSpPr>
                <a:spLocks/>
              </p:cNvSpPr>
              <p:nvPr/>
            </p:nvSpPr>
            <p:spPr bwMode="auto">
              <a:xfrm>
                <a:off x="3006" y="2851"/>
                <a:ext cx="8" cy="16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16 h 16"/>
                  <a:gd name="T4" fmla="*/ 0 w 8"/>
                  <a:gd name="T5" fmla="*/ 16 h 16"/>
                  <a:gd name="T6" fmla="*/ 0 w 8"/>
                  <a:gd name="T7" fmla="*/ 16 h 16"/>
                  <a:gd name="T8" fmla="*/ 0 w 8"/>
                  <a:gd name="T9" fmla="*/ 0 h 16"/>
                  <a:gd name="T10" fmla="*/ 8 w 8"/>
                  <a:gd name="T11" fmla="*/ 0 h 16"/>
                  <a:gd name="T12" fmla="*/ 0 w 8"/>
                  <a:gd name="T13" fmla="*/ 0 h 16"/>
                  <a:gd name="T14" fmla="*/ 8 w 8"/>
                  <a:gd name="T15" fmla="*/ 0 h 16"/>
                  <a:gd name="T16" fmla="*/ 8 w 8"/>
                  <a:gd name="T17" fmla="*/ 16 h 16"/>
                  <a:gd name="T18" fmla="*/ 8 w 8"/>
                  <a:gd name="T19" fmla="*/ 16 h 16"/>
                  <a:gd name="T20" fmla="*/ 0 w 8"/>
                  <a:gd name="T21" fmla="*/ 16 h 16"/>
                  <a:gd name="T22" fmla="*/ 0 w 8"/>
                  <a:gd name="T23" fmla="*/ 0 h 16"/>
                  <a:gd name="T24" fmla="*/ 8 w 8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17" name="Freeform 205"/>
              <p:cNvSpPr>
                <a:spLocks/>
              </p:cNvSpPr>
              <p:nvPr/>
            </p:nvSpPr>
            <p:spPr bwMode="auto">
              <a:xfrm>
                <a:off x="3014" y="2843"/>
                <a:ext cx="128" cy="32"/>
              </a:xfrm>
              <a:custGeom>
                <a:avLst/>
                <a:gdLst>
                  <a:gd name="T0" fmla="*/ 0 w 128"/>
                  <a:gd name="T1" fmla="*/ 8 h 32"/>
                  <a:gd name="T2" fmla="*/ 16 w 128"/>
                  <a:gd name="T3" fmla="*/ 0 h 32"/>
                  <a:gd name="T4" fmla="*/ 16 w 128"/>
                  <a:gd name="T5" fmla="*/ 0 h 32"/>
                  <a:gd name="T6" fmla="*/ 16 w 128"/>
                  <a:gd name="T7" fmla="*/ 0 h 32"/>
                  <a:gd name="T8" fmla="*/ 112 w 128"/>
                  <a:gd name="T9" fmla="*/ 16 h 32"/>
                  <a:gd name="T10" fmla="*/ 128 w 128"/>
                  <a:gd name="T11" fmla="*/ 16 h 32"/>
                  <a:gd name="T12" fmla="*/ 112 w 128"/>
                  <a:gd name="T13" fmla="*/ 24 h 32"/>
                  <a:gd name="T14" fmla="*/ 96 w 128"/>
                  <a:gd name="T15" fmla="*/ 32 h 32"/>
                  <a:gd name="T16" fmla="*/ 96 w 128"/>
                  <a:gd name="T17" fmla="*/ 32 h 32"/>
                  <a:gd name="T18" fmla="*/ 96 w 128"/>
                  <a:gd name="T19" fmla="*/ 32 h 32"/>
                  <a:gd name="T20" fmla="*/ 96 w 128"/>
                  <a:gd name="T21" fmla="*/ 24 h 32"/>
                  <a:gd name="T22" fmla="*/ 112 w 128"/>
                  <a:gd name="T23" fmla="*/ 16 h 32"/>
                  <a:gd name="T24" fmla="*/ 112 w 128"/>
                  <a:gd name="T25" fmla="*/ 24 h 32"/>
                  <a:gd name="T26" fmla="*/ 112 w 128"/>
                  <a:gd name="T27" fmla="*/ 24 h 32"/>
                  <a:gd name="T28" fmla="*/ 16 w 128"/>
                  <a:gd name="T29" fmla="*/ 8 h 32"/>
                  <a:gd name="T30" fmla="*/ 16 w 128"/>
                  <a:gd name="T31" fmla="*/ 0 h 32"/>
                  <a:gd name="T32" fmla="*/ 16 w 128"/>
                  <a:gd name="T33" fmla="*/ 8 h 32"/>
                  <a:gd name="T34" fmla="*/ 0 w 128"/>
                  <a:gd name="T35" fmla="*/ 16 h 32"/>
                  <a:gd name="T36" fmla="*/ 0 w 128"/>
                  <a:gd name="T37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32">
                    <a:moveTo>
                      <a:pt x="0" y="8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12" y="16"/>
                    </a:lnTo>
                    <a:lnTo>
                      <a:pt x="128" y="16"/>
                    </a:lnTo>
                    <a:lnTo>
                      <a:pt x="112" y="24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32"/>
                    </a:lnTo>
                    <a:lnTo>
                      <a:pt x="96" y="24"/>
                    </a:lnTo>
                    <a:lnTo>
                      <a:pt x="112" y="16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18" name="Freeform 206"/>
              <p:cNvSpPr>
                <a:spLocks/>
              </p:cNvSpPr>
              <p:nvPr/>
            </p:nvSpPr>
            <p:spPr bwMode="auto">
              <a:xfrm>
                <a:off x="2998" y="2851"/>
                <a:ext cx="112" cy="24"/>
              </a:xfrm>
              <a:custGeom>
                <a:avLst/>
                <a:gdLst>
                  <a:gd name="T0" fmla="*/ 112 w 112"/>
                  <a:gd name="T1" fmla="*/ 24 h 24"/>
                  <a:gd name="T2" fmla="*/ 16 w 112"/>
                  <a:gd name="T3" fmla="*/ 8 h 24"/>
                  <a:gd name="T4" fmla="*/ 0 w 112"/>
                  <a:gd name="T5" fmla="*/ 8 h 24"/>
                  <a:gd name="T6" fmla="*/ 16 w 112"/>
                  <a:gd name="T7" fmla="*/ 0 h 24"/>
                  <a:gd name="T8" fmla="*/ 16 w 112"/>
                  <a:gd name="T9" fmla="*/ 0 h 24"/>
                  <a:gd name="T10" fmla="*/ 112 w 112"/>
                  <a:gd name="T11" fmla="*/ 16 h 24"/>
                  <a:gd name="T12" fmla="*/ 112 w 11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24">
                    <a:moveTo>
                      <a:pt x="112" y="24"/>
                    </a:moveTo>
                    <a:lnTo>
                      <a:pt x="16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12" y="16"/>
                    </a:lnTo>
                    <a:lnTo>
                      <a:pt x="112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19" name="Freeform 207"/>
              <p:cNvSpPr>
                <a:spLocks/>
              </p:cNvSpPr>
              <p:nvPr/>
            </p:nvSpPr>
            <p:spPr bwMode="auto">
              <a:xfrm>
                <a:off x="3014" y="2851"/>
                <a:ext cx="104" cy="40"/>
              </a:xfrm>
              <a:custGeom>
                <a:avLst/>
                <a:gdLst>
                  <a:gd name="T0" fmla="*/ 0 w 104"/>
                  <a:gd name="T1" fmla="*/ 0 h 40"/>
                  <a:gd name="T2" fmla="*/ 96 w 104"/>
                  <a:gd name="T3" fmla="*/ 16 h 40"/>
                  <a:gd name="T4" fmla="*/ 104 w 104"/>
                  <a:gd name="T5" fmla="*/ 16 h 40"/>
                  <a:gd name="T6" fmla="*/ 104 w 104"/>
                  <a:gd name="T7" fmla="*/ 16 h 40"/>
                  <a:gd name="T8" fmla="*/ 104 w 104"/>
                  <a:gd name="T9" fmla="*/ 32 h 40"/>
                  <a:gd name="T10" fmla="*/ 104 w 104"/>
                  <a:gd name="T11" fmla="*/ 40 h 40"/>
                  <a:gd name="T12" fmla="*/ 96 w 104"/>
                  <a:gd name="T13" fmla="*/ 40 h 40"/>
                  <a:gd name="T14" fmla="*/ 0 w 104"/>
                  <a:gd name="T15" fmla="*/ 24 h 40"/>
                  <a:gd name="T16" fmla="*/ 0 w 104"/>
                  <a:gd name="T17" fmla="*/ 24 h 40"/>
                  <a:gd name="T18" fmla="*/ 0 w 104"/>
                  <a:gd name="T19" fmla="*/ 16 h 40"/>
                  <a:gd name="T20" fmla="*/ 0 w 104"/>
                  <a:gd name="T21" fmla="*/ 16 h 40"/>
                  <a:gd name="T22" fmla="*/ 96 w 104"/>
                  <a:gd name="T23" fmla="*/ 32 h 40"/>
                  <a:gd name="T24" fmla="*/ 96 w 104"/>
                  <a:gd name="T25" fmla="*/ 40 h 40"/>
                  <a:gd name="T26" fmla="*/ 96 w 104"/>
                  <a:gd name="T27" fmla="*/ 32 h 40"/>
                  <a:gd name="T28" fmla="*/ 96 w 104"/>
                  <a:gd name="T29" fmla="*/ 16 h 40"/>
                  <a:gd name="T30" fmla="*/ 104 w 104"/>
                  <a:gd name="T31" fmla="*/ 16 h 40"/>
                  <a:gd name="T32" fmla="*/ 96 w 104"/>
                  <a:gd name="T33" fmla="*/ 24 h 40"/>
                  <a:gd name="T34" fmla="*/ 0 w 104"/>
                  <a:gd name="T35" fmla="*/ 8 h 40"/>
                  <a:gd name="T36" fmla="*/ 0 w 104"/>
                  <a:gd name="T3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" h="40">
                    <a:moveTo>
                      <a:pt x="0" y="0"/>
                    </a:moveTo>
                    <a:lnTo>
                      <a:pt x="96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96" y="4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96" y="32"/>
                    </a:lnTo>
                    <a:lnTo>
                      <a:pt x="96" y="40"/>
                    </a:lnTo>
                    <a:lnTo>
                      <a:pt x="96" y="32"/>
                    </a:lnTo>
                    <a:lnTo>
                      <a:pt x="96" y="16"/>
                    </a:lnTo>
                    <a:lnTo>
                      <a:pt x="104" y="16"/>
                    </a:lnTo>
                    <a:lnTo>
                      <a:pt x="96" y="2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20" name="Freeform 208"/>
              <p:cNvSpPr>
                <a:spLocks/>
              </p:cNvSpPr>
              <p:nvPr/>
            </p:nvSpPr>
            <p:spPr bwMode="auto">
              <a:xfrm>
                <a:off x="3014" y="2851"/>
                <a:ext cx="8" cy="16"/>
              </a:xfrm>
              <a:custGeom>
                <a:avLst/>
                <a:gdLst>
                  <a:gd name="T0" fmla="*/ 0 w 8"/>
                  <a:gd name="T1" fmla="*/ 16 h 16"/>
                  <a:gd name="T2" fmla="*/ 0 w 8"/>
                  <a:gd name="T3" fmla="*/ 0 h 16"/>
                  <a:gd name="T4" fmla="*/ 0 w 8"/>
                  <a:gd name="T5" fmla="*/ 0 h 16"/>
                  <a:gd name="T6" fmla="*/ 0 w 8"/>
                  <a:gd name="T7" fmla="*/ 0 h 16"/>
                  <a:gd name="T8" fmla="*/ 8 w 8"/>
                  <a:gd name="T9" fmla="*/ 0 h 16"/>
                  <a:gd name="T10" fmla="*/ 8 w 8"/>
                  <a:gd name="T11" fmla="*/ 16 h 16"/>
                  <a:gd name="T12" fmla="*/ 0 w 8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1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21" name="Freeform 209"/>
              <p:cNvSpPr>
                <a:spLocks/>
              </p:cNvSpPr>
              <p:nvPr/>
            </p:nvSpPr>
            <p:spPr bwMode="auto">
              <a:xfrm>
                <a:off x="3110" y="2859"/>
                <a:ext cx="16" cy="16"/>
              </a:xfrm>
              <a:custGeom>
                <a:avLst/>
                <a:gdLst>
                  <a:gd name="T0" fmla="*/ 16 w 16"/>
                  <a:gd name="T1" fmla="*/ 8 h 16"/>
                  <a:gd name="T2" fmla="*/ 0 w 16"/>
                  <a:gd name="T3" fmla="*/ 16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16 w 16"/>
                  <a:gd name="T11" fmla="*/ 0 h 16"/>
                  <a:gd name="T12" fmla="*/ 16 w 16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16" y="8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22" name="Rectangle 210"/>
              <p:cNvSpPr>
                <a:spLocks noChangeArrowheads="1"/>
              </p:cNvSpPr>
              <p:nvPr/>
            </p:nvSpPr>
            <p:spPr bwMode="auto">
              <a:xfrm>
                <a:off x="3110" y="2867"/>
                <a:ext cx="8" cy="2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23" name="Rectangle 211"/>
              <p:cNvSpPr>
                <a:spLocks noChangeArrowheads="1"/>
              </p:cNvSpPr>
              <p:nvPr/>
            </p:nvSpPr>
            <p:spPr bwMode="auto">
              <a:xfrm>
                <a:off x="3110" y="2883"/>
                <a:ext cx="16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24" name="Rectangle 212"/>
              <p:cNvSpPr>
                <a:spLocks noChangeArrowheads="1"/>
              </p:cNvSpPr>
              <p:nvPr/>
            </p:nvSpPr>
            <p:spPr bwMode="auto">
              <a:xfrm>
                <a:off x="3118" y="2867"/>
                <a:ext cx="8" cy="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25" name="Rectangle 213"/>
              <p:cNvSpPr>
                <a:spLocks noChangeArrowheads="1"/>
              </p:cNvSpPr>
              <p:nvPr/>
            </p:nvSpPr>
            <p:spPr bwMode="auto">
              <a:xfrm>
                <a:off x="3118" y="2867"/>
                <a:ext cx="16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26" name="Freeform 214"/>
              <p:cNvSpPr>
                <a:spLocks/>
              </p:cNvSpPr>
              <p:nvPr/>
            </p:nvSpPr>
            <p:spPr bwMode="auto">
              <a:xfrm>
                <a:off x="3126" y="2851"/>
                <a:ext cx="8" cy="16"/>
              </a:xfrm>
              <a:custGeom>
                <a:avLst/>
                <a:gdLst>
                  <a:gd name="T0" fmla="*/ 0 w 8"/>
                  <a:gd name="T1" fmla="*/ 16 h 16"/>
                  <a:gd name="T2" fmla="*/ 0 w 8"/>
                  <a:gd name="T3" fmla="*/ 8 h 16"/>
                  <a:gd name="T4" fmla="*/ 0 w 8"/>
                  <a:gd name="T5" fmla="*/ 8 h 16"/>
                  <a:gd name="T6" fmla="*/ 8 w 8"/>
                  <a:gd name="T7" fmla="*/ 0 h 16"/>
                  <a:gd name="T8" fmla="*/ 8 w 8"/>
                  <a:gd name="T9" fmla="*/ 8 h 16"/>
                  <a:gd name="T10" fmla="*/ 8 w 8"/>
                  <a:gd name="T11" fmla="*/ 16 h 16"/>
                  <a:gd name="T12" fmla="*/ 0 w 8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16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27" name="Freeform 215"/>
              <p:cNvSpPr>
                <a:spLocks/>
              </p:cNvSpPr>
              <p:nvPr/>
            </p:nvSpPr>
            <p:spPr bwMode="auto">
              <a:xfrm>
                <a:off x="3134" y="2867"/>
                <a:ext cx="8" cy="8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8 h 8"/>
                  <a:gd name="T4" fmla="*/ 0 w 8"/>
                  <a:gd name="T5" fmla="*/ 0 h 8"/>
                  <a:gd name="T6" fmla="*/ 0 w 8"/>
                  <a:gd name="T7" fmla="*/ 0 h 8"/>
                  <a:gd name="T8" fmla="*/ 8 w 8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28" name="Freeform 216"/>
              <p:cNvSpPr>
                <a:spLocks/>
              </p:cNvSpPr>
              <p:nvPr/>
            </p:nvSpPr>
            <p:spPr bwMode="auto">
              <a:xfrm>
                <a:off x="3126" y="2867"/>
                <a:ext cx="16" cy="16"/>
              </a:xfrm>
              <a:custGeom>
                <a:avLst/>
                <a:gdLst>
                  <a:gd name="T0" fmla="*/ 16 w 16"/>
                  <a:gd name="T1" fmla="*/ 8 h 16"/>
                  <a:gd name="T2" fmla="*/ 8 w 16"/>
                  <a:gd name="T3" fmla="*/ 0 h 16"/>
                  <a:gd name="T4" fmla="*/ 0 w 16"/>
                  <a:gd name="T5" fmla="*/ 8 h 16"/>
                  <a:gd name="T6" fmla="*/ 0 w 16"/>
                  <a:gd name="T7" fmla="*/ 8 h 16"/>
                  <a:gd name="T8" fmla="*/ 0 w 16"/>
                  <a:gd name="T9" fmla="*/ 8 h 16"/>
                  <a:gd name="T10" fmla="*/ 8 w 16"/>
                  <a:gd name="T11" fmla="*/ 16 h 16"/>
                  <a:gd name="T12" fmla="*/ 16 w 16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16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6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29" name="Rectangle 217"/>
              <p:cNvSpPr>
                <a:spLocks noChangeArrowheads="1"/>
              </p:cNvSpPr>
              <p:nvPr/>
            </p:nvSpPr>
            <p:spPr bwMode="auto">
              <a:xfrm>
                <a:off x="3126" y="2883"/>
                <a:ext cx="8" cy="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30" name="Rectangle 218"/>
              <p:cNvSpPr>
                <a:spLocks noChangeArrowheads="1"/>
              </p:cNvSpPr>
              <p:nvPr/>
            </p:nvSpPr>
            <p:spPr bwMode="auto">
              <a:xfrm>
                <a:off x="3126" y="2875"/>
                <a:ext cx="8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31" name="Freeform 219"/>
              <p:cNvSpPr>
                <a:spLocks/>
              </p:cNvSpPr>
              <p:nvPr/>
            </p:nvSpPr>
            <p:spPr bwMode="auto">
              <a:xfrm>
                <a:off x="2782" y="2827"/>
                <a:ext cx="48" cy="24"/>
              </a:xfrm>
              <a:custGeom>
                <a:avLst/>
                <a:gdLst>
                  <a:gd name="T0" fmla="*/ 0 w 48"/>
                  <a:gd name="T1" fmla="*/ 8 h 24"/>
                  <a:gd name="T2" fmla="*/ 16 w 48"/>
                  <a:gd name="T3" fmla="*/ 8 h 24"/>
                  <a:gd name="T4" fmla="*/ 24 w 48"/>
                  <a:gd name="T5" fmla="*/ 8 h 24"/>
                  <a:gd name="T6" fmla="*/ 24 w 48"/>
                  <a:gd name="T7" fmla="*/ 8 h 24"/>
                  <a:gd name="T8" fmla="*/ 32 w 48"/>
                  <a:gd name="T9" fmla="*/ 16 h 24"/>
                  <a:gd name="T10" fmla="*/ 24 w 48"/>
                  <a:gd name="T11" fmla="*/ 24 h 24"/>
                  <a:gd name="T12" fmla="*/ 24 w 48"/>
                  <a:gd name="T13" fmla="*/ 16 h 24"/>
                  <a:gd name="T14" fmla="*/ 40 w 48"/>
                  <a:gd name="T15" fmla="*/ 8 h 24"/>
                  <a:gd name="T16" fmla="*/ 48 w 48"/>
                  <a:gd name="T17" fmla="*/ 0 h 24"/>
                  <a:gd name="T18" fmla="*/ 48 w 48"/>
                  <a:gd name="T19" fmla="*/ 8 h 24"/>
                  <a:gd name="T20" fmla="*/ 40 w 48"/>
                  <a:gd name="T21" fmla="*/ 16 h 24"/>
                  <a:gd name="T22" fmla="*/ 24 w 48"/>
                  <a:gd name="T23" fmla="*/ 24 h 24"/>
                  <a:gd name="T24" fmla="*/ 24 w 48"/>
                  <a:gd name="T25" fmla="*/ 24 h 24"/>
                  <a:gd name="T26" fmla="*/ 24 w 48"/>
                  <a:gd name="T27" fmla="*/ 24 h 24"/>
                  <a:gd name="T28" fmla="*/ 16 w 48"/>
                  <a:gd name="T29" fmla="*/ 16 h 24"/>
                  <a:gd name="T30" fmla="*/ 24 w 48"/>
                  <a:gd name="T31" fmla="*/ 8 h 24"/>
                  <a:gd name="T32" fmla="*/ 16 w 48"/>
                  <a:gd name="T33" fmla="*/ 16 h 24"/>
                  <a:gd name="T34" fmla="*/ 0 w 48"/>
                  <a:gd name="T35" fmla="*/ 16 h 24"/>
                  <a:gd name="T36" fmla="*/ 0 w 48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24">
                    <a:moveTo>
                      <a:pt x="0" y="8"/>
                    </a:move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32" name="Rectangle 220"/>
              <p:cNvSpPr>
                <a:spLocks noChangeArrowheads="1"/>
              </p:cNvSpPr>
              <p:nvPr/>
            </p:nvSpPr>
            <p:spPr bwMode="auto">
              <a:xfrm>
                <a:off x="2822" y="2835"/>
                <a:ext cx="8" cy="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33" name="Rectangle 221"/>
              <p:cNvSpPr>
                <a:spLocks noChangeArrowheads="1"/>
              </p:cNvSpPr>
              <p:nvPr/>
            </p:nvSpPr>
            <p:spPr bwMode="auto">
              <a:xfrm>
                <a:off x="2822" y="2843"/>
                <a:ext cx="56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34" name="Rectangle 222"/>
              <p:cNvSpPr>
                <a:spLocks noChangeArrowheads="1"/>
              </p:cNvSpPr>
              <p:nvPr/>
            </p:nvSpPr>
            <p:spPr bwMode="auto">
              <a:xfrm>
                <a:off x="2870" y="2843"/>
                <a:ext cx="8" cy="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35" name="Rectangle 223"/>
              <p:cNvSpPr>
                <a:spLocks noChangeArrowheads="1"/>
              </p:cNvSpPr>
              <p:nvPr/>
            </p:nvSpPr>
            <p:spPr bwMode="auto">
              <a:xfrm>
                <a:off x="2870" y="2851"/>
                <a:ext cx="32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36" name="Freeform 224"/>
              <p:cNvSpPr>
                <a:spLocks/>
              </p:cNvSpPr>
              <p:nvPr/>
            </p:nvSpPr>
            <p:spPr bwMode="auto">
              <a:xfrm>
                <a:off x="2894" y="2851"/>
                <a:ext cx="32" cy="16"/>
              </a:xfrm>
              <a:custGeom>
                <a:avLst/>
                <a:gdLst>
                  <a:gd name="T0" fmla="*/ 8 w 32"/>
                  <a:gd name="T1" fmla="*/ 0 h 16"/>
                  <a:gd name="T2" fmla="*/ 8 w 32"/>
                  <a:gd name="T3" fmla="*/ 8 h 16"/>
                  <a:gd name="T4" fmla="*/ 0 w 32"/>
                  <a:gd name="T5" fmla="*/ 16 h 16"/>
                  <a:gd name="T6" fmla="*/ 0 w 32"/>
                  <a:gd name="T7" fmla="*/ 8 h 16"/>
                  <a:gd name="T8" fmla="*/ 24 w 32"/>
                  <a:gd name="T9" fmla="*/ 0 h 16"/>
                  <a:gd name="T10" fmla="*/ 32 w 32"/>
                  <a:gd name="T11" fmla="*/ 0 h 16"/>
                  <a:gd name="T12" fmla="*/ 32 w 32"/>
                  <a:gd name="T13" fmla="*/ 0 h 16"/>
                  <a:gd name="T14" fmla="*/ 24 w 32"/>
                  <a:gd name="T15" fmla="*/ 8 h 16"/>
                  <a:gd name="T16" fmla="*/ 0 w 32"/>
                  <a:gd name="T17" fmla="*/ 16 h 16"/>
                  <a:gd name="T18" fmla="*/ 0 w 32"/>
                  <a:gd name="T19" fmla="*/ 16 h 16"/>
                  <a:gd name="T20" fmla="*/ 0 w 32"/>
                  <a:gd name="T21" fmla="*/ 8 h 16"/>
                  <a:gd name="T22" fmla="*/ 0 w 32"/>
                  <a:gd name="T23" fmla="*/ 0 h 16"/>
                  <a:gd name="T24" fmla="*/ 8 w 3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8" y="0"/>
                    </a:moveTo>
                    <a:lnTo>
                      <a:pt x="8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37" name="Rectangle 225"/>
              <p:cNvSpPr>
                <a:spLocks noChangeArrowheads="1"/>
              </p:cNvSpPr>
              <p:nvPr/>
            </p:nvSpPr>
            <p:spPr bwMode="auto">
              <a:xfrm>
                <a:off x="2918" y="2851"/>
                <a:ext cx="8" cy="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38" name="Rectangle 226"/>
              <p:cNvSpPr>
                <a:spLocks noChangeArrowheads="1"/>
              </p:cNvSpPr>
              <p:nvPr/>
            </p:nvSpPr>
            <p:spPr bwMode="auto">
              <a:xfrm>
                <a:off x="2918" y="2859"/>
                <a:ext cx="32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39" name="Freeform 227"/>
              <p:cNvSpPr>
                <a:spLocks/>
              </p:cNvSpPr>
              <p:nvPr/>
            </p:nvSpPr>
            <p:spPr bwMode="auto">
              <a:xfrm>
                <a:off x="2942" y="2859"/>
                <a:ext cx="32" cy="16"/>
              </a:xfrm>
              <a:custGeom>
                <a:avLst/>
                <a:gdLst>
                  <a:gd name="T0" fmla="*/ 8 w 32"/>
                  <a:gd name="T1" fmla="*/ 0 h 16"/>
                  <a:gd name="T2" fmla="*/ 8 w 32"/>
                  <a:gd name="T3" fmla="*/ 8 h 16"/>
                  <a:gd name="T4" fmla="*/ 0 w 32"/>
                  <a:gd name="T5" fmla="*/ 16 h 16"/>
                  <a:gd name="T6" fmla="*/ 0 w 32"/>
                  <a:gd name="T7" fmla="*/ 8 h 16"/>
                  <a:gd name="T8" fmla="*/ 24 w 32"/>
                  <a:gd name="T9" fmla="*/ 0 h 16"/>
                  <a:gd name="T10" fmla="*/ 32 w 32"/>
                  <a:gd name="T11" fmla="*/ 0 h 16"/>
                  <a:gd name="T12" fmla="*/ 32 w 32"/>
                  <a:gd name="T13" fmla="*/ 0 h 16"/>
                  <a:gd name="T14" fmla="*/ 24 w 32"/>
                  <a:gd name="T15" fmla="*/ 8 h 16"/>
                  <a:gd name="T16" fmla="*/ 0 w 32"/>
                  <a:gd name="T17" fmla="*/ 16 h 16"/>
                  <a:gd name="T18" fmla="*/ 0 w 32"/>
                  <a:gd name="T19" fmla="*/ 16 h 16"/>
                  <a:gd name="T20" fmla="*/ 0 w 32"/>
                  <a:gd name="T21" fmla="*/ 8 h 16"/>
                  <a:gd name="T22" fmla="*/ 0 w 32"/>
                  <a:gd name="T23" fmla="*/ 0 h 16"/>
                  <a:gd name="T24" fmla="*/ 8 w 3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8" y="0"/>
                    </a:moveTo>
                    <a:lnTo>
                      <a:pt x="8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40" name="Rectangle 228"/>
              <p:cNvSpPr>
                <a:spLocks noChangeArrowheads="1"/>
              </p:cNvSpPr>
              <p:nvPr/>
            </p:nvSpPr>
            <p:spPr bwMode="auto">
              <a:xfrm>
                <a:off x="2966" y="2859"/>
                <a:ext cx="8" cy="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41" name="Rectangle 229"/>
              <p:cNvSpPr>
                <a:spLocks noChangeArrowheads="1"/>
              </p:cNvSpPr>
              <p:nvPr/>
            </p:nvSpPr>
            <p:spPr bwMode="auto">
              <a:xfrm>
                <a:off x="2966" y="2867"/>
                <a:ext cx="32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42" name="Freeform 230"/>
              <p:cNvSpPr>
                <a:spLocks/>
              </p:cNvSpPr>
              <p:nvPr/>
            </p:nvSpPr>
            <p:spPr bwMode="auto">
              <a:xfrm>
                <a:off x="2990" y="2867"/>
                <a:ext cx="32" cy="16"/>
              </a:xfrm>
              <a:custGeom>
                <a:avLst/>
                <a:gdLst>
                  <a:gd name="T0" fmla="*/ 8 w 32"/>
                  <a:gd name="T1" fmla="*/ 0 h 16"/>
                  <a:gd name="T2" fmla="*/ 8 w 32"/>
                  <a:gd name="T3" fmla="*/ 8 h 16"/>
                  <a:gd name="T4" fmla="*/ 0 w 32"/>
                  <a:gd name="T5" fmla="*/ 16 h 16"/>
                  <a:gd name="T6" fmla="*/ 0 w 32"/>
                  <a:gd name="T7" fmla="*/ 8 h 16"/>
                  <a:gd name="T8" fmla="*/ 24 w 32"/>
                  <a:gd name="T9" fmla="*/ 0 h 16"/>
                  <a:gd name="T10" fmla="*/ 32 w 32"/>
                  <a:gd name="T11" fmla="*/ 0 h 16"/>
                  <a:gd name="T12" fmla="*/ 32 w 32"/>
                  <a:gd name="T13" fmla="*/ 0 h 16"/>
                  <a:gd name="T14" fmla="*/ 24 w 32"/>
                  <a:gd name="T15" fmla="*/ 8 h 16"/>
                  <a:gd name="T16" fmla="*/ 0 w 32"/>
                  <a:gd name="T17" fmla="*/ 16 h 16"/>
                  <a:gd name="T18" fmla="*/ 0 w 32"/>
                  <a:gd name="T19" fmla="*/ 16 h 16"/>
                  <a:gd name="T20" fmla="*/ 0 w 32"/>
                  <a:gd name="T21" fmla="*/ 8 h 16"/>
                  <a:gd name="T22" fmla="*/ 0 w 32"/>
                  <a:gd name="T23" fmla="*/ 0 h 16"/>
                  <a:gd name="T24" fmla="*/ 8 w 3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8" y="0"/>
                    </a:moveTo>
                    <a:lnTo>
                      <a:pt x="8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43" name="Rectangle 231"/>
              <p:cNvSpPr>
                <a:spLocks noChangeArrowheads="1"/>
              </p:cNvSpPr>
              <p:nvPr/>
            </p:nvSpPr>
            <p:spPr bwMode="auto">
              <a:xfrm>
                <a:off x="3014" y="2867"/>
                <a:ext cx="8" cy="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44" name="Rectangle 232"/>
              <p:cNvSpPr>
                <a:spLocks noChangeArrowheads="1"/>
              </p:cNvSpPr>
              <p:nvPr/>
            </p:nvSpPr>
            <p:spPr bwMode="auto">
              <a:xfrm>
                <a:off x="3014" y="2875"/>
                <a:ext cx="32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45" name="Rectangle 233"/>
              <p:cNvSpPr>
                <a:spLocks noChangeArrowheads="1"/>
              </p:cNvSpPr>
              <p:nvPr/>
            </p:nvSpPr>
            <p:spPr bwMode="auto">
              <a:xfrm>
                <a:off x="3038" y="2875"/>
                <a:ext cx="8" cy="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46" name="Rectangle 234"/>
              <p:cNvSpPr>
                <a:spLocks noChangeArrowheads="1"/>
              </p:cNvSpPr>
              <p:nvPr/>
            </p:nvSpPr>
            <p:spPr bwMode="auto">
              <a:xfrm>
                <a:off x="3038" y="2883"/>
                <a:ext cx="64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47" name="Rectangle 235"/>
              <p:cNvSpPr>
                <a:spLocks noChangeArrowheads="1"/>
              </p:cNvSpPr>
              <p:nvPr/>
            </p:nvSpPr>
            <p:spPr bwMode="auto">
              <a:xfrm>
                <a:off x="3094" y="2883"/>
                <a:ext cx="8" cy="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48" name="Rectangle 236"/>
              <p:cNvSpPr>
                <a:spLocks noChangeArrowheads="1"/>
              </p:cNvSpPr>
              <p:nvPr/>
            </p:nvSpPr>
            <p:spPr bwMode="auto">
              <a:xfrm>
                <a:off x="3094" y="2891"/>
                <a:ext cx="48" cy="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49" name="Freeform 237"/>
              <p:cNvSpPr>
                <a:spLocks/>
              </p:cNvSpPr>
              <p:nvPr/>
            </p:nvSpPr>
            <p:spPr bwMode="auto">
              <a:xfrm>
                <a:off x="2654" y="2835"/>
                <a:ext cx="488" cy="152"/>
              </a:xfrm>
              <a:custGeom>
                <a:avLst/>
                <a:gdLst>
                  <a:gd name="T0" fmla="*/ 488 w 488"/>
                  <a:gd name="T1" fmla="*/ 64 h 152"/>
                  <a:gd name="T2" fmla="*/ 488 w 488"/>
                  <a:gd name="T3" fmla="*/ 72 h 152"/>
                  <a:gd name="T4" fmla="*/ 376 w 488"/>
                  <a:gd name="T5" fmla="*/ 152 h 152"/>
                  <a:gd name="T6" fmla="*/ 8 w 488"/>
                  <a:gd name="T7" fmla="*/ 72 h 152"/>
                  <a:gd name="T8" fmla="*/ 8 w 488"/>
                  <a:gd name="T9" fmla="*/ 64 h 152"/>
                  <a:gd name="T10" fmla="*/ 16 w 488"/>
                  <a:gd name="T11" fmla="*/ 56 h 152"/>
                  <a:gd name="T12" fmla="*/ 48 w 488"/>
                  <a:gd name="T13" fmla="*/ 48 h 152"/>
                  <a:gd name="T14" fmla="*/ 48 w 488"/>
                  <a:gd name="T15" fmla="*/ 48 h 152"/>
                  <a:gd name="T16" fmla="*/ 48 w 488"/>
                  <a:gd name="T17" fmla="*/ 40 h 152"/>
                  <a:gd name="T18" fmla="*/ 72 w 488"/>
                  <a:gd name="T19" fmla="*/ 32 h 152"/>
                  <a:gd name="T20" fmla="*/ 72 w 488"/>
                  <a:gd name="T21" fmla="*/ 32 h 152"/>
                  <a:gd name="T22" fmla="*/ 72 w 488"/>
                  <a:gd name="T23" fmla="*/ 24 h 152"/>
                  <a:gd name="T24" fmla="*/ 96 w 488"/>
                  <a:gd name="T25" fmla="*/ 16 h 152"/>
                  <a:gd name="T26" fmla="*/ 96 w 488"/>
                  <a:gd name="T27" fmla="*/ 16 h 152"/>
                  <a:gd name="T28" fmla="*/ 120 w 488"/>
                  <a:gd name="T29" fmla="*/ 16 h 152"/>
                  <a:gd name="T30" fmla="*/ 120 w 488"/>
                  <a:gd name="T31" fmla="*/ 0 h 152"/>
                  <a:gd name="T32" fmla="*/ 120 w 488"/>
                  <a:gd name="T33" fmla="*/ 0 h 152"/>
                  <a:gd name="T34" fmla="*/ 128 w 488"/>
                  <a:gd name="T35" fmla="*/ 8 h 152"/>
                  <a:gd name="T36" fmla="*/ 128 w 488"/>
                  <a:gd name="T37" fmla="*/ 8 h 152"/>
                  <a:gd name="T38" fmla="*/ 120 w 488"/>
                  <a:gd name="T39" fmla="*/ 0 h 152"/>
                  <a:gd name="T40" fmla="*/ 120 w 488"/>
                  <a:gd name="T41" fmla="*/ 16 h 152"/>
                  <a:gd name="T42" fmla="*/ 112 w 488"/>
                  <a:gd name="T43" fmla="*/ 16 h 152"/>
                  <a:gd name="T44" fmla="*/ 96 w 488"/>
                  <a:gd name="T45" fmla="*/ 24 h 152"/>
                  <a:gd name="T46" fmla="*/ 72 w 488"/>
                  <a:gd name="T47" fmla="*/ 32 h 152"/>
                  <a:gd name="T48" fmla="*/ 80 w 488"/>
                  <a:gd name="T49" fmla="*/ 24 h 152"/>
                  <a:gd name="T50" fmla="*/ 80 w 488"/>
                  <a:gd name="T51" fmla="*/ 40 h 152"/>
                  <a:gd name="T52" fmla="*/ 48 w 488"/>
                  <a:gd name="T53" fmla="*/ 48 h 152"/>
                  <a:gd name="T54" fmla="*/ 56 w 488"/>
                  <a:gd name="T55" fmla="*/ 40 h 152"/>
                  <a:gd name="T56" fmla="*/ 56 w 488"/>
                  <a:gd name="T57" fmla="*/ 56 h 152"/>
                  <a:gd name="T58" fmla="*/ 16 w 488"/>
                  <a:gd name="T59" fmla="*/ 64 h 152"/>
                  <a:gd name="T60" fmla="*/ 24 w 488"/>
                  <a:gd name="T61" fmla="*/ 64 h 152"/>
                  <a:gd name="T62" fmla="*/ 8 w 488"/>
                  <a:gd name="T63" fmla="*/ 64 h 152"/>
                  <a:gd name="T64" fmla="*/ 376 w 488"/>
                  <a:gd name="T65" fmla="*/ 144 h 152"/>
                  <a:gd name="T66" fmla="*/ 376 w 488"/>
                  <a:gd name="T67" fmla="*/ 144 h 152"/>
                  <a:gd name="T68" fmla="*/ 488 w 488"/>
                  <a:gd name="T69" fmla="*/ 72 h 152"/>
                  <a:gd name="T70" fmla="*/ 480 w 488"/>
                  <a:gd name="T71" fmla="*/ 5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88" h="152">
                    <a:moveTo>
                      <a:pt x="488" y="56"/>
                    </a:moveTo>
                    <a:lnTo>
                      <a:pt x="488" y="64"/>
                    </a:lnTo>
                    <a:lnTo>
                      <a:pt x="488" y="72"/>
                    </a:lnTo>
                    <a:lnTo>
                      <a:pt x="488" y="72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6" y="152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8" y="64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48" y="48"/>
                    </a:lnTo>
                    <a:lnTo>
                      <a:pt x="56" y="48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72" y="32"/>
                    </a:lnTo>
                    <a:lnTo>
                      <a:pt x="80" y="32"/>
                    </a:lnTo>
                    <a:lnTo>
                      <a:pt x="72" y="3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96" y="16"/>
                    </a:lnTo>
                    <a:lnTo>
                      <a:pt x="96" y="24"/>
                    </a:lnTo>
                    <a:lnTo>
                      <a:pt x="96" y="16"/>
                    </a:lnTo>
                    <a:lnTo>
                      <a:pt x="112" y="8"/>
                    </a:lnTo>
                    <a:lnTo>
                      <a:pt x="120" y="16"/>
                    </a:lnTo>
                    <a:lnTo>
                      <a:pt x="112" y="8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8" y="8"/>
                    </a:lnTo>
                    <a:lnTo>
                      <a:pt x="128" y="8"/>
                    </a:lnTo>
                    <a:lnTo>
                      <a:pt x="128" y="8"/>
                    </a:lnTo>
                    <a:lnTo>
                      <a:pt x="120" y="8"/>
                    </a:lnTo>
                    <a:lnTo>
                      <a:pt x="120" y="0"/>
                    </a:lnTo>
                    <a:lnTo>
                      <a:pt x="128" y="8"/>
                    </a:lnTo>
                    <a:lnTo>
                      <a:pt x="120" y="16"/>
                    </a:lnTo>
                    <a:lnTo>
                      <a:pt x="128" y="8"/>
                    </a:lnTo>
                    <a:lnTo>
                      <a:pt x="112" y="16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96" y="24"/>
                    </a:lnTo>
                    <a:lnTo>
                      <a:pt x="72" y="32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72" y="40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56" y="40"/>
                    </a:lnTo>
                    <a:lnTo>
                      <a:pt x="56" y="48"/>
                    </a:lnTo>
                    <a:lnTo>
                      <a:pt x="56" y="56"/>
                    </a:lnTo>
                    <a:lnTo>
                      <a:pt x="48" y="56"/>
                    </a:lnTo>
                    <a:lnTo>
                      <a:pt x="16" y="64"/>
                    </a:lnTo>
                    <a:lnTo>
                      <a:pt x="16" y="56"/>
                    </a:lnTo>
                    <a:lnTo>
                      <a:pt x="24" y="64"/>
                    </a:lnTo>
                    <a:lnTo>
                      <a:pt x="16" y="72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376" y="144"/>
                    </a:lnTo>
                    <a:lnTo>
                      <a:pt x="376" y="152"/>
                    </a:lnTo>
                    <a:lnTo>
                      <a:pt x="376" y="144"/>
                    </a:lnTo>
                    <a:lnTo>
                      <a:pt x="480" y="64"/>
                    </a:lnTo>
                    <a:lnTo>
                      <a:pt x="488" y="72"/>
                    </a:lnTo>
                    <a:lnTo>
                      <a:pt x="480" y="64"/>
                    </a:lnTo>
                    <a:lnTo>
                      <a:pt x="480" y="56"/>
                    </a:lnTo>
                    <a:lnTo>
                      <a:pt x="488" y="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50" name="Freeform 238"/>
              <p:cNvSpPr>
                <a:spLocks/>
              </p:cNvSpPr>
              <p:nvPr/>
            </p:nvSpPr>
            <p:spPr bwMode="auto">
              <a:xfrm>
                <a:off x="3086" y="2883"/>
                <a:ext cx="56" cy="32"/>
              </a:xfrm>
              <a:custGeom>
                <a:avLst/>
                <a:gdLst>
                  <a:gd name="T0" fmla="*/ 32 w 56"/>
                  <a:gd name="T1" fmla="*/ 16 h 32"/>
                  <a:gd name="T2" fmla="*/ 16 w 56"/>
                  <a:gd name="T3" fmla="*/ 8 h 32"/>
                  <a:gd name="T4" fmla="*/ 16 w 56"/>
                  <a:gd name="T5" fmla="*/ 8 h 32"/>
                  <a:gd name="T6" fmla="*/ 16 w 56"/>
                  <a:gd name="T7" fmla="*/ 8 h 32"/>
                  <a:gd name="T8" fmla="*/ 0 w 56"/>
                  <a:gd name="T9" fmla="*/ 16 h 32"/>
                  <a:gd name="T10" fmla="*/ 8 w 56"/>
                  <a:gd name="T11" fmla="*/ 8 h 32"/>
                  <a:gd name="T12" fmla="*/ 8 w 56"/>
                  <a:gd name="T13" fmla="*/ 8 h 32"/>
                  <a:gd name="T14" fmla="*/ 8 w 56"/>
                  <a:gd name="T15" fmla="*/ 16 h 32"/>
                  <a:gd name="T16" fmla="*/ 0 w 56"/>
                  <a:gd name="T17" fmla="*/ 16 h 32"/>
                  <a:gd name="T18" fmla="*/ 0 w 56"/>
                  <a:gd name="T19" fmla="*/ 16 h 32"/>
                  <a:gd name="T20" fmla="*/ 16 w 56"/>
                  <a:gd name="T21" fmla="*/ 16 h 32"/>
                  <a:gd name="T22" fmla="*/ 16 w 56"/>
                  <a:gd name="T23" fmla="*/ 16 h 32"/>
                  <a:gd name="T24" fmla="*/ 16 w 56"/>
                  <a:gd name="T25" fmla="*/ 16 h 32"/>
                  <a:gd name="T26" fmla="*/ 32 w 56"/>
                  <a:gd name="T27" fmla="*/ 24 h 32"/>
                  <a:gd name="T28" fmla="*/ 32 w 56"/>
                  <a:gd name="T29" fmla="*/ 24 h 32"/>
                  <a:gd name="T30" fmla="*/ 32 w 56"/>
                  <a:gd name="T31" fmla="*/ 24 h 32"/>
                  <a:gd name="T32" fmla="*/ 40 w 56"/>
                  <a:gd name="T33" fmla="*/ 16 h 32"/>
                  <a:gd name="T34" fmla="*/ 40 w 56"/>
                  <a:gd name="T35" fmla="*/ 16 h 32"/>
                  <a:gd name="T36" fmla="*/ 40 w 56"/>
                  <a:gd name="T37" fmla="*/ 16 h 32"/>
                  <a:gd name="T38" fmla="*/ 48 w 56"/>
                  <a:gd name="T39" fmla="*/ 8 h 32"/>
                  <a:gd name="T40" fmla="*/ 48 w 56"/>
                  <a:gd name="T41" fmla="*/ 16 h 32"/>
                  <a:gd name="T42" fmla="*/ 48 w 56"/>
                  <a:gd name="T43" fmla="*/ 16 h 32"/>
                  <a:gd name="T44" fmla="*/ 32 w 56"/>
                  <a:gd name="T45" fmla="*/ 16 h 32"/>
                  <a:gd name="T46" fmla="*/ 32 w 56"/>
                  <a:gd name="T47" fmla="*/ 16 h 32"/>
                  <a:gd name="T48" fmla="*/ 32 w 56"/>
                  <a:gd name="T49" fmla="*/ 8 h 32"/>
                  <a:gd name="T50" fmla="*/ 32 w 56"/>
                  <a:gd name="T51" fmla="*/ 8 h 32"/>
                  <a:gd name="T52" fmla="*/ 48 w 56"/>
                  <a:gd name="T53" fmla="*/ 8 h 32"/>
                  <a:gd name="T54" fmla="*/ 48 w 56"/>
                  <a:gd name="T55" fmla="*/ 8 h 32"/>
                  <a:gd name="T56" fmla="*/ 56 w 56"/>
                  <a:gd name="T57" fmla="*/ 16 h 32"/>
                  <a:gd name="T58" fmla="*/ 48 w 56"/>
                  <a:gd name="T59" fmla="*/ 24 h 32"/>
                  <a:gd name="T60" fmla="*/ 48 w 56"/>
                  <a:gd name="T61" fmla="*/ 24 h 32"/>
                  <a:gd name="T62" fmla="*/ 48 w 56"/>
                  <a:gd name="T63" fmla="*/ 24 h 32"/>
                  <a:gd name="T64" fmla="*/ 40 w 56"/>
                  <a:gd name="T65" fmla="*/ 32 h 32"/>
                  <a:gd name="T66" fmla="*/ 40 w 56"/>
                  <a:gd name="T67" fmla="*/ 32 h 32"/>
                  <a:gd name="T68" fmla="*/ 32 w 56"/>
                  <a:gd name="T69" fmla="*/ 32 h 32"/>
                  <a:gd name="T70" fmla="*/ 16 w 56"/>
                  <a:gd name="T71" fmla="*/ 24 h 32"/>
                  <a:gd name="T72" fmla="*/ 16 w 56"/>
                  <a:gd name="T73" fmla="*/ 24 h 32"/>
                  <a:gd name="T74" fmla="*/ 16 w 56"/>
                  <a:gd name="T75" fmla="*/ 24 h 32"/>
                  <a:gd name="T76" fmla="*/ 0 w 56"/>
                  <a:gd name="T77" fmla="*/ 24 h 32"/>
                  <a:gd name="T78" fmla="*/ 0 w 56"/>
                  <a:gd name="T79" fmla="*/ 24 h 32"/>
                  <a:gd name="T80" fmla="*/ 0 w 56"/>
                  <a:gd name="T81" fmla="*/ 16 h 32"/>
                  <a:gd name="T82" fmla="*/ 0 w 56"/>
                  <a:gd name="T83" fmla="*/ 8 h 32"/>
                  <a:gd name="T84" fmla="*/ 0 w 56"/>
                  <a:gd name="T85" fmla="*/ 8 h 32"/>
                  <a:gd name="T86" fmla="*/ 0 w 56"/>
                  <a:gd name="T87" fmla="*/ 8 h 32"/>
                  <a:gd name="T88" fmla="*/ 16 w 56"/>
                  <a:gd name="T89" fmla="*/ 0 h 32"/>
                  <a:gd name="T90" fmla="*/ 16 w 56"/>
                  <a:gd name="T91" fmla="*/ 0 h 32"/>
                  <a:gd name="T92" fmla="*/ 16 w 56"/>
                  <a:gd name="T93" fmla="*/ 0 h 32"/>
                  <a:gd name="T94" fmla="*/ 32 w 56"/>
                  <a:gd name="T95" fmla="*/ 8 h 32"/>
                  <a:gd name="T96" fmla="*/ 32 w 56"/>
                  <a:gd name="T9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6" h="32">
                    <a:moveTo>
                      <a:pt x="32" y="16"/>
                    </a:move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6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2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8"/>
                    </a:lnTo>
                    <a:lnTo>
                      <a:pt x="32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51" name="Freeform 239"/>
              <p:cNvSpPr>
                <a:spLocks/>
              </p:cNvSpPr>
              <p:nvPr/>
            </p:nvSpPr>
            <p:spPr bwMode="auto">
              <a:xfrm>
                <a:off x="3118" y="2891"/>
                <a:ext cx="1" cy="8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52" name="Freeform 240"/>
              <p:cNvSpPr>
                <a:spLocks/>
              </p:cNvSpPr>
              <p:nvPr/>
            </p:nvSpPr>
            <p:spPr bwMode="auto">
              <a:xfrm>
                <a:off x="3054" y="2883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0 h 24"/>
                  <a:gd name="T16" fmla="*/ 40 w 48"/>
                  <a:gd name="T17" fmla="*/ 8 h 24"/>
                  <a:gd name="T18" fmla="*/ 40 w 48"/>
                  <a:gd name="T19" fmla="*/ 8 h 24"/>
                  <a:gd name="T20" fmla="*/ 24 w 48"/>
                  <a:gd name="T21" fmla="*/ 8 h 24"/>
                  <a:gd name="T22" fmla="*/ 24 w 48"/>
                  <a:gd name="T23" fmla="*/ 8 h 24"/>
                  <a:gd name="T24" fmla="*/ 24 w 48"/>
                  <a:gd name="T25" fmla="*/ 8 h 24"/>
                  <a:gd name="T26" fmla="*/ 16 w 48"/>
                  <a:gd name="T27" fmla="*/ 8 h 24"/>
                  <a:gd name="T28" fmla="*/ 16 w 48"/>
                  <a:gd name="T29" fmla="*/ 8 h 24"/>
                  <a:gd name="T30" fmla="*/ 16 w 48"/>
                  <a:gd name="T31" fmla="*/ 8 h 24"/>
                  <a:gd name="T32" fmla="*/ 8 w 48"/>
                  <a:gd name="T33" fmla="*/ 8 h 24"/>
                  <a:gd name="T34" fmla="*/ 16 w 48"/>
                  <a:gd name="T35" fmla="*/ 8 h 24"/>
                  <a:gd name="T36" fmla="*/ 16 w 48"/>
                  <a:gd name="T37" fmla="*/ 8 h 24"/>
                  <a:gd name="T38" fmla="*/ 8 w 48"/>
                  <a:gd name="T39" fmla="*/ 16 h 24"/>
                  <a:gd name="T40" fmla="*/ 8 w 48"/>
                  <a:gd name="T41" fmla="*/ 8 h 24"/>
                  <a:gd name="T42" fmla="*/ 8 w 48"/>
                  <a:gd name="T43" fmla="*/ 8 h 24"/>
                  <a:gd name="T44" fmla="*/ 16 w 48"/>
                  <a:gd name="T45" fmla="*/ 16 h 24"/>
                  <a:gd name="T46" fmla="*/ 16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0 h 24"/>
                  <a:gd name="T60" fmla="*/ 8 w 48"/>
                  <a:gd name="T61" fmla="*/ 0 h 24"/>
                  <a:gd name="T62" fmla="*/ 8 w 48"/>
                  <a:gd name="T63" fmla="*/ 0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24 w 48"/>
                  <a:gd name="T71" fmla="*/ 0 h 24"/>
                  <a:gd name="T72" fmla="*/ 24 w 48"/>
                  <a:gd name="T73" fmla="*/ 0 h 24"/>
                  <a:gd name="T74" fmla="*/ 24 w 48"/>
                  <a:gd name="T75" fmla="*/ 0 h 24"/>
                  <a:gd name="T76" fmla="*/ 40 w 48"/>
                  <a:gd name="T77" fmla="*/ 0 h 24"/>
                  <a:gd name="T78" fmla="*/ 40 w 48"/>
                  <a:gd name="T79" fmla="*/ 0 h 24"/>
                  <a:gd name="T80" fmla="*/ 48 w 48"/>
                  <a:gd name="T81" fmla="*/ 8 h 24"/>
                  <a:gd name="T82" fmla="*/ 40 w 48"/>
                  <a:gd name="T83" fmla="*/ 16 h 24"/>
                  <a:gd name="T84" fmla="*/ 40 w 48"/>
                  <a:gd name="T85" fmla="*/ 16 h 24"/>
                  <a:gd name="T86" fmla="*/ 40 w 48"/>
                  <a:gd name="T87" fmla="*/ 16 h 24"/>
                  <a:gd name="T88" fmla="*/ 32 w 48"/>
                  <a:gd name="T89" fmla="*/ 24 h 24"/>
                  <a:gd name="T90" fmla="*/ 32 w 48"/>
                  <a:gd name="T91" fmla="*/ 24 h 24"/>
                  <a:gd name="T92" fmla="*/ 24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53" name="Freeform 241"/>
              <p:cNvSpPr>
                <a:spLocks/>
              </p:cNvSpPr>
              <p:nvPr/>
            </p:nvSpPr>
            <p:spPr bwMode="auto">
              <a:xfrm>
                <a:off x="3062" y="2899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8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54" name="Freeform 242"/>
              <p:cNvSpPr>
                <a:spLocks/>
              </p:cNvSpPr>
              <p:nvPr/>
            </p:nvSpPr>
            <p:spPr bwMode="auto">
              <a:xfrm>
                <a:off x="3030" y="2875"/>
                <a:ext cx="40" cy="24"/>
              </a:xfrm>
              <a:custGeom>
                <a:avLst/>
                <a:gdLst>
                  <a:gd name="T0" fmla="*/ 32 w 40"/>
                  <a:gd name="T1" fmla="*/ 0 h 24"/>
                  <a:gd name="T2" fmla="*/ 40 w 40"/>
                  <a:gd name="T3" fmla="*/ 8 h 24"/>
                  <a:gd name="T4" fmla="*/ 32 w 40"/>
                  <a:gd name="T5" fmla="*/ 16 h 24"/>
                  <a:gd name="T6" fmla="*/ 32 w 40"/>
                  <a:gd name="T7" fmla="*/ 16 h 24"/>
                  <a:gd name="T8" fmla="*/ 24 w 40"/>
                  <a:gd name="T9" fmla="*/ 16 h 24"/>
                  <a:gd name="T10" fmla="*/ 32 w 40"/>
                  <a:gd name="T11" fmla="*/ 16 h 24"/>
                  <a:gd name="T12" fmla="*/ 32 w 40"/>
                  <a:gd name="T13" fmla="*/ 16 h 24"/>
                  <a:gd name="T14" fmla="*/ 24 w 40"/>
                  <a:gd name="T15" fmla="*/ 24 h 24"/>
                  <a:gd name="T16" fmla="*/ 16 w 40"/>
                  <a:gd name="T17" fmla="*/ 24 h 24"/>
                  <a:gd name="T18" fmla="*/ 16 w 40"/>
                  <a:gd name="T19" fmla="*/ 24 h 24"/>
                  <a:gd name="T20" fmla="*/ 8 w 40"/>
                  <a:gd name="T21" fmla="*/ 24 h 24"/>
                  <a:gd name="T22" fmla="*/ 8 w 40"/>
                  <a:gd name="T23" fmla="*/ 24 h 24"/>
                  <a:gd name="T24" fmla="*/ 8 w 40"/>
                  <a:gd name="T25" fmla="*/ 24 h 24"/>
                  <a:gd name="T26" fmla="*/ 0 w 40"/>
                  <a:gd name="T27" fmla="*/ 16 h 24"/>
                  <a:gd name="T28" fmla="*/ 0 w 40"/>
                  <a:gd name="T29" fmla="*/ 16 h 24"/>
                  <a:gd name="T30" fmla="*/ 0 w 40"/>
                  <a:gd name="T31" fmla="*/ 16 h 24"/>
                  <a:gd name="T32" fmla="*/ 0 w 40"/>
                  <a:gd name="T33" fmla="*/ 16 h 24"/>
                  <a:gd name="T34" fmla="*/ 0 w 40"/>
                  <a:gd name="T35" fmla="*/ 8 h 24"/>
                  <a:gd name="T36" fmla="*/ 0 w 40"/>
                  <a:gd name="T37" fmla="*/ 8 h 24"/>
                  <a:gd name="T38" fmla="*/ 8 w 40"/>
                  <a:gd name="T39" fmla="*/ 0 h 24"/>
                  <a:gd name="T40" fmla="*/ 8 w 40"/>
                  <a:gd name="T41" fmla="*/ 0 h 24"/>
                  <a:gd name="T42" fmla="*/ 8 w 40"/>
                  <a:gd name="T43" fmla="*/ 0 h 24"/>
                  <a:gd name="T44" fmla="*/ 24 w 40"/>
                  <a:gd name="T45" fmla="*/ 0 h 24"/>
                  <a:gd name="T46" fmla="*/ 24 w 40"/>
                  <a:gd name="T47" fmla="*/ 0 h 24"/>
                  <a:gd name="T48" fmla="*/ 24 w 40"/>
                  <a:gd name="T49" fmla="*/ 8 h 24"/>
                  <a:gd name="T50" fmla="*/ 24 w 40"/>
                  <a:gd name="T51" fmla="*/ 8 h 24"/>
                  <a:gd name="T52" fmla="*/ 8 w 40"/>
                  <a:gd name="T53" fmla="*/ 8 h 24"/>
                  <a:gd name="T54" fmla="*/ 8 w 40"/>
                  <a:gd name="T55" fmla="*/ 8 h 24"/>
                  <a:gd name="T56" fmla="*/ 16 w 40"/>
                  <a:gd name="T57" fmla="*/ 8 h 24"/>
                  <a:gd name="T58" fmla="*/ 8 w 40"/>
                  <a:gd name="T59" fmla="*/ 16 h 24"/>
                  <a:gd name="T60" fmla="*/ 8 w 40"/>
                  <a:gd name="T61" fmla="*/ 16 h 24"/>
                  <a:gd name="T62" fmla="*/ 8 w 40"/>
                  <a:gd name="T63" fmla="*/ 8 h 24"/>
                  <a:gd name="T64" fmla="*/ 8 w 40"/>
                  <a:gd name="T65" fmla="*/ 8 h 24"/>
                  <a:gd name="T66" fmla="*/ 8 w 40"/>
                  <a:gd name="T67" fmla="*/ 8 h 24"/>
                  <a:gd name="T68" fmla="*/ 8 w 40"/>
                  <a:gd name="T69" fmla="*/ 8 h 24"/>
                  <a:gd name="T70" fmla="*/ 16 w 40"/>
                  <a:gd name="T71" fmla="*/ 16 h 24"/>
                  <a:gd name="T72" fmla="*/ 16 w 40"/>
                  <a:gd name="T73" fmla="*/ 16 h 24"/>
                  <a:gd name="T74" fmla="*/ 8 w 40"/>
                  <a:gd name="T75" fmla="*/ 16 h 24"/>
                  <a:gd name="T76" fmla="*/ 16 w 40"/>
                  <a:gd name="T77" fmla="*/ 16 h 24"/>
                  <a:gd name="T78" fmla="*/ 16 w 40"/>
                  <a:gd name="T79" fmla="*/ 16 h 24"/>
                  <a:gd name="T80" fmla="*/ 16 w 40"/>
                  <a:gd name="T81" fmla="*/ 16 h 24"/>
                  <a:gd name="T82" fmla="*/ 24 w 40"/>
                  <a:gd name="T83" fmla="*/ 8 h 24"/>
                  <a:gd name="T84" fmla="*/ 24 w 40"/>
                  <a:gd name="T85" fmla="*/ 8 h 24"/>
                  <a:gd name="T86" fmla="*/ 24 w 40"/>
                  <a:gd name="T87" fmla="*/ 8 h 24"/>
                  <a:gd name="T88" fmla="*/ 32 w 40"/>
                  <a:gd name="T89" fmla="*/ 8 h 24"/>
                  <a:gd name="T90" fmla="*/ 32 w 40"/>
                  <a:gd name="T91" fmla="*/ 8 h 24"/>
                  <a:gd name="T92" fmla="*/ 32 w 40"/>
                  <a:gd name="T93" fmla="*/ 16 h 24"/>
                  <a:gd name="T94" fmla="*/ 24 w 40"/>
                  <a:gd name="T95" fmla="*/ 8 h 24"/>
                  <a:gd name="T96" fmla="*/ 32 w 40"/>
                  <a:gd name="T9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32" y="0"/>
                    </a:move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55" name="Freeform 243"/>
              <p:cNvSpPr>
                <a:spLocks/>
              </p:cNvSpPr>
              <p:nvPr/>
            </p:nvSpPr>
            <p:spPr bwMode="auto">
              <a:xfrm>
                <a:off x="3054" y="2875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8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56" name="Freeform 244"/>
              <p:cNvSpPr>
                <a:spLocks/>
              </p:cNvSpPr>
              <p:nvPr/>
            </p:nvSpPr>
            <p:spPr bwMode="auto">
              <a:xfrm>
                <a:off x="2998" y="2875"/>
                <a:ext cx="48" cy="16"/>
              </a:xfrm>
              <a:custGeom>
                <a:avLst/>
                <a:gdLst>
                  <a:gd name="T0" fmla="*/ 32 w 48"/>
                  <a:gd name="T1" fmla="*/ 0 h 16"/>
                  <a:gd name="T2" fmla="*/ 40 w 48"/>
                  <a:gd name="T3" fmla="*/ 0 h 16"/>
                  <a:gd name="T4" fmla="*/ 48 w 48"/>
                  <a:gd name="T5" fmla="*/ 8 h 16"/>
                  <a:gd name="T6" fmla="*/ 48 w 48"/>
                  <a:gd name="T7" fmla="*/ 8 h 16"/>
                  <a:gd name="T8" fmla="*/ 40 w 48"/>
                  <a:gd name="T9" fmla="*/ 16 h 16"/>
                  <a:gd name="T10" fmla="*/ 32 w 48"/>
                  <a:gd name="T11" fmla="*/ 16 h 16"/>
                  <a:gd name="T12" fmla="*/ 32 w 48"/>
                  <a:gd name="T13" fmla="*/ 16 h 16"/>
                  <a:gd name="T14" fmla="*/ 24 w 48"/>
                  <a:gd name="T15" fmla="*/ 16 h 16"/>
                  <a:gd name="T16" fmla="*/ 24 w 48"/>
                  <a:gd name="T17" fmla="*/ 16 h 16"/>
                  <a:gd name="T18" fmla="*/ 24 w 48"/>
                  <a:gd name="T19" fmla="*/ 16 h 16"/>
                  <a:gd name="T20" fmla="*/ 16 w 48"/>
                  <a:gd name="T21" fmla="*/ 16 h 16"/>
                  <a:gd name="T22" fmla="*/ 16 w 48"/>
                  <a:gd name="T23" fmla="*/ 16 h 16"/>
                  <a:gd name="T24" fmla="*/ 16 w 48"/>
                  <a:gd name="T25" fmla="*/ 16 h 16"/>
                  <a:gd name="T26" fmla="*/ 0 w 48"/>
                  <a:gd name="T27" fmla="*/ 16 h 16"/>
                  <a:gd name="T28" fmla="*/ 0 w 48"/>
                  <a:gd name="T29" fmla="*/ 8 h 16"/>
                  <a:gd name="T30" fmla="*/ 0 w 48"/>
                  <a:gd name="T31" fmla="*/ 8 h 16"/>
                  <a:gd name="T32" fmla="*/ 8 w 48"/>
                  <a:gd name="T33" fmla="*/ 0 h 16"/>
                  <a:gd name="T34" fmla="*/ 8 w 48"/>
                  <a:gd name="T35" fmla="*/ 0 h 16"/>
                  <a:gd name="T36" fmla="*/ 8 w 48"/>
                  <a:gd name="T37" fmla="*/ 0 h 16"/>
                  <a:gd name="T38" fmla="*/ 16 w 48"/>
                  <a:gd name="T39" fmla="*/ 0 h 16"/>
                  <a:gd name="T40" fmla="*/ 16 w 48"/>
                  <a:gd name="T41" fmla="*/ 0 h 16"/>
                  <a:gd name="T42" fmla="*/ 16 w 48"/>
                  <a:gd name="T43" fmla="*/ 0 h 16"/>
                  <a:gd name="T44" fmla="*/ 32 w 48"/>
                  <a:gd name="T45" fmla="*/ 0 h 16"/>
                  <a:gd name="T46" fmla="*/ 32 w 48"/>
                  <a:gd name="T47" fmla="*/ 0 h 16"/>
                  <a:gd name="T48" fmla="*/ 32 w 48"/>
                  <a:gd name="T49" fmla="*/ 8 h 16"/>
                  <a:gd name="T50" fmla="*/ 32 w 48"/>
                  <a:gd name="T51" fmla="*/ 8 h 16"/>
                  <a:gd name="T52" fmla="*/ 16 w 48"/>
                  <a:gd name="T53" fmla="*/ 8 h 16"/>
                  <a:gd name="T54" fmla="*/ 16 w 48"/>
                  <a:gd name="T55" fmla="*/ 8 h 16"/>
                  <a:gd name="T56" fmla="*/ 16 w 48"/>
                  <a:gd name="T57" fmla="*/ 8 h 16"/>
                  <a:gd name="T58" fmla="*/ 8 w 48"/>
                  <a:gd name="T59" fmla="*/ 8 h 16"/>
                  <a:gd name="T60" fmla="*/ 8 w 48"/>
                  <a:gd name="T61" fmla="*/ 8 h 16"/>
                  <a:gd name="T62" fmla="*/ 16 w 48"/>
                  <a:gd name="T63" fmla="*/ 8 h 16"/>
                  <a:gd name="T64" fmla="*/ 8 w 48"/>
                  <a:gd name="T65" fmla="*/ 16 h 16"/>
                  <a:gd name="T66" fmla="*/ 8 w 48"/>
                  <a:gd name="T67" fmla="*/ 16 h 16"/>
                  <a:gd name="T68" fmla="*/ 0 w 48"/>
                  <a:gd name="T69" fmla="*/ 8 h 16"/>
                  <a:gd name="T70" fmla="*/ 16 w 48"/>
                  <a:gd name="T71" fmla="*/ 8 h 16"/>
                  <a:gd name="T72" fmla="*/ 16 w 48"/>
                  <a:gd name="T73" fmla="*/ 8 h 16"/>
                  <a:gd name="T74" fmla="*/ 16 w 48"/>
                  <a:gd name="T75" fmla="*/ 8 h 16"/>
                  <a:gd name="T76" fmla="*/ 24 w 48"/>
                  <a:gd name="T77" fmla="*/ 8 h 16"/>
                  <a:gd name="T78" fmla="*/ 24 w 48"/>
                  <a:gd name="T79" fmla="*/ 8 h 16"/>
                  <a:gd name="T80" fmla="*/ 24 w 48"/>
                  <a:gd name="T81" fmla="*/ 8 h 16"/>
                  <a:gd name="T82" fmla="*/ 32 w 48"/>
                  <a:gd name="T83" fmla="*/ 8 h 16"/>
                  <a:gd name="T84" fmla="*/ 32 w 48"/>
                  <a:gd name="T85" fmla="*/ 8 h 16"/>
                  <a:gd name="T86" fmla="*/ 32 w 48"/>
                  <a:gd name="T87" fmla="*/ 8 h 16"/>
                  <a:gd name="T88" fmla="*/ 40 w 48"/>
                  <a:gd name="T89" fmla="*/ 0 h 16"/>
                  <a:gd name="T90" fmla="*/ 40 w 48"/>
                  <a:gd name="T91" fmla="*/ 0 h 16"/>
                  <a:gd name="T92" fmla="*/ 40 w 48"/>
                  <a:gd name="T93" fmla="*/ 8 h 16"/>
                  <a:gd name="T94" fmla="*/ 32 w 48"/>
                  <a:gd name="T95" fmla="*/ 8 h 16"/>
                  <a:gd name="T96" fmla="*/ 32 w 48"/>
                  <a:gd name="T9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16">
                    <a:moveTo>
                      <a:pt x="32" y="0"/>
                    </a:moveTo>
                    <a:lnTo>
                      <a:pt x="40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57" name="Freeform 245"/>
              <p:cNvSpPr>
                <a:spLocks/>
              </p:cNvSpPr>
              <p:nvPr/>
            </p:nvSpPr>
            <p:spPr bwMode="auto">
              <a:xfrm>
                <a:off x="3030" y="2875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58" name="Freeform 246"/>
              <p:cNvSpPr>
                <a:spLocks/>
              </p:cNvSpPr>
              <p:nvPr/>
            </p:nvSpPr>
            <p:spPr bwMode="auto">
              <a:xfrm>
                <a:off x="2982" y="2867"/>
                <a:ext cx="40" cy="24"/>
              </a:xfrm>
              <a:custGeom>
                <a:avLst/>
                <a:gdLst>
                  <a:gd name="T0" fmla="*/ 8 w 40"/>
                  <a:gd name="T1" fmla="*/ 16 h 24"/>
                  <a:gd name="T2" fmla="*/ 16 w 40"/>
                  <a:gd name="T3" fmla="*/ 16 h 24"/>
                  <a:gd name="T4" fmla="*/ 16 w 40"/>
                  <a:gd name="T5" fmla="*/ 16 h 24"/>
                  <a:gd name="T6" fmla="*/ 16 w 40"/>
                  <a:gd name="T7" fmla="*/ 16 h 24"/>
                  <a:gd name="T8" fmla="*/ 24 w 40"/>
                  <a:gd name="T9" fmla="*/ 8 h 24"/>
                  <a:gd name="T10" fmla="*/ 24 w 40"/>
                  <a:gd name="T11" fmla="*/ 8 h 24"/>
                  <a:gd name="T12" fmla="*/ 24 w 40"/>
                  <a:gd name="T13" fmla="*/ 8 h 24"/>
                  <a:gd name="T14" fmla="*/ 32 w 40"/>
                  <a:gd name="T15" fmla="*/ 0 h 24"/>
                  <a:gd name="T16" fmla="*/ 32 w 40"/>
                  <a:gd name="T17" fmla="*/ 8 h 24"/>
                  <a:gd name="T18" fmla="*/ 32 w 40"/>
                  <a:gd name="T19" fmla="*/ 8 h 24"/>
                  <a:gd name="T20" fmla="*/ 24 w 40"/>
                  <a:gd name="T21" fmla="*/ 8 h 24"/>
                  <a:gd name="T22" fmla="*/ 24 w 40"/>
                  <a:gd name="T23" fmla="*/ 8 h 24"/>
                  <a:gd name="T24" fmla="*/ 24 w 40"/>
                  <a:gd name="T25" fmla="*/ 8 h 24"/>
                  <a:gd name="T26" fmla="*/ 8 w 40"/>
                  <a:gd name="T27" fmla="*/ 8 h 24"/>
                  <a:gd name="T28" fmla="*/ 16 w 40"/>
                  <a:gd name="T29" fmla="*/ 8 h 24"/>
                  <a:gd name="T30" fmla="*/ 16 w 40"/>
                  <a:gd name="T31" fmla="*/ 8 h 24"/>
                  <a:gd name="T32" fmla="*/ 8 w 40"/>
                  <a:gd name="T33" fmla="*/ 16 h 24"/>
                  <a:gd name="T34" fmla="*/ 8 w 40"/>
                  <a:gd name="T35" fmla="*/ 16 h 24"/>
                  <a:gd name="T36" fmla="*/ 8 w 40"/>
                  <a:gd name="T37" fmla="*/ 16 h 24"/>
                  <a:gd name="T38" fmla="*/ 8 w 40"/>
                  <a:gd name="T39" fmla="*/ 16 h 24"/>
                  <a:gd name="T40" fmla="*/ 8 w 40"/>
                  <a:gd name="T41" fmla="*/ 8 h 24"/>
                  <a:gd name="T42" fmla="*/ 8 w 40"/>
                  <a:gd name="T43" fmla="*/ 8 h 24"/>
                  <a:gd name="T44" fmla="*/ 16 w 40"/>
                  <a:gd name="T45" fmla="*/ 16 h 24"/>
                  <a:gd name="T46" fmla="*/ 16 w 40"/>
                  <a:gd name="T47" fmla="*/ 16 h 24"/>
                  <a:gd name="T48" fmla="*/ 8 w 40"/>
                  <a:gd name="T49" fmla="*/ 24 h 24"/>
                  <a:gd name="T50" fmla="*/ 8 w 40"/>
                  <a:gd name="T51" fmla="*/ 24 h 24"/>
                  <a:gd name="T52" fmla="*/ 0 w 40"/>
                  <a:gd name="T53" fmla="*/ 16 h 24"/>
                  <a:gd name="T54" fmla="*/ 0 w 40"/>
                  <a:gd name="T55" fmla="*/ 16 h 24"/>
                  <a:gd name="T56" fmla="*/ 0 w 40"/>
                  <a:gd name="T57" fmla="*/ 8 h 24"/>
                  <a:gd name="T58" fmla="*/ 0 w 40"/>
                  <a:gd name="T59" fmla="*/ 8 h 24"/>
                  <a:gd name="T60" fmla="*/ 0 w 40"/>
                  <a:gd name="T61" fmla="*/ 8 h 24"/>
                  <a:gd name="T62" fmla="*/ 0 w 40"/>
                  <a:gd name="T63" fmla="*/ 8 h 24"/>
                  <a:gd name="T64" fmla="*/ 8 w 40"/>
                  <a:gd name="T65" fmla="*/ 0 h 24"/>
                  <a:gd name="T66" fmla="*/ 8 w 40"/>
                  <a:gd name="T67" fmla="*/ 0 h 24"/>
                  <a:gd name="T68" fmla="*/ 8 w 40"/>
                  <a:gd name="T69" fmla="*/ 0 h 24"/>
                  <a:gd name="T70" fmla="*/ 24 w 40"/>
                  <a:gd name="T71" fmla="*/ 0 h 24"/>
                  <a:gd name="T72" fmla="*/ 24 w 40"/>
                  <a:gd name="T73" fmla="*/ 0 h 24"/>
                  <a:gd name="T74" fmla="*/ 24 w 40"/>
                  <a:gd name="T75" fmla="*/ 0 h 24"/>
                  <a:gd name="T76" fmla="*/ 32 w 40"/>
                  <a:gd name="T77" fmla="*/ 0 h 24"/>
                  <a:gd name="T78" fmla="*/ 32 w 40"/>
                  <a:gd name="T79" fmla="*/ 0 h 24"/>
                  <a:gd name="T80" fmla="*/ 40 w 40"/>
                  <a:gd name="T81" fmla="*/ 8 h 24"/>
                  <a:gd name="T82" fmla="*/ 32 w 40"/>
                  <a:gd name="T83" fmla="*/ 16 h 24"/>
                  <a:gd name="T84" fmla="*/ 32 w 40"/>
                  <a:gd name="T85" fmla="*/ 16 h 24"/>
                  <a:gd name="T86" fmla="*/ 32 w 40"/>
                  <a:gd name="T87" fmla="*/ 16 h 24"/>
                  <a:gd name="T88" fmla="*/ 24 w 40"/>
                  <a:gd name="T89" fmla="*/ 24 h 24"/>
                  <a:gd name="T90" fmla="*/ 24 w 40"/>
                  <a:gd name="T91" fmla="*/ 24 h 24"/>
                  <a:gd name="T92" fmla="*/ 16 w 40"/>
                  <a:gd name="T93" fmla="*/ 24 h 24"/>
                  <a:gd name="T94" fmla="*/ 8 w 40"/>
                  <a:gd name="T95" fmla="*/ 24 h 24"/>
                  <a:gd name="T96" fmla="*/ 8 w 40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59" name="Freeform 247"/>
              <p:cNvSpPr>
                <a:spLocks/>
              </p:cNvSpPr>
              <p:nvPr/>
            </p:nvSpPr>
            <p:spPr bwMode="auto">
              <a:xfrm>
                <a:off x="2990" y="2883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8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60" name="Freeform 248"/>
              <p:cNvSpPr>
                <a:spLocks/>
              </p:cNvSpPr>
              <p:nvPr/>
            </p:nvSpPr>
            <p:spPr bwMode="auto">
              <a:xfrm>
                <a:off x="2958" y="2867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8 w 40"/>
                  <a:gd name="T3" fmla="*/ 0 h 16"/>
                  <a:gd name="T4" fmla="*/ 8 w 40"/>
                  <a:gd name="T5" fmla="*/ 0 h 16"/>
                  <a:gd name="T6" fmla="*/ 8 w 40"/>
                  <a:gd name="T7" fmla="*/ 0 h 16"/>
                  <a:gd name="T8" fmla="*/ 24 w 40"/>
                  <a:gd name="T9" fmla="*/ 0 h 16"/>
                  <a:gd name="T10" fmla="*/ 24 w 40"/>
                  <a:gd name="T11" fmla="*/ 0 h 16"/>
                  <a:gd name="T12" fmla="*/ 24 w 40"/>
                  <a:gd name="T13" fmla="*/ 0 h 16"/>
                  <a:gd name="T14" fmla="*/ 32 w 40"/>
                  <a:gd name="T15" fmla="*/ 0 h 16"/>
                  <a:gd name="T16" fmla="*/ 40 w 40"/>
                  <a:gd name="T17" fmla="*/ 8 h 16"/>
                  <a:gd name="T18" fmla="*/ 40 w 40"/>
                  <a:gd name="T19" fmla="*/ 8 h 16"/>
                  <a:gd name="T20" fmla="*/ 32 w 40"/>
                  <a:gd name="T21" fmla="*/ 16 h 16"/>
                  <a:gd name="T22" fmla="*/ 24 w 40"/>
                  <a:gd name="T23" fmla="*/ 16 h 16"/>
                  <a:gd name="T24" fmla="*/ 24 w 40"/>
                  <a:gd name="T25" fmla="*/ 16 h 16"/>
                  <a:gd name="T26" fmla="*/ 16 w 40"/>
                  <a:gd name="T27" fmla="*/ 16 h 16"/>
                  <a:gd name="T28" fmla="*/ 16 w 40"/>
                  <a:gd name="T29" fmla="*/ 16 h 16"/>
                  <a:gd name="T30" fmla="*/ 16 w 40"/>
                  <a:gd name="T31" fmla="*/ 16 h 16"/>
                  <a:gd name="T32" fmla="*/ 8 w 40"/>
                  <a:gd name="T33" fmla="*/ 16 h 16"/>
                  <a:gd name="T34" fmla="*/ 8 w 40"/>
                  <a:gd name="T35" fmla="*/ 16 h 16"/>
                  <a:gd name="T36" fmla="*/ 8 w 40"/>
                  <a:gd name="T37" fmla="*/ 16 h 16"/>
                  <a:gd name="T38" fmla="*/ 0 w 40"/>
                  <a:gd name="T39" fmla="*/ 16 h 16"/>
                  <a:gd name="T40" fmla="*/ 0 w 40"/>
                  <a:gd name="T41" fmla="*/ 8 h 16"/>
                  <a:gd name="T42" fmla="*/ 0 w 40"/>
                  <a:gd name="T43" fmla="*/ 8 h 16"/>
                  <a:gd name="T44" fmla="*/ 0 w 40"/>
                  <a:gd name="T45" fmla="*/ 0 h 16"/>
                  <a:gd name="T46" fmla="*/ 0 w 40"/>
                  <a:gd name="T47" fmla="*/ 0 h 16"/>
                  <a:gd name="T48" fmla="*/ 8 w 40"/>
                  <a:gd name="T49" fmla="*/ 0 h 16"/>
                  <a:gd name="T50" fmla="*/ 8 w 40"/>
                  <a:gd name="T51" fmla="*/ 0 h 16"/>
                  <a:gd name="T52" fmla="*/ 8 w 40"/>
                  <a:gd name="T53" fmla="*/ 8 h 16"/>
                  <a:gd name="T54" fmla="*/ 8 w 40"/>
                  <a:gd name="T55" fmla="*/ 8 h 16"/>
                  <a:gd name="T56" fmla="*/ 0 w 40"/>
                  <a:gd name="T57" fmla="*/ 8 h 16"/>
                  <a:gd name="T58" fmla="*/ 8 w 40"/>
                  <a:gd name="T59" fmla="*/ 8 h 16"/>
                  <a:gd name="T60" fmla="*/ 8 w 40"/>
                  <a:gd name="T61" fmla="*/ 8 h 16"/>
                  <a:gd name="T62" fmla="*/ 8 w 40"/>
                  <a:gd name="T63" fmla="*/ 8 h 16"/>
                  <a:gd name="T64" fmla="*/ 16 w 40"/>
                  <a:gd name="T65" fmla="*/ 8 h 16"/>
                  <a:gd name="T66" fmla="*/ 16 w 40"/>
                  <a:gd name="T67" fmla="*/ 8 h 16"/>
                  <a:gd name="T68" fmla="*/ 16 w 40"/>
                  <a:gd name="T69" fmla="*/ 8 h 16"/>
                  <a:gd name="T70" fmla="*/ 24 w 40"/>
                  <a:gd name="T71" fmla="*/ 8 h 16"/>
                  <a:gd name="T72" fmla="*/ 24 w 40"/>
                  <a:gd name="T73" fmla="*/ 8 h 16"/>
                  <a:gd name="T74" fmla="*/ 24 w 40"/>
                  <a:gd name="T75" fmla="*/ 8 h 16"/>
                  <a:gd name="T76" fmla="*/ 32 w 40"/>
                  <a:gd name="T77" fmla="*/ 0 h 16"/>
                  <a:gd name="T78" fmla="*/ 32 w 40"/>
                  <a:gd name="T79" fmla="*/ 0 h 16"/>
                  <a:gd name="T80" fmla="*/ 32 w 40"/>
                  <a:gd name="T81" fmla="*/ 8 h 16"/>
                  <a:gd name="T82" fmla="*/ 24 w 40"/>
                  <a:gd name="T83" fmla="*/ 8 h 16"/>
                  <a:gd name="T84" fmla="*/ 24 w 40"/>
                  <a:gd name="T85" fmla="*/ 8 h 16"/>
                  <a:gd name="T86" fmla="*/ 24 w 40"/>
                  <a:gd name="T87" fmla="*/ 8 h 16"/>
                  <a:gd name="T88" fmla="*/ 8 w 40"/>
                  <a:gd name="T89" fmla="*/ 8 h 16"/>
                  <a:gd name="T90" fmla="*/ 8 w 40"/>
                  <a:gd name="T91" fmla="*/ 8 h 16"/>
                  <a:gd name="T92" fmla="*/ 8 w 40"/>
                  <a:gd name="T93" fmla="*/ 8 h 16"/>
                  <a:gd name="T94" fmla="*/ 0 w 40"/>
                  <a:gd name="T95" fmla="*/ 8 h 16"/>
                  <a:gd name="T96" fmla="*/ 0 w 40"/>
                  <a:gd name="T9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61" name="Freeform 249"/>
              <p:cNvSpPr>
                <a:spLocks/>
              </p:cNvSpPr>
              <p:nvPr/>
            </p:nvSpPr>
            <p:spPr bwMode="auto">
              <a:xfrm>
                <a:off x="2958" y="2867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8 w 8"/>
                  <a:gd name="T9" fmla="*/ 0 h 8"/>
                  <a:gd name="T10" fmla="*/ 8 w 8"/>
                  <a:gd name="T11" fmla="*/ 0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62" name="Freeform 250"/>
              <p:cNvSpPr>
                <a:spLocks/>
              </p:cNvSpPr>
              <p:nvPr/>
            </p:nvSpPr>
            <p:spPr bwMode="auto">
              <a:xfrm>
                <a:off x="2934" y="2859"/>
                <a:ext cx="40" cy="24"/>
              </a:xfrm>
              <a:custGeom>
                <a:avLst/>
                <a:gdLst>
                  <a:gd name="T0" fmla="*/ 24 w 40"/>
                  <a:gd name="T1" fmla="*/ 0 h 24"/>
                  <a:gd name="T2" fmla="*/ 32 w 40"/>
                  <a:gd name="T3" fmla="*/ 0 h 24"/>
                  <a:gd name="T4" fmla="*/ 40 w 40"/>
                  <a:gd name="T5" fmla="*/ 8 h 24"/>
                  <a:gd name="T6" fmla="*/ 40 w 40"/>
                  <a:gd name="T7" fmla="*/ 8 h 24"/>
                  <a:gd name="T8" fmla="*/ 32 w 40"/>
                  <a:gd name="T9" fmla="*/ 16 h 24"/>
                  <a:gd name="T10" fmla="*/ 32 w 40"/>
                  <a:gd name="T11" fmla="*/ 16 h 24"/>
                  <a:gd name="T12" fmla="*/ 32 w 40"/>
                  <a:gd name="T13" fmla="*/ 16 h 24"/>
                  <a:gd name="T14" fmla="*/ 24 w 40"/>
                  <a:gd name="T15" fmla="*/ 24 h 24"/>
                  <a:gd name="T16" fmla="*/ 16 w 40"/>
                  <a:gd name="T17" fmla="*/ 24 h 24"/>
                  <a:gd name="T18" fmla="*/ 16 w 40"/>
                  <a:gd name="T19" fmla="*/ 24 h 24"/>
                  <a:gd name="T20" fmla="*/ 8 w 40"/>
                  <a:gd name="T21" fmla="*/ 24 h 24"/>
                  <a:gd name="T22" fmla="*/ 8 w 40"/>
                  <a:gd name="T23" fmla="*/ 24 h 24"/>
                  <a:gd name="T24" fmla="*/ 8 w 40"/>
                  <a:gd name="T25" fmla="*/ 24 h 24"/>
                  <a:gd name="T26" fmla="*/ 0 w 40"/>
                  <a:gd name="T27" fmla="*/ 16 h 24"/>
                  <a:gd name="T28" fmla="*/ 0 w 40"/>
                  <a:gd name="T29" fmla="*/ 16 h 24"/>
                  <a:gd name="T30" fmla="*/ 0 w 40"/>
                  <a:gd name="T31" fmla="*/ 16 h 24"/>
                  <a:gd name="T32" fmla="*/ 0 w 40"/>
                  <a:gd name="T33" fmla="*/ 16 h 24"/>
                  <a:gd name="T34" fmla="*/ 0 w 40"/>
                  <a:gd name="T35" fmla="*/ 8 h 24"/>
                  <a:gd name="T36" fmla="*/ 0 w 40"/>
                  <a:gd name="T37" fmla="*/ 8 h 24"/>
                  <a:gd name="T38" fmla="*/ 8 w 40"/>
                  <a:gd name="T39" fmla="*/ 0 h 24"/>
                  <a:gd name="T40" fmla="*/ 8 w 40"/>
                  <a:gd name="T41" fmla="*/ 0 h 24"/>
                  <a:gd name="T42" fmla="*/ 8 w 40"/>
                  <a:gd name="T43" fmla="*/ 0 h 24"/>
                  <a:gd name="T44" fmla="*/ 24 w 40"/>
                  <a:gd name="T45" fmla="*/ 0 h 24"/>
                  <a:gd name="T46" fmla="*/ 24 w 40"/>
                  <a:gd name="T47" fmla="*/ 0 h 24"/>
                  <a:gd name="T48" fmla="*/ 24 w 40"/>
                  <a:gd name="T49" fmla="*/ 8 h 24"/>
                  <a:gd name="T50" fmla="*/ 24 w 40"/>
                  <a:gd name="T51" fmla="*/ 8 h 24"/>
                  <a:gd name="T52" fmla="*/ 8 w 40"/>
                  <a:gd name="T53" fmla="*/ 8 h 24"/>
                  <a:gd name="T54" fmla="*/ 8 w 40"/>
                  <a:gd name="T55" fmla="*/ 8 h 24"/>
                  <a:gd name="T56" fmla="*/ 16 w 40"/>
                  <a:gd name="T57" fmla="*/ 8 h 24"/>
                  <a:gd name="T58" fmla="*/ 8 w 40"/>
                  <a:gd name="T59" fmla="*/ 16 h 24"/>
                  <a:gd name="T60" fmla="*/ 8 w 40"/>
                  <a:gd name="T61" fmla="*/ 16 h 24"/>
                  <a:gd name="T62" fmla="*/ 8 w 40"/>
                  <a:gd name="T63" fmla="*/ 8 h 24"/>
                  <a:gd name="T64" fmla="*/ 8 w 40"/>
                  <a:gd name="T65" fmla="*/ 8 h 24"/>
                  <a:gd name="T66" fmla="*/ 8 w 40"/>
                  <a:gd name="T67" fmla="*/ 8 h 24"/>
                  <a:gd name="T68" fmla="*/ 8 w 40"/>
                  <a:gd name="T69" fmla="*/ 8 h 24"/>
                  <a:gd name="T70" fmla="*/ 16 w 40"/>
                  <a:gd name="T71" fmla="*/ 16 h 24"/>
                  <a:gd name="T72" fmla="*/ 16 w 40"/>
                  <a:gd name="T73" fmla="*/ 16 h 24"/>
                  <a:gd name="T74" fmla="*/ 8 w 40"/>
                  <a:gd name="T75" fmla="*/ 16 h 24"/>
                  <a:gd name="T76" fmla="*/ 16 w 40"/>
                  <a:gd name="T77" fmla="*/ 16 h 24"/>
                  <a:gd name="T78" fmla="*/ 16 w 40"/>
                  <a:gd name="T79" fmla="*/ 16 h 24"/>
                  <a:gd name="T80" fmla="*/ 16 w 40"/>
                  <a:gd name="T81" fmla="*/ 16 h 24"/>
                  <a:gd name="T82" fmla="*/ 24 w 40"/>
                  <a:gd name="T83" fmla="*/ 8 h 24"/>
                  <a:gd name="T84" fmla="*/ 24 w 40"/>
                  <a:gd name="T85" fmla="*/ 8 h 24"/>
                  <a:gd name="T86" fmla="*/ 24 w 40"/>
                  <a:gd name="T87" fmla="*/ 8 h 24"/>
                  <a:gd name="T88" fmla="*/ 32 w 40"/>
                  <a:gd name="T89" fmla="*/ 0 h 24"/>
                  <a:gd name="T90" fmla="*/ 32 w 40"/>
                  <a:gd name="T91" fmla="*/ 0 h 24"/>
                  <a:gd name="T92" fmla="*/ 32 w 40"/>
                  <a:gd name="T93" fmla="*/ 8 h 24"/>
                  <a:gd name="T94" fmla="*/ 24 w 40"/>
                  <a:gd name="T95" fmla="*/ 8 h 24"/>
                  <a:gd name="T96" fmla="*/ 24 w 40"/>
                  <a:gd name="T9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63" name="Freeform 251"/>
              <p:cNvSpPr>
                <a:spLocks/>
              </p:cNvSpPr>
              <p:nvPr/>
            </p:nvSpPr>
            <p:spPr bwMode="auto">
              <a:xfrm>
                <a:off x="2958" y="2859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64" name="Freeform 252"/>
              <p:cNvSpPr>
                <a:spLocks/>
              </p:cNvSpPr>
              <p:nvPr/>
            </p:nvSpPr>
            <p:spPr bwMode="auto">
              <a:xfrm>
                <a:off x="2910" y="2851"/>
                <a:ext cx="40" cy="24"/>
              </a:xfrm>
              <a:custGeom>
                <a:avLst/>
                <a:gdLst>
                  <a:gd name="T0" fmla="*/ 24 w 40"/>
                  <a:gd name="T1" fmla="*/ 8 h 24"/>
                  <a:gd name="T2" fmla="*/ 32 w 40"/>
                  <a:gd name="T3" fmla="*/ 8 h 24"/>
                  <a:gd name="T4" fmla="*/ 40 w 40"/>
                  <a:gd name="T5" fmla="*/ 16 h 24"/>
                  <a:gd name="T6" fmla="*/ 40 w 40"/>
                  <a:gd name="T7" fmla="*/ 16 h 24"/>
                  <a:gd name="T8" fmla="*/ 32 w 40"/>
                  <a:gd name="T9" fmla="*/ 24 h 24"/>
                  <a:gd name="T10" fmla="*/ 24 w 40"/>
                  <a:gd name="T11" fmla="*/ 24 h 24"/>
                  <a:gd name="T12" fmla="*/ 24 w 40"/>
                  <a:gd name="T13" fmla="*/ 24 h 24"/>
                  <a:gd name="T14" fmla="*/ 16 w 40"/>
                  <a:gd name="T15" fmla="*/ 24 h 24"/>
                  <a:gd name="T16" fmla="*/ 16 w 40"/>
                  <a:gd name="T17" fmla="*/ 24 h 24"/>
                  <a:gd name="T18" fmla="*/ 16 w 40"/>
                  <a:gd name="T19" fmla="*/ 24 h 24"/>
                  <a:gd name="T20" fmla="*/ 8 w 40"/>
                  <a:gd name="T21" fmla="*/ 24 h 24"/>
                  <a:gd name="T22" fmla="*/ 8 w 40"/>
                  <a:gd name="T23" fmla="*/ 24 h 24"/>
                  <a:gd name="T24" fmla="*/ 8 w 40"/>
                  <a:gd name="T25" fmla="*/ 24 h 24"/>
                  <a:gd name="T26" fmla="*/ 0 w 40"/>
                  <a:gd name="T27" fmla="*/ 24 h 24"/>
                  <a:gd name="T28" fmla="*/ 0 w 40"/>
                  <a:gd name="T29" fmla="*/ 16 h 24"/>
                  <a:gd name="T30" fmla="*/ 0 w 40"/>
                  <a:gd name="T31" fmla="*/ 16 h 24"/>
                  <a:gd name="T32" fmla="*/ 0 w 40"/>
                  <a:gd name="T33" fmla="*/ 8 h 24"/>
                  <a:gd name="T34" fmla="*/ 0 w 40"/>
                  <a:gd name="T35" fmla="*/ 8 h 24"/>
                  <a:gd name="T36" fmla="*/ 0 w 40"/>
                  <a:gd name="T37" fmla="*/ 8 h 24"/>
                  <a:gd name="T38" fmla="*/ 8 w 40"/>
                  <a:gd name="T39" fmla="*/ 0 h 24"/>
                  <a:gd name="T40" fmla="*/ 8 w 40"/>
                  <a:gd name="T41" fmla="*/ 0 h 24"/>
                  <a:gd name="T42" fmla="*/ 8 w 40"/>
                  <a:gd name="T43" fmla="*/ 0 h 24"/>
                  <a:gd name="T44" fmla="*/ 24 w 40"/>
                  <a:gd name="T45" fmla="*/ 8 h 24"/>
                  <a:gd name="T46" fmla="*/ 24 w 40"/>
                  <a:gd name="T47" fmla="*/ 8 h 24"/>
                  <a:gd name="T48" fmla="*/ 24 w 40"/>
                  <a:gd name="T49" fmla="*/ 16 h 24"/>
                  <a:gd name="T50" fmla="*/ 24 w 40"/>
                  <a:gd name="T51" fmla="*/ 16 h 24"/>
                  <a:gd name="T52" fmla="*/ 8 w 40"/>
                  <a:gd name="T53" fmla="*/ 8 h 24"/>
                  <a:gd name="T54" fmla="*/ 8 w 40"/>
                  <a:gd name="T55" fmla="*/ 8 h 24"/>
                  <a:gd name="T56" fmla="*/ 16 w 40"/>
                  <a:gd name="T57" fmla="*/ 8 h 24"/>
                  <a:gd name="T58" fmla="*/ 8 w 40"/>
                  <a:gd name="T59" fmla="*/ 16 h 24"/>
                  <a:gd name="T60" fmla="*/ 8 w 40"/>
                  <a:gd name="T61" fmla="*/ 16 h 24"/>
                  <a:gd name="T62" fmla="*/ 8 w 40"/>
                  <a:gd name="T63" fmla="*/ 8 h 24"/>
                  <a:gd name="T64" fmla="*/ 8 w 40"/>
                  <a:gd name="T65" fmla="*/ 16 h 24"/>
                  <a:gd name="T66" fmla="*/ 8 w 40"/>
                  <a:gd name="T67" fmla="*/ 16 h 24"/>
                  <a:gd name="T68" fmla="*/ 0 w 40"/>
                  <a:gd name="T69" fmla="*/ 16 h 24"/>
                  <a:gd name="T70" fmla="*/ 8 w 40"/>
                  <a:gd name="T71" fmla="*/ 16 h 24"/>
                  <a:gd name="T72" fmla="*/ 8 w 40"/>
                  <a:gd name="T73" fmla="*/ 16 h 24"/>
                  <a:gd name="T74" fmla="*/ 8 w 40"/>
                  <a:gd name="T75" fmla="*/ 16 h 24"/>
                  <a:gd name="T76" fmla="*/ 16 w 40"/>
                  <a:gd name="T77" fmla="*/ 16 h 24"/>
                  <a:gd name="T78" fmla="*/ 16 w 40"/>
                  <a:gd name="T79" fmla="*/ 16 h 24"/>
                  <a:gd name="T80" fmla="*/ 16 w 40"/>
                  <a:gd name="T81" fmla="*/ 16 h 24"/>
                  <a:gd name="T82" fmla="*/ 24 w 40"/>
                  <a:gd name="T83" fmla="*/ 16 h 24"/>
                  <a:gd name="T84" fmla="*/ 24 w 40"/>
                  <a:gd name="T85" fmla="*/ 16 h 24"/>
                  <a:gd name="T86" fmla="*/ 24 w 40"/>
                  <a:gd name="T87" fmla="*/ 16 h 24"/>
                  <a:gd name="T88" fmla="*/ 32 w 40"/>
                  <a:gd name="T89" fmla="*/ 8 h 24"/>
                  <a:gd name="T90" fmla="*/ 32 w 40"/>
                  <a:gd name="T91" fmla="*/ 8 h 24"/>
                  <a:gd name="T92" fmla="*/ 32 w 40"/>
                  <a:gd name="T93" fmla="*/ 16 h 24"/>
                  <a:gd name="T94" fmla="*/ 24 w 40"/>
                  <a:gd name="T95" fmla="*/ 16 h 24"/>
                  <a:gd name="T96" fmla="*/ 24 w 40"/>
                  <a:gd name="T9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24" y="8"/>
                    </a:moveTo>
                    <a:lnTo>
                      <a:pt x="32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65" name="Freeform 253"/>
              <p:cNvSpPr>
                <a:spLocks/>
              </p:cNvSpPr>
              <p:nvPr/>
            </p:nvSpPr>
            <p:spPr bwMode="auto">
              <a:xfrm>
                <a:off x="2934" y="2859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66" name="Freeform 254"/>
              <p:cNvSpPr>
                <a:spLocks/>
              </p:cNvSpPr>
              <p:nvPr/>
            </p:nvSpPr>
            <p:spPr bwMode="auto">
              <a:xfrm>
                <a:off x="2886" y="2851"/>
                <a:ext cx="40" cy="24"/>
              </a:xfrm>
              <a:custGeom>
                <a:avLst/>
                <a:gdLst>
                  <a:gd name="T0" fmla="*/ 24 w 40"/>
                  <a:gd name="T1" fmla="*/ 0 h 24"/>
                  <a:gd name="T2" fmla="*/ 32 w 40"/>
                  <a:gd name="T3" fmla="*/ 0 h 24"/>
                  <a:gd name="T4" fmla="*/ 40 w 40"/>
                  <a:gd name="T5" fmla="*/ 8 h 24"/>
                  <a:gd name="T6" fmla="*/ 40 w 40"/>
                  <a:gd name="T7" fmla="*/ 8 h 24"/>
                  <a:gd name="T8" fmla="*/ 32 w 40"/>
                  <a:gd name="T9" fmla="*/ 16 h 24"/>
                  <a:gd name="T10" fmla="*/ 32 w 40"/>
                  <a:gd name="T11" fmla="*/ 16 h 24"/>
                  <a:gd name="T12" fmla="*/ 32 w 40"/>
                  <a:gd name="T13" fmla="*/ 16 h 24"/>
                  <a:gd name="T14" fmla="*/ 24 w 40"/>
                  <a:gd name="T15" fmla="*/ 24 h 24"/>
                  <a:gd name="T16" fmla="*/ 16 w 40"/>
                  <a:gd name="T17" fmla="*/ 24 h 24"/>
                  <a:gd name="T18" fmla="*/ 16 w 40"/>
                  <a:gd name="T19" fmla="*/ 24 h 24"/>
                  <a:gd name="T20" fmla="*/ 8 w 40"/>
                  <a:gd name="T21" fmla="*/ 16 h 24"/>
                  <a:gd name="T22" fmla="*/ 8 w 40"/>
                  <a:gd name="T23" fmla="*/ 16 h 24"/>
                  <a:gd name="T24" fmla="*/ 8 w 40"/>
                  <a:gd name="T25" fmla="*/ 16 h 24"/>
                  <a:gd name="T26" fmla="*/ 0 w 40"/>
                  <a:gd name="T27" fmla="*/ 16 h 24"/>
                  <a:gd name="T28" fmla="*/ 0 w 40"/>
                  <a:gd name="T29" fmla="*/ 16 h 24"/>
                  <a:gd name="T30" fmla="*/ 0 w 40"/>
                  <a:gd name="T31" fmla="*/ 16 h 24"/>
                  <a:gd name="T32" fmla="*/ 0 w 40"/>
                  <a:gd name="T33" fmla="*/ 16 h 24"/>
                  <a:gd name="T34" fmla="*/ 0 w 40"/>
                  <a:gd name="T35" fmla="*/ 8 h 24"/>
                  <a:gd name="T36" fmla="*/ 0 w 40"/>
                  <a:gd name="T37" fmla="*/ 8 h 24"/>
                  <a:gd name="T38" fmla="*/ 16 w 40"/>
                  <a:gd name="T39" fmla="*/ 0 h 24"/>
                  <a:gd name="T40" fmla="*/ 16 w 40"/>
                  <a:gd name="T41" fmla="*/ 0 h 24"/>
                  <a:gd name="T42" fmla="*/ 16 w 40"/>
                  <a:gd name="T43" fmla="*/ 0 h 24"/>
                  <a:gd name="T44" fmla="*/ 24 w 40"/>
                  <a:gd name="T45" fmla="*/ 0 h 24"/>
                  <a:gd name="T46" fmla="*/ 24 w 40"/>
                  <a:gd name="T47" fmla="*/ 0 h 24"/>
                  <a:gd name="T48" fmla="*/ 24 w 40"/>
                  <a:gd name="T49" fmla="*/ 8 h 24"/>
                  <a:gd name="T50" fmla="*/ 24 w 40"/>
                  <a:gd name="T51" fmla="*/ 8 h 24"/>
                  <a:gd name="T52" fmla="*/ 16 w 40"/>
                  <a:gd name="T53" fmla="*/ 8 h 24"/>
                  <a:gd name="T54" fmla="*/ 16 w 40"/>
                  <a:gd name="T55" fmla="*/ 8 h 24"/>
                  <a:gd name="T56" fmla="*/ 16 w 40"/>
                  <a:gd name="T57" fmla="*/ 8 h 24"/>
                  <a:gd name="T58" fmla="*/ 0 w 40"/>
                  <a:gd name="T59" fmla="*/ 16 h 24"/>
                  <a:gd name="T60" fmla="*/ 0 w 40"/>
                  <a:gd name="T61" fmla="*/ 16 h 24"/>
                  <a:gd name="T62" fmla="*/ 0 w 40"/>
                  <a:gd name="T63" fmla="*/ 8 h 24"/>
                  <a:gd name="T64" fmla="*/ 0 w 40"/>
                  <a:gd name="T65" fmla="*/ 8 h 24"/>
                  <a:gd name="T66" fmla="*/ 0 w 40"/>
                  <a:gd name="T67" fmla="*/ 8 h 24"/>
                  <a:gd name="T68" fmla="*/ 0 w 40"/>
                  <a:gd name="T69" fmla="*/ 8 h 24"/>
                  <a:gd name="T70" fmla="*/ 8 w 40"/>
                  <a:gd name="T71" fmla="*/ 8 h 24"/>
                  <a:gd name="T72" fmla="*/ 8 w 40"/>
                  <a:gd name="T73" fmla="*/ 8 h 24"/>
                  <a:gd name="T74" fmla="*/ 16 w 40"/>
                  <a:gd name="T75" fmla="*/ 8 h 24"/>
                  <a:gd name="T76" fmla="*/ 24 w 40"/>
                  <a:gd name="T77" fmla="*/ 16 h 24"/>
                  <a:gd name="T78" fmla="*/ 24 w 40"/>
                  <a:gd name="T79" fmla="*/ 16 h 24"/>
                  <a:gd name="T80" fmla="*/ 16 w 40"/>
                  <a:gd name="T81" fmla="*/ 16 h 24"/>
                  <a:gd name="T82" fmla="*/ 24 w 40"/>
                  <a:gd name="T83" fmla="*/ 8 h 24"/>
                  <a:gd name="T84" fmla="*/ 24 w 40"/>
                  <a:gd name="T85" fmla="*/ 8 h 24"/>
                  <a:gd name="T86" fmla="*/ 24 w 40"/>
                  <a:gd name="T87" fmla="*/ 8 h 24"/>
                  <a:gd name="T88" fmla="*/ 32 w 40"/>
                  <a:gd name="T89" fmla="*/ 0 h 24"/>
                  <a:gd name="T90" fmla="*/ 32 w 40"/>
                  <a:gd name="T91" fmla="*/ 0 h 24"/>
                  <a:gd name="T92" fmla="*/ 32 w 40"/>
                  <a:gd name="T93" fmla="*/ 8 h 24"/>
                  <a:gd name="T94" fmla="*/ 24 w 40"/>
                  <a:gd name="T95" fmla="*/ 8 h 24"/>
                  <a:gd name="T96" fmla="*/ 24 w 40"/>
                  <a:gd name="T9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67" name="Freeform 255"/>
              <p:cNvSpPr>
                <a:spLocks/>
              </p:cNvSpPr>
              <p:nvPr/>
            </p:nvSpPr>
            <p:spPr bwMode="auto">
              <a:xfrm>
                <a:off x="2910" y="2851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68" name="Freeform 256"/>
              <p:cNvSpPr>
                <a:spLocks/>
              </p:cNvSpPr>
              <p:nvPr/>
            </p:nvSpPr>
            <p:spPr bwMode="auto">
              <a:xfrm>
                <a:off x="2862" y="2843"/>
                <a:ext cx="32" cy="24"/>
              </a:xfrm>
              <a:custGeom>
                <a:avLst/>
                <a:gdLst>
                  <a:gd name="T0" fmla="*/ 24 w 32"/>
                  <a:gd name="T1" fmla="*/ 8 h 24"/>
                  <a:gd name="T2" fmla="*/ 32 w 32"/>
                  <a:gd name="T3" fmla="*/ 8 h 24"/>
                  <a:gd name="T4" fmla="*/ 32 w 32"/>
                  <a:gd name="T5" fmla="*/ 16 h 24"/>
                  <a:gd name="T6" fmla="*/ 32 w 32"/>
                  <a:gd name="T7" fmla="*/ 16 h 24"/>
                  <a:gd name="T8" fmla="*/ 24 w 32"/>
                  <a:gd name="T9" fmla="*/ 16 h 24"/>
                  <a:gd name="T10" fmla="*/ 32 w 32"/>
                  <a:gd name="T11" fmla="*/ 16 h 24"/>
                  <a:gd name="T12" fmla="*/ 32 w 32"/>
                  <a:gd name="T13" fmla="*/ 16 h 24"/>
                  <a:gd name="T14" fmla="*/ 24 w 32"/>
                  <a:gd name="T15" fmla="*/ 24 h 24"/>
                  <a:gd name="T16" fmla="*/ 16 w 32"/>
                  <a:gd name="T17" fmla="*/ 24 h 24"/>
                  <a:gd name="T18" fmla="*/ 16 w 32"/>
                  <a:gd name="T19" fmla="*/ 24 h 24"/>
                  <a:gd name="T20" fmla="*/ 8 w 32"/>
                  <a:gd name="T21" fmla="*/ 24 h 24"/>
                  <a:gd name="T22" fmla="*/ 8 w 32"/>
                  <a:gd name="T23" fmla="*/ 24 h 24"/>
                  <a:gd name="T24" fmla="*/ 8 w 32"/>
                  <a:gd name="T25" fmla="*/ 24 h 24"/>
                  <a:gd name="T26" fmla="*/ 0 w 32"/>
                  <a:gd name="T27" fmla="*/ 24 h 24"/>
                  <a:gd name="T28" fmla="*/ 0 w 32"/>
                  <a:gd name="T29" fmla="*/ 16 h 24"/>
                  <a:gd name="T30" fmla="*/ 0 w 32"/>
                  <a:gd name="T31" fmla="*/ 16 h 24"/>
                  <a:gd name="T32" fmla="*/ 8 w 32"/>
                  <a:gd name="T33" fmla="*/ 8 h 24"/>
                  <a:gd name="T34" fmla="*/ 8 w 32"/>
                  <a:gd name="T35" fmla="*/ 8 h 24"/>
                  <a:gd name="T36" fmla="*/ 8 w 32"/>
                  <a:gd name="T37" fmla="*/ 8 h 24"/>
                  <a:gd name="T38" fmla="*/ 16 w 32"/>
                  <a:gd name="T39" fmla="*/ 0 h 24"/>
                  <a:gd name="T40" fmla="*/ 24 w 32"/>
                  <a:gd name="T41" fmla="*/ 0 h 24"/>
                  <a:gd name="T42" fmla="*/ 24 w 32"/>
                  <a:gd name="T43" fmla="*/ 0 h 24"/>
                  <a:gd name="T44" fmla="*/ 32 w 32"/>
                  <a:gd name="T45" fmla="*/ 8 h 24"/>
                  <a:gd name="T46" fmla="*/ 32 w 32"/>
                  <a:gd name="T47" fmla="*/ 8 h 24"/>
                  <a:gd name="T48" fmla="*/ 24 w 32"/>
                  <a:gd name="T49" fmla="*/ 16 h 24"/>
                  <a:gd name="T50" fmla="*/ 24 w 32"/>
                  <a:gd name="T51" fmla="*/ 16 h 24"/>
                  <a:gd name="T52" fmla="*/ 16 w 32"/>
                  <a:gd name="T53" fmla="*/ 8 h 24"/>
                  <a:gd name="T54" fmla="*/ 16 w 32"/>
                  <a:gd name="T55" fmla="*/ 8 h 24"/>
                  <a:gd name="T56" fmla="*/ 24 w 32"/>
                  <a:gd name="T57" fmla="*/ 8 h 24"/>
                  <a:gd name="T58" fmla="*/ 16 w 32"/>
                  <a:gd name="T59" fmla="*/ 16 h 24"/>
                  <a:gd name="T60" fmla="*/ 16 w 32"/>
                  <a:gd name="T61" fmla="*/ 16 h 24"/>
                  <a:gd name="T62" fmla="*/ 16 w 32"/>
                  <a:gd name="T63" fmla="*/ 16 h 24"/>
                  <a:gd name="T64" fmla="*/ 8 w 32"/>
                  <a:gd name="T65" fmla="*/ 24 h 24"/>
                  <a:gd name="T66" fmla="*/ 8 w 32"/>
                  <a:gd name="T67" fmla="*/ 24 h 24"/>
                  <a:gd name="T68" fmla="*/ 0 w 32"/>
                  <a:gd name="T69" fmla="*/ 16 h 24"/>
                  <a:gd name="T70" fmla="*/ 8 w 32"/>
                  <a:gd name="T71" fmla="*/ 16 h 24"/>
                  <a:gd name="T72" fmla="*/ 8 w 32"/>
                  <a:gd name="T73" fmla="*/ 16 h 24"/>
                  <a:gd name="T74" fmla="*/ 8 w 32"/>
                  <a:gd name="T75" fmla="*/ 16 h 24"/>
                  <a:gd name="T76" fmla="*/ 16 w 32"/>
                  <a:gd name="T77" fmla="*/ 16 h 24"/>
                  <a:gd name="T78" fmla="*/ 16 w 32"/>
                  <a:gd name="T79" fmla="*/ 16 h 24"/>
                  <a:gd name="T80" fmla="*/ 16 w 32"/>
                  <a:gd name="T81" fmla="*/ 16 h 24"/>
                  <a:gd name="T82" fmla="*/ 24 w 32"/>
                  <a:gd name="T83" fmla="*/ 8 h 24"/>
                  <a:gd name="T84" fmla="*/ 24 w 32"/>
                  <a:gd name="T85" fmla="*/ 8 h 24"/>
                  <a:gd name="T86" fmla="*/ 24 w 32"/>
                  <a:gd name="T87" fmla="*/ 8 h 24"/>
                  <a:gd name="T88" fmla="*/ 32 w 32"/>
                  <a:gd name="T89" fmla="*/ 8 h 24"/>
                  <a:gd name="T90" fmla="*/ 32 w 32"/>
                  <a:gd name="T91" fmla="*/ 8 h 24"/>
                  <a:gd name="T92" fmla="*/ 32 w 32"/>
                  <a:gd name="T93" fmla="*/ 16 h 24"/>
                  <a:gd name="T94" fmla="*/ 24 w 32"/>
                  <a:gd name="T95" fmla="*/ 16 h 24"/>
                  <a:gd name="T96" fmla="*/ 24 w 32"/>
                  <a:gd name="T9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" h="24">
                    <a:moveTo>
                      <a:pt x="24" y="8"/>
                    </a:moveTo>
                    <a:lnTo>
                      <a:pt x="32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69" name="Freeform 257"/>
              <p:cNvSpPr>
                <a:spLocks/>
              </p:cNvSpPr>
              <p:nvPr/>
            </p:nvSpPr>
            <p:spPr bwMode="auto">
              <a:xfrm>
                <a:off x="2886" y="2851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8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70" name="Freeform 258"/>
              <p:cNvSpPr>
                <a:spLocks/>
              </p:cNvSpPr>
              <p:nvPr/>
            </p:nvSpPr>
            <p:spPr bwMode="auto">
              <a:xfrm>
                <a:off x="2838" y="2843"/>
                <a:ext cx="40" cy="16"/>
              </a:xfrm>
              <a:custGeom>
                <a:avLst/>
                <a:gdLst>
                  <a:gd name="T0" fmla="*/ 24 w 40"/>
                  <a:gd name="T1" fmla="*/ 0 h 16"/>
                  <a:gd name="T2" fmla="*/ 32 w 40"/>
                  <a:gd name="T3" fmla="*/ 0 h 16"/>
                  <a:gd name="T4" fmla="*/ 40 w 40"/>
                  <a:gd name="T5" fmla="*/ 8 h 16"/>
                  <a:gd name="T6" fmla="*/ 40 w 40"/>
                  <a:gd name="T7" fmla="*/ 8 h 16"/>
                  <a:gd name="T8" fmla="*/ 32 w 40"/>
                  <a:gd name="T9" fmla="*/ 16 h 16"/>
                  <a:gd name="T10" fmla="*/ 24 w 40"/>
                  <a:gd name="T11" fmla="*/ 16 h 16"/>
                  <a:gd name="T12" fmla="*/ 24 w 40"/>
                  <a:gd name="T13" fmla="*/ 16 h 16"/>
                  <a:gd name="T14" fmla="*/ 16 w 40"/>
                  <a:gd name="T15" fmla="*/ 16 h 16"/>
                  <a:gd name="T16" fmla="*/ 16 w 40"/>
                  <a:gd name="T17" fmla="*/ 16 h 16"/>
                  <a:gd name="T18" fmla="*/ 16 w 40"/>
                  <a:gd name="T19" fmla="*/ 16 h 16"/>
                  <a:gd name="T20" fmla="*/ 8 w 40"/>
                  <a:gd name="T21" fmla="*/ 16 h 16"/>
                  <a:gd name="T22" fmla="*/ 8 w 40"/>
                  <a:gd name="T23" fmla="*/ 16 h 16"/>
                  <a:gd name="T24" fmla="*/ 8 w 40"/>
                  <a:gd name="T25" fmla="*/ 16 h 16"/>
                  <a:gd name="T26" fmla="*/ 0 w 40"/>
                  <a:gd name="T27" fmla="*/ 16 h 16"/>
                  <a:gd name="T28" fmla="*/ 0 w 40"/>
                  <a:gd name="T29" fmla="*/ 8 h 16"/>
                  <a:gd name="T30" fmla="*/ 0 w 40"/>
                  <a:gd name="T31" fmla="*/ 8 h 16"/>
                  <a:gd name="T32" fmla="*/ 8 w 40"/>
                  <a:gd name="T33" fmla="*/ 0 h 16"/>
                  <a:gd name="T34" fmla="*/ 8 w 40"/>
                  <a:gd name="T35" fmla="*/ 0 h 16"/>
                  <a:gd name="T36" fmla="*/ 8 w 40"/>
                  <a:gd name="T37" fmla="*/ 0 h 16"/>
                  <a:gd name="T38" fmla="*/ 16 w 40"/>
                  <a:gd name="T39" fmla="*/ 0 h 16"/>
                  <a:gd name="T40" fmla="*/ 16 w 40"/>
                  <a:gd name="T41" fmla="*/ 0 h 16"/>
                  <a:gd name="T42" fmla="*/ 16 w 40"/>
                  <a:gd name="T43" fmla="*/ 0 h 16"/>
                  <a:gd name="T44" fmla="*/ 24 w 40"/>
                  <a:gd name="T45" fmla="*/ 0 h 16"/>
                  <a:gd name="T46" fmla="*/ 24 w 40"/>
                  <a:gd name="T47" fmla="*/ 0 h 16"/>
                  <a:gd name="T48" fmla="*/ 24 w 40"/>
                  <a:gd name="T49" fmla="*/ 8 h 16"/>
                  <a:gd name="T50" fmla="*/ 24 w 40"/>
                  <a:gd name="T51" fmla="*/ 8 h 16"/>
                  <a:gd name="T52" fmla="*/ 16 w 40"/>
                  <a:gd name="T53" fmla="*/ 8 h 16"/>
                  <a:gd name="T54" fmla="*/ 16 w 40"/>
                  <a:gd name="T55" fmla="*/ 8 h 16"/>
                  <a:gd name="T56" fmla="*/ 16 w 40"/>
                  <a:gd name="T57" fmla="*/ 8 h 16"/>
                  <a:gd name="T58" fmla="*/ 8 w 40"/>
                  <a:gd name="T59" fmla="*/ 8 h 16"/>
                  <a:gd name="T60" fmla="*/ 8 w 40"/>
                  <a:gd name="T61" fmla="*/ 8 h 16"/>
                  <a:gd name="T62" fmla="*/ 16 w 40"/>
                  <a:gd name="T63" fmla="*/ 8 h 16"/>
                  <a:gd name="T64" fmla="*/ 8 w 40"/>
                  <a:gd name="T65" fmla="*/ 16 h 16"/>
                  <a:gd name="T66" fmla="*/ 8 w 40"/>
                  <a:gd name="T67" fmla="*/ 16 h 16"/>
                  <a:gd name="T68" fmla="*/ 0 w 40"/>
                  <a:gd name="T69" fmla="*/ 8 h 16"/>
                  <a:gd name="T70" fmla="*/ 8 w 40"/>
                  <a:gd name="T71" fmla="*/ 8 h 16"/>
                  <a:gd name="T72" fmla="*/ 8 w 40"/>
                  <a:gd name="T73" fmla="*/ 8 h 16"/>
                  <a:gd name="T74" fmla="*/ 8 w 40"/>
                  <a:gd name="T75" fmla="*/ 8 h 16"/>
                  <a:gd name="T76" fmla="*/ 16 w 40"/>
                  <a:gd name="T77" fmla="*/ 8 h 16"/>
                  <a:gd name="T78" fmla="*/ 16 w 40"/>
                  <a:gd name="T79" fmla="*/ 8 h 16"/>
                  <a:gd name="T80" fmla="*/ 16 w 40"/>
                  <a:gd name="T81" fmla="*/ 8 h 16"/>
                  <a:gd name="T82" fmla="*/ 24 w 40"/>
                  <a:gd name="T83" fmla="*/ 8 h 16"/>
                  <a:gd name="T84" fmla="*/ 24 w 40"/>
                  <a:gd name="T85" fmla="*/ 8 h 16"/>
                  <a:gd name="T86" fmla="*/ 24 w 40"/>
                  <a:gd name="T87" fmla="*/ 8 h 16"/>
                  <a:gd name="T88" fmla="*/ 32 w 40"/>
                  <a:gd name="T89" fmla="*/ 0 h 16"/>
                  <a:gd name="T90" fmla="*/ 32 w 40"/>
                  <a:gd name="T91" fmla="*/ 0 h 16"/>
                  <a:gd name="T92" fmla="*/ 32 w 40"/>
                  <a:gd name="T93" fmla="*/ 8 h 16"/>
                  <a:gd name="T94" fmla="*/ 24 w 40"/>
                  <a:gd name="T95" fmla="*/ 8 h 16"/>
                  <a:gd name="T96" fmla="*/ 24 w 40"/>
                  <a:gd name="T9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16">
                    <a:moveTo>
                      <a:pt x="24" y="0"/>
                    </a:move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71" name="Freeform 259"/>
              <p:cNvSpPr>
                <a:spLocks/>
              </p:cNvSpPr>
              <p:nvPr/>
            </p:nvSpPr>
            <p:spPr bwMode="auto">
              <a:xfrm>
                <a:off x="2862" y="2843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72" name="Freeform 260"/>
              <p:cNvSpPr>
                <a:spLocks/>
              </p:cNvSpPr>
              <p:nvPr/>
            </p:nvSpPr>
            <p:spPr bwMode="auto">
              <a:xfrm>
                <a:off x="2814" y="2835"/>
                <a:ext cx="32" cy="24"/>
              </a:xfrm>
              <a:custGeom>
                <a:avLst/>
                <a:gdLst>
                  <a:gd name="T0" fmla="*/ 24 w 32"/>
                  <a:gd name="T1" fmla="*/ 8 h 24"/>
                  <a:gd name="T2" fmla="*/ 32 w 32"/>
                  <a:gd name="T3" fmla="*/ 8 h 24"/>
                  <a:gd name="T4" fmla="*/ 32 w 32"/>
                  <a:gd name="T5" fmla="*/ 16 h 24"/>
                  <a:gd name="T6" fmla="*/ 32 w 32"/>
                  <a:gd name="T7" fmla="*/ 16 h 24"/>
                  <a:gd name="T8" fmla="*/ 24 w 32"/>
                  <a:gd name="T9" fmla="*/ 16 h 24"/>
                  <a:gd name="T10" fmla="*/ 32 w 32"/>
                  <a:gd name="T11" fmla="*/ 16 h 24"/>
                  <a:gd name="T12" fmla="*/ 32 w 32"/>
                  <a:gd name="T13" fmla="*/ 16 h 24"/>
                  <a:gd name="T14" fmla="*/ 24 w 32"/>
                  <a:gd name="T15" fmla="*/ 24 h 24"/>
                  <a:gd name="T16" fmla="*/ 16 w 32"/>
                  <a:gd name="T17" fmla="*/ 24 h 24"/>
                  <a:gd name="T18" fmla="*/ 16 w 32"/>
                  <a:gd name="T19" fmla="*/ 24 h 24"/>
                  <a:gd name="T20" fmla="*/ 8 w 32"/>
                  <a:gd name="T21" fmla="*/ 24 h 24"/>
                  <a:gd name="T22" fmla="*/ 8 w 32"/>
                  <a:gd name="T23" fmla="*/ 24 h 24"/>
                  <a:gd name="T24" fmla="*/ 8 w 32"/>
                  <a:gd name="T25" fmla="*/ 24 h 24"/>
                  <a:gd name="T26" fmla="*/ 0 w 32"/>
                  <a:gd name="T27" fmla="*/ 16 h 24"/>
                  <a:gd name="T28" fmla="*/ 0 w 32"/>
                  <a:gd name="T29" fmla="*/ 8 h 24"/>
                  <a:gd name="T30" fmla="*/ 0 w 32"/>
                  <a:gd name="T31" fmla="*/ 8 h 24"/>
                  <a:gd name="T32" fmla="*/ 8 w 32"/>
                  <a:gd name="T33" fmla="*/ 8 h 24"/>
                  <a:gd name="T34" fmla="*/ 8 w 32"/>
                  <a:gd name="T35" fmla="*/ 8 h 24"/>
                  <a:gd name="T36" fmla="*/ 8 w 32"/>
                  <a:gd name="T37" fmla="*/ 8 h 24"/>
                  <a:gd name="T38" fmla="*/ 16 w 32"/>
                  <a:gd name="T39" fmla="*/ 0 h 24"/>
                  <a:gd name="T40" fmla="*/ 24 w 32"/>
                  <a:gd name="T41" fmla="*/ 0 h 24"/>
                  <a:gd name="T42" fmla="*/ 24 w 32"/>
                  <a:gd name="T43" fmla="*/ 0 h 24"/>
                  <a:gd name="T44" fmla="*/ 32 w 32"/>
                  <a:gd name="T45" fmla="*/ 8 h 24"/>
                  <a:gd name="T46" fmla="*/ 32 w 32"/>
                  <a:gd name="T47" fmla="*/ 8 h 24"/>
                  <a:gd name="T48" fmla="*/ 24 w 32"/>
                  <a:gd name="T49" fmla="*/ 16 h 24"/>
                  <a:gd name="T50" fmla="*/ 24 w 32"/>
                  <a:gd name="T51" fmla="*/ 16 h 24"/>
                  <a:gd name="T52" fmla="*/ 16 w 32"/>
                  <a:gd name="T53" fmla="*/ 8 h 24"/>
                  <a:gd name="T54" fmla="*/ 16 w 32"/>
                  <a:gd name="T55" fmla="*/ 8 h 24"/>
                  <a:gd name="T56" fmla="*/ 24 w 32"/>
                  <a:gd name="T57" fmla="*/ 8 h 24"/>
                  <a:gd name="T58" fmla="*/ 16 w 32"/>
                  <a:gd name="T59" fmla="*/ 16 h 24"/>
                  <a:gd name="T60" fmla="*/ 16 w 32"/>
                  <a:gd name="T61" fmla="*/ 16 h 24"/>
                  <a:gd name="T62" fmla="*/ 8 w 32"/>
                  <a:gd name="T63" fmla="*/ 16 h 24"/>
                  <a:gd name="T64" fmla="*/ 0 w 32"/>
                  <a:gd name="T65" fmla="*/ 16 h 24"/>
                  <a:gd name="T66" fmla="*/ 0 w 32"/>
                  <a:gd name="T67" fmla="*/ 16 h 24"/>
                  <a:gd name="T68" fmla="*/ 8 w 32"/>
                  <a:gd name="T69" fmla="*/ 8 h 24"/>
                  <a:gd name="T70" fmla="*/ 16 w 32"/>
                  <a:gd name="T71" fmla="*/ 16 h 24"/>
                  <a:gd name="T72" fmla="*/ 16 w 32"/>
                  <a:gd name="T73" fmla="*/ 16 h 24"/>
                  <a:gd name="T74" fmla="*/ 8 w 32"/>
                  <a:gd name="T75" fmla="*/ 16 h 24"/>
                  <a:gd name="T76" fmla="*/ 16 w 32"/>
                  <a:gd name="T77" fmla="*/ 16 h 24"/>
                  <a:gd name="T78" fmla="*/ 16 w 32"/>
                  <a:gd name="T79" fmla="*/ 16 h 24"/>
                  <a:gd name="T80" fmla="*/ 16 w 32"/>
                  <a:gd name="T81" fmla="*/ 16 h 24"/>
                  <a:gd name="T82" fmla="*/ 24 w 32"/>
                  <a:gd name="T83" fmla="*/ 8 h 24"/>
                  <a:gd name="T84" fmla="*/ 24 w 32"/>
                  <a:gd name="T85" fmla="*/ 8 h 24"/>
                  <a:gd name="T86" fmla="*/ 24 w 32"/>
                  <a:gd name="T87" fmla="*/ 8 h 24"/>
                  <a:gd name="T88" fmla="*/ 32 w 32"/>
                  <a:gd name="T89" fmla="*/ 8 h 24"/>
                  <a:gd name="T90" fmla="*/ 32 w 32"/>
                  <a:gd name="T91" fmla="*/ 8 h 24"/>
                  <a:gd name="T92" fmla="*/ 32 w 32"/>
                  <a:gd name="T93" fmla="*/ 16 h 24"/>
                  <a:gd name="T94" fmla="*/ 24 w 32"/>
                  <a:gd name="T95" fmla="*/ 16 h 24"/>
                  <a:gd name="T96" fmla="*/ 24 w 32"/>
                  <a:gd name="T9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" h="24">
                    <a:moveTo>
                      <a:pt x="24" y="8"/>
                    </a:moveTo>
                    <a:lnTo>
                      <a:pt x="32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73" name="Freeform 261"/>
              <p:cNvSpPr>
                <a:spLocks/>
              </p:cNvSpPr>
              <p:nvPr/>
            </p:nvSpPr>
            <p:spPr bwMode="auto">
              <a:xfrm>
                <a:off x="2838" y="2843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8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74" name="Freeform 262"/>
              <p:cNvSpPr>
                <a:spLocks/>
              </p:cNvSpPr>
              <p:nvPr/>
            </p:nvSpPr>
            <p:spPr bwMode="auto">
              <a:xfrm>
                <a:off x="2790" y="2835"/>
                <a:ext cx="40" cy="16"/>
              </a:xfrm>
              <a:custGeom>
                <a:avLst/>
                <a:gdLst>
                  <a:gd name="T0" fmla="*/ 24 w 40"/>
                  <a:gd name="T1" fmla="*/ 0 h 16"/>
                  <a:gd name="T2" fmla="*/ 32 w 40"/>
                  <a:gd name="T3" fmla="*/ 0 h 16"/>
                  <a:gd name="T4" fmla="*/ 40 w 40"/>
                  <a:gd name="T5" fmla="*/ 8 h 16"/>
                  <a:gd name="T6" fmla="*/ 40 w 40"/>
                  <a:gd name="T7" fmla="*/ 8 h 16"/>
                  <a:gd name="T8" fmla="*/ 32 w 40"/>
                  <a:gd name="T9" fmla="*/ 16 h 16"/>
                  <a:gd name="T10" fmla="*/ 24 w 40"/>
                  <a:gd name="T11" fmla="*/ 16 h 16"/>
                  <a:gd name="T12" fmla="*/ 24 w 40"/>
                  <a:gd name="T13" fmla="*/ 16 h 16"/>
                  <a:gd name="T14" fmla="*/ 16 w 40"/>
                  <a:gd name="T15" fmla="*/ 16 h 16"/>
                  <a:gd name="T16" fmla="*/ 16 w 40"/>
                  <a:gd name="T17" fmla="*/ 16 h 16"/>
                  <a:gd name="T18" fmla="*/ 16 w 40"/>
                  <a:gd name="T19" fmla="*/ 16 h 16"/>
                  <a:gd name="T20" fmla="*/ 8 w 40"/>
                  <a:gd name="T21" fmla="*/ 16 h 16"/>
                  <a:gd name="T22" fmla="*/ 8 w 40"/>
                  <a:gd name="T23" fmla="*/ 16 h 16"/>
                  <a:gd name="T24" fmla="*/ 8 w 40"/>
                  <a:gd name="T25" fmla="*/ 16 h 16"/>
                  <a:gd name="T26" fmla="*/ 0 w 40"/>
                  <a:gd name="T27" fmla="*/ 16 h 16"/>
                  <a:gd name="T28" fmla="*/ 0 w 40"/>
                  <a:gd name="T29" fmla="*/ 8 h 16"/>
                  <a:gd name="T30" fmla="*/ 0 w 40"/>
                  <a:gd name="T31" fmla="*/ 8 h 16"/>
                  <a:gd name="T32" fmla="*/ 8 w 40"/>
                  <a:gd name="T33" fmla="*/ 0 h 16"/>
                  <a:gd name="T34" fmla="*/ 8 w 40"/>
                  <a:gd name="T35" fmla="*/ 0 h 16"/>
                  <a:gd name="T36" fmla="*/ 8 w 40"/>
                  <a:gd name="T37" fmla="*/ 0 h 16"/>
                  <a:gd name="T38" fmla="*/ 16 w 40"/>
                  <a:gd name="T39" fmla="*/ 0 h 16"/>
                  <a:gd name="T40" fmla="*/ 16 w 40"/>
                  <a:gd name="T41" fmla="*/ 0 h 16"/>
                  <a:gd name="T42" fmla="*/ 16 w 40"/>
                  <a:gd name="T43" fmla="*/ 0 h 16"/>
                  <a:gd name="T44" fmla="*/ 24 w 40"/>
                  <a:gd name="T45" fmla="*/ 0 h 16"/>
                  <a:gd name="T46" fmla="*/ 24 w 40"/>
                  <a:gd name="T47" fmla="*/ 0 h 16"/>
                  <a:gd name="T48" fmla="*/ 24 w 40"/>
                  <a:gd name="T49" fmla="*/ 8 h 16"/>
                  <a:gd name="T50" fmla="*/ 24 w 40"/>
                  <a:gd name="T51" fmla="*/ 8 h 16"/>
                  <a:gd name="T52" fmla="*/ 16 w 40"/>
                  <a:gd name="T53" fmla="*/ 8 h 16"/>
                  <a:gd name="T54" fmla="*/ 16 w 40"/>
                  <a:gd name="T55" fmla="*/ 8 h 16"/>
                  <a:gd name="T56" fmla="*/ 16 w 40"/>
                  <a:gd name="T57" fmla="*/ 8 h 16"/>
                  <a:gd name="T58" fmla="*/ 8 w 40"/>
                  <a:gd name="T59" fmla="*/ 8 h 16"/>
                  <a:gd name="T60" fmla="*/ 8 w 40"/>
                  <a:gd name="T61" fmla="*/ 8 h 16"/>
                  <a:gd name="T62" fmla="*/ 16 w 40"/>
                  <a:gd name="T63" fmla="*/ 8 h 16"/>
                  <a:gd name="T64" fmla="*/ 8 w 40"/>
                  <a:gd name="T65" fmla="*/ 16 h 16"/>
                  <a:gd name="T66" fmla="*/ 8 w 40"/>
                  <a:gd name="T67" fmla="*/ 16 h 16"/>
                  <a:gd name="T68" fmla="*/ 0 w 40"/>
                  <a:gd name="T69" fmla="*/ 8 h 16"/>
                  <a:gd name="T70" fmla="*/ 8 w 40"/>
                  <a:gd name="T71" fmla="*/ 8 h 16"/>
                  <a:gd name="T72" fmla="*/ 8 w 40"/>
                  <a:gd name="T73" fmla="*/ 8 h 16"/>
                  <a:gd name="T74" fmla="*/ 8 w 40"/>
                  <a:gd name="T75" fmla="*/ 8 h 16"/>
                  <a:gd name="T76" fmla="*/ 16 w 40"/>
                  <a:gd name="T77" fmla="*/ 8 h 16"/>
                  <a:gd name="T78" fmla="*/ 16 w 40"/>
                  <a:gd name="T79" fmla="*/ 8 h 16"/>
                  <a:gd name="T80" fmla="*/ 16 w 40"/>
                  <a:gd name="T81" fmla="*/ 8 h 16"/>
                  <a:gd name="T82" fmla="*/ 24 w 40"/>
                  <a:gd name="T83" fmla="*/ 8 h 16"/>
                  <a:gd name="T84" fmla="*/ 24 w 40"/>
                  <a:gd name="T85" fmla="*/ 8 h 16"/>
                  <a:gd name="T86" fmla="*/ 24 w 40"/>
                  <a:gd name="T87" fmla="*/ 8 h 16"/>
                  <a:gd name="T88" fmla="*/ 32 w 40"/>
                  <a:gd name="T89" fmla="*/ 0 h 16"/>
                  <a:gd name="T90" fmla="*/ 32 w 40"/>
                  <a:gd name="T91" fmla="*/ 0 h 16"/>
                  <a:gd name="T92" fmla="*/ 32 w 40"/>
                  <a:gd name="T93" fmla="*/ 8 h 16"/>
                  <a:gd name="T94" fmla="*/ 24 w 40"/>
                  <a:gd name="T95" fmla="*/ 8 h 16"/>
                  <a:gd name="T96" fmla="*/ 24 w 40"/>
                  <a:gd name="T9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16">
                    <a:moveTo>
                      <a:pt x="24" y="0"/>
                    </a:move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75" name="Freeform 263"/>
              <p:cNvSpPr>
                <a:spLocks/>
              </p:cNvSpPr>
              <p:nvPr/>
            </p:nvSpPr>
            <p:spPr bwMode="auto">
              <a:xfrm>
                <a:off x="2814" y="2835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76" name="Freeform 264"/>
              <p:cNvSpPr>
                <a:spLocks/>
              </p:cNvSpPr>
              <p:nvPr/>
            </p:nvSpPr>
            <p:spPr bwMode="auto">
              <a:xfrm>
                <a:off x="2774" y="2835"/>
                <a:ext cx="32" cy="16"/>
              </a:xfrm>
              <a:custGeom>
                <a:avLst/>
                <a:gdLst>
                  <a:gd name="T0" fmla="*/ 32 w 32"/>
                  <a:gd name="T1" fmla="*/ 0 h 16"/>
                  <a:gd name="T2" fmla="*/ 32 w 32"/>
                  <a:gd name="T3" fmla="*/ 0 h 16"/>
                  <a:gd name="T4" fmla="*/ 32 w 32"/>
                  <a:gd name="T5" fmla="*/ 0 h 16"/>
                  <a:gd name="T6" fmla="*/ 32 w 32"/>
                  <a:gd name="T7" fmla="*/ 0 h 16"/>
                  <a:gd name="T8" fmla="*/ 32 w 32"/>
                  <a:gd name="T9" fmla="*/ 0 h 16"/>
                  <a:gd name="T10" fmla="*/ 32 w 32"/>
                  <a:gd name="T11" fmla="*/ 8 h 16"/>
                  <a:gd name="T12" fmla="*/ 32 w 32"/>
                  <a:gd name="T13" fmla="*/ 8 h 16"/>
                  <a:gd name="T14" fmla="*/ 24 w 32"/>
                  <a:gd name="T15" fmla="*/ 16 h 16"/>
                  <a:gd name="T16" fmla="*/ 16 w 32"/>
                  <a:gd name="T17" fmla="*/ 16 h 16"/>
                  <a:gd name="T18" fmla="*/ 16 w 32"/>
                  <a:gd name="T19" fmla="*/ 16 h 16"/>
                  <a:gd name="T20" fmla="*/ 8 w 32"/>
                  <a:gd name="T21" fmla="*/ 16 h 16"/>
                  <a:gd name="T22" fmla="*/ 8 w 32"/>
                  <a:gd name="T23" fmla="*/ 16 h 16"/>
                  <a:gd name="T24" fmla="*/ 8 w 32"/>
                  <a:gd name="T25" fmla="*/ 16 h 16"/>
                  <a:gd name="T26" fmla="*/ 0 w 32"/>
                  <a:gd name="T27" fmla="*/ 8 h 16"/>
                  <a:gd name="T28" fmla="*/ 0 w 32"/>
                  <a:gd name="T29" fmla="*/ 8 h 16"/>
                  <a:gd name="T30" fmla="*/ 0 w 32"/>
                  <a:gd name="T31" fmla="*/ 8 h 16"/>
                  <a:gd name="T32" fmla="*/ 0 w 32"/>
                  <a:gd name="T33" fmla="*/ 8 h 16"/>
                  <a:gd name="T34" fmla="*/ 0 w 32"/>
                  <a:gd name="T35" fmla="*/ 0 h 16"/>
                  <a:gd name="T36" fmla="*/ 0 w 32"/>
                  <a:gd name="T37" fmla="*/ 0 h 16"/>
                  <a:gd name="T38" fmla="*/ 8 w 32"/>
                  <a:gd name="T39" fmla="*/ 0 h 16"/>
                  <a:gd name="T40" fmla="*/ 8 w 32"/>
                  <a:gd name="T41" fmla="*/ 0 h 16"/>
                  <a:gd name="T42" fmla="*/ 8 w 32"/>
                  <a:gd name="T43" fmla="*/ 0 h 16"/>
                  <a:gd name="T44" fmla="*/ 24 w 32"/>
                  <a:gd name="T45" fmla="*/ 0 h 16"/>
                  <a:gd name="T46" fmla="*/ 24 w 32"/>
                  <a:gd name="T47" fmla="*/ 0 h 16"/>
                  <a:gd name="T48" fmla="*/ 24 w 32"/>
                  <a:gd name="T49" fmla="*/ 8 h 16"/>
                  <a:gd name="T50" fmla="*/ 24 w 32"/>
                  <a:gd name="T51" fmla="*/ 8 h 16"/>
                  <a:gd name="T52" fmla="*/ 8 w 32"/>
                  <a:gd name="T53" fmla="*/ 8 h 16"/>
                  <a:gd name="T54" fmla="*/ 8 w 32"/>
                  <a:gd name="T55" fmla="*/ 8 h 16"/>
                  <a:gd name="T56" fmla="*/ 8 w 32"/>
                  <a:gd name="T57" fmla="*/ 8 h 16"/>
                  <a:gd name="T58" fmla="*/ 0 w 32"/>
                  <a:gd name="T59" fmla="*/ 8 h 16"/>
                  <a:gd name="T60" fmla="*/ 0 w 32"/>
                  <a:gd name="T61" fmla="*/ 8 h 16"/>
                  <a:gd name="T62" fmla="*/ 8 w 32"/>
                  <a:gd name="T63" fmla="*/ 0 h 16"/>
                  <a:gd name="T64" fmla="*/ 8 w 32"/>
                  <a:gd name="T65" fmla="*/ 0 h 16"/>
                  <a:gd name="T66" fmla="*/ 8 w 32"/>
                  <a:gd name="T67" fmla="*/ 0 h 16"/>
                  <a:gd name="T68" fmla="*/ 8 w 32"/>
                  <a:gd name="T69" fmla="*/ 0 h 16"/>
                  <a:gd name="T70" fmla="*/ 16 w 32"/>
                  <a:gd name="T71" fmla="*/ 8 h 16"/>
                  <a:gd name="T72" fmla="*/ 16 w 32"/>
                  <a:gd name="T73" fmla="*/ 8 h 16"/>
                  <a:gd name="T74" fmla="*/ 8 w 32"/>
                  <a:gd name="T75" fmla="*/ 8 h 16"/>
                  <a:gd name="T76" fmla="*/ 16 w 32"/>
                  <a:gd name="T77" fmla="*/ 8 h 16"/>
                  <a:gd name="T78" fmla="*/ 16 w 32"/>
                  <a:gd name="T79" fmla="*/ 8 h 16"/>
                  <a:gd name="T80" fmla="*/ 16 w 32"/>
                  <a:gd name="T81" fmla="*/ 8 h 16"/>
                  <a:gd name="T82" fmla="*/ 24 w 32"/>
                  <a:gd name="T83" fmla="*/ 0 h 16"/>
                  <a:gd name="T84" fmla="*/ 24 w 32"/>
                  <a:gd name="T85" fmla="*/ 0 h 16"/>
                  <a:gd name="T86" fmla="*/ 24 w 32"/>
                  <a:gd name="T87" fmla="*/ 0 h 16"/>
                  <a:gd name="T88" fmla="*/ 24 w 32"/>
                  <a:gd name="T89" fmla="*/ 0 h 16"/>
                  <a:gd name="T90" fmla="*/ 24 w 32"/>
                  <a:gd name="T91" fmla="*/ 0 h 16"/>
                  <a:gd name="T92" fmla="*/ 24 w 32"/>
                  <a:gd name="T93" fmla="*/ 0 h 16"/>
                  <a:gd name="T94" fmla="*/ 24 w 32"/>
                  <a:gd name="T95" fmla="*/ 0 h 16"/>
                  <a:gd name="T96" fmla="*/ 32 w 32"/>
                  <a:gd name="T9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" h="16">
                    <a:moveTo>
                      <a:pt x="32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77" name="Freeform 265"/>
              <p:cNvSpPr>
                <a:spLocks/>
              </p:cNvSpPr>
              <p:nvPr/>
            </p:nvSpPr>
            <p:spPr bwMode="auto">
              <a:xfrm>
                <a:off x="2798" y="2835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78" name="Freeform 266"/>
              <p:cNvSpPr>
                <a:spLocks/>
              </p:cNvSpPr>
              <p:nvPr/>
            </p:nvSpPr>
            <p:spPr bwMode="auto">
              <a:xfrm>
                <a:off x="2750" y="2843"/>
                <a:ext cx="48" cy="16"/>
              </a:xfrm>
              <a:custGeom>
                <a:avLst/>
                <a:gdLst>
                  <a:gd name="T0" fmla="*/ 8 w 48"/>
                  <a:gd name="T1" fmla="*/ 0 h 16"/>
                  <a:gd name="T2" fmla="*/ 16 w 48"/>
                  <a:gd name="T3" fmla="*/ 0 h 16"/>
                  <a:gd name="T4" fmla="*/ 16 w 48"/>
                  <a:gd name="T5" fmla="*/ 0 h 16"/>
                  <a:gd name="T6" fmla="*/ 16 w 48"/>
                  <a:gd name="T7" fmla="*/ 0 h 16"/>
                  <a:gd name="T8" fmla="*/ 32 w 48"/>
                  <a:gd name="T9" fmla="*/ 0 h 16"/>
                  <a:gd name="T10" fmla="*/ 32 w 48"/>
                  <a:gd name="T11" fmla="*/ 0 h 16"/>
                  <a:gd name="T12" fmla="*/ 32 w 48"/>
                  <a:gd name="T13" fmla="*/ 0 h 16"/>
                  <a:gd name="T14" fmla="*/ 40 w 48"/>
                  <a:gd name="T15" fmla="*/ 0 h 16"/>
                  <a:gd name="T16" fmla="*/ 48 w 48"/>
                  <a:gd name="T17" fmla="*/ 8 h 16"/>
                  <a:gd name="T18" fmla="*/ 48 w 48"/>
                  <a:gd name="T19" fmla="*/ 8 h 16"/>
                  <a:gd name="T20" fmla="*/ 40 w 48"/>
                  <a:gd name="T21" fmla="*/ 16 h 16"/>
                  <a:gd name="T22" fmla="*/ 32 w 48"/>
                  <a:gd name="T23" fmla="*/ 16 h 16"/>
                  <a:gd name="T24" fmla="*/ 32 w 48"/>
                  <a:gd name="T25" fmla="*/ 16 h 16"/>
                  <a:gd name="T26" fmla="*/ 24 w 48"/>
                  <a:gd name="T27" fmla="*/ 16 h 16"/>
                  <a:gd name="T28" fmla="*/ 24 w 48"/>
                  <a:gd name="T29" fmla="*/ 16 h 16"/>
                  <a:gd name="T30" fmla="*/ 24 w 48"/>
                  <a:gd name="T31" fmla="*/ 16 h 16"/>
                  <a:gd name="T32" fmla="*/ 8 w 48"/>
                  <a:gd name="T33" fmla="*/ 16 h 16"/>
                  <a:gd name="T34" fmla="*/ 8 w 48"/>
                  <a:gd name="T35" fmla="*/ 16 h 16"/>
                  <a:gd name="T36" fmla="*/ 8 w 48"/>
                  <a:gd name="T37" fmla="*/ 16 h 16"/>
                  <a:gd name="T38" fmla="*/ 0 w 48"/>
                  <a:gd name="T39" fmla="*/ 16 h 16"/>
                  <a:gd name="T40" fmla="*/ 0 w 48"/>
                  <a:gd name="T41" fmla="*/ 8 h 16"/>
                  <a:gd name="T42" fmla="*/ 0 w 48"/>
                  <a:gd name="T43" fmla="*/ 8 h 16"/>
                  <a:gd name="T44" fmla="*/ 8 w 48"/>
                  <a:gd name="T45" fmla="*/ 0 h 16"/>
                  <a:gd name="T46" fmla="*/ 8 w 48"/>
                  <a:gd name="T47" fmla="*/ 0 h 16"/>
                  <a:gd name="T48" fmla="*/ 16 w 48"/>
                  <a:gd name="T49" fmla="*/ 8 h 16"/>
                  <a:gd name="T50" fmla="*/ 16 w 48"/>
                  <a:gd name="T51" fmla="*/ 8 h 16"/>
                  <a:gd name="T52" fmla="*/ 8 w 48"/>
                  <a:gd name="T53" fmla="*/ 16 h 16"/>
                  <a:gd name="T54" fmla="*/ 8 w 48"/>
                  <a:gd name="T55" fmla="*/ 16 h 16"/>
                  <a:gd name="T56" fmla="*/ 0 w 48"/>
                  <a:gd name="T57" fmla="*/ 8 h 16"/>
                  <a:gd name="T58" fmla="*/ 8 w 48"/>
                  <a:gd name="T59" fmla="*/ 8 h 16"/>
                  <a:gd name="T60" fmla="*/ 8 w 48"/>
                  <a:gd name="T61" fmla="*/ 8 h 16"/>
                  <a:gd name="T62" fmla="*/ 8 w 48"/>
                  <a:gd name="T63" fmla="*/ 8 h 16"/>
                  <a:gd name="T64" fmla="*/ 24 w 48"/>
                  <a:gd name="T65" fmla="*/ 8 h 16"/>
                  <a:gd name="T66" fmla="*/ 24 w 48"/>
                  <a:gd name="T67" fmla="*/ 8 h 16"/>
                  <a:gd name="T68" fmla="*/ 24 w 48"/>
                  <a:gd name="T69" fmla="*/ 8 h 16"/>
                  <a:gd name="T70" fmla="*/ 32 w 48"/>
                  <a:gd name="T71" fmla="*/ 8 h 16"/>
                  <a:gd name="T72" fmla="*/ 32 w 48"/>
                  <a:gd name="T73" fmla="*/ 8 h 16"/>
                  <a:gd name="T74" fmla="*/ 32 w 48"/>
                  <a:gd name="T75" fmla="*/ 8 h 16"/>
                  <a:gd name="T76" fmla="*/ 40 w 48"/>
                  <a:gd name="T77" fmla="*/ 0 h 16"/>
                  <a:gd name="T78" fmla="*/ 40 w 48"/>
                  <a:gd name="T79" fmla="*/ 0 h 16"/>
                  <a:gd name="T80" fmla="*/ 40 w 48"/>
                  <a:gd name="T81" fmla="*/ 8 h 16"/>
                  <a:gd name="T82" fmla="*/ 32 w 48"/>
                  <a:gd name="T83" fmla="*/ 8 h 16"/>
                  <a:gd name="T84" fmla="*/ 32 w 48"/>
                  <a:gd name="T85" fmla="*/ 8 h 16"/>
                  <a:gd name="T86" fmla="*/ 32 w 48"/>
                  <a:gd name="T87" fmla="*/ 8 h 16"/>
                  <a:gd name="T88" fmla="*/ 16 w 48"/>
                  <a:gd name="T89" fmla="*/ 8 h 16"/>
                  <a:gd name="T90" fmla="*/ 16 w 48"/>
                  <a:gd name="T91" fmla="*/ 8 h 16"/>
                  <a:gd name="T92" fmla="*/ 16 w 48"/>
                  <a:gd name="T93" fmla="*/ 8 h 16"/>
                  <a:gd name="T94" fmla="*/ 8 w 48"/>
                  <a:gd name="T95" fmla="*/ 8 h 16"/>
                  <a:gd name="T96" fmla="*/ 8 w 48"/>
                  <a:gd name="T9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16">
                    <a:moveTo>
                      <a:pt x="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79" name="Freeform 267"/>
              <p:cNvSpPr>
                <a:spLocks/>
              </p:cNvSpPr>
              <p:nvPr/>
            </p:nvSpPr>
            <p:spPr bwMode="auto">
              <a:xfrm>
                <a:off x="2758" y="2843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8 w 8"/>
                  <a:gd name="T9" fmla="*/ 8 h 8"/>
                  <a:gd name="T10" fmla="*/ 8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80" name="Freeform 268"/>
              <p:cNvSpPr>
                <a:spLocks/>
              </p:cNvSpPr>
              <p:nvPr/>
            </p:nvSpPr>
            <p:spPr bwMode="auto">
              <a:xfrm>
                <a:off x="2774" y="2843"/>
                <a:ext cx="40" cy="24"/>
              </a:xfrm>
              <a:custGeom>
                <a:avLst/>
                <a:gdLst>
                  <a:gd name="T0" fmla="*/ 8 w 40"/>
                  <a:gd name="T1" fmla="*/ 8 h 24"/>
                  <a:gd name="T2" fmla="*/ 16 w 40"/>
                  <a:gd name="T3" fmla="*/ 0 h 24"/>
                  <a:gd name="T4" fmla="*/ 16 w 40"/>
                  <a:gd name="T5" fmla="*/ 0 h 24"/>
                  <a:gd name="T6" fmla="*/ 16 w 40"/>
                  <a:gd name="T7" fmla="*/ 0 h 24"/>
                  <a:gd name="T8" fmla="*/ 32 w 40"/>
                  <a:gd name="T9" fmla="*/ 8 h 24"/>
                  <a:gd name="T10" fmla="*/ 32 w 40"/>
                  <a:gd name="T11" fmla="*/ 8 h 24"/>
                  <a:gd name="T12" fmla="*/ 32 w 40"/>
                  <a:gd name="T13" fmla="*/ 8 h 24"/>
                  <a:gd name="T14" fmla="*/ 32 w 40"/>
                  <a:gd name="T15" fmla="*/ 8 h 24"/>
                  <a:gd name="T16" fmla="*/ 32 w 40"/>
                  <a:gd name="T17" fmla="*/ 8 h 24"/>
                  <a:gd name="T18" fmla="*/ 32 w 40"/>
                  <a:gd name="T19" fmla="*/ 8 h 24"/>
                  <a:gd name="T20" fmla="*/ 32 w 40"/>
                  <a:gd name="T21" fmla="*/ 8 h 24"/>
                  <a:gd name="T22" fmla="*/ 40 w 40"/>
                  <a:gd name="T23" fmla="*/ 16 h 24"/>
                  <a:gd name="T24" fmla="*/ 40 w 40"/>
                  <a:gd name="T25" fmla="*/ 16 h 24"/>
                  <a:gd name="T26" fmla="*/ 32 w 40"/>
                  <a:gd name="T27" fmla="*/ 24 h 24"/>
                  <a:gd name="T28" fmla="*/ 24 w 40"/>
                  <a:gd name="T29" fmla="*/ 24 h 24"/>
                  <a:gd name="T30" fmla="*/ 24 w 40"/>
                  <a:gd name="T31" fmla="*/ 24 h 24"/>
                  <a:gd name="T32" fmla="*/ 8 w 40"/>
                  <a:gd name="T33" fmla="*/ 24 h 24"/>
                  <a:gd name="T34" fmla="*/ 8 w 40"/>
                  <a:gd name="T35" fmla="*/ 24 h 24"/>
                  <a:gd name="T36" fmla="*/ 8 w 40"/>
                  <a:gd name="T37" fmla="*/ 24 h 24"/>
                  <a:gd name="T38" fmla="*/ 0 w 40"/>
                  <a:gd name="T39" fmla="*/ 24 h 24"/>
                  <a:gd name="T40" fmla="*/ 0 w 40"/>
                  <a:gd name="T41" fmla="*/ 16 h 24"/>
                  <a:gd name="T42" fmla="*/ 0 w 40"/>
                  <a:gd name="T43" fmla="*/ 16 h 24"/>
                  <a:gd name="T44" fmla="*/ 8 w 40"/>
                  <a:gd name="T45" fmla="*/ 8 h 24"/>
                  <a:gd name="T46" fmla="*/ 8 w 40"/>
                  <a:gd name="T47" fmla="*/ 8 h 24"/>
                  <a:gd name="T48" fmla="*/ 16 w 40"/>
                  <a:gd name="T49" fmla="*/ 16 h 24"/>
                  <a:gd name="T50" fmla="*/ 16 w 40"/>
                  <a:gd name="T51" fmla="*/ 16 h 24"/>
                  <a:gd name="T52" fmla="*/ 8 w 40"/>
                  <a:gd name="T53" fmla="*/ 24 h 24"/>
                  <a:gd name="T54" fmla="*/ 8 w 40"/>
                  <a:gd name="T55" fmla="*/ 24 h 24"/>
                  <a:gd name="T56" fmla="*/ 0 w 40"/>
                  <a:gd name="T57" fmla="*/ 16 h 24"/>
                  <a:gd name="T58" fmla="*/ 8 w 40"/>
                  <a:gd name="T59" fmla="*/ 16 h 24"/>
                  <a:gd name="T60" fmla="*/ 8 w 40"/>
                  <a:gd name="T61" fmla="*/ 16 h 24"/>
                  <a:gd name="T62" fmla="*/ 8 w 40"/>
                  <a:gd name="T63" fmla="*/ 16 h 24"/>
                  <a:gd name="T64" fmla="*/ 24 w 40"/>
                  <a:gd name="T65" fmla="*/ 16 h 24"/>
                  <a:gd name="T66" fmla="*/ 24 w 40"/>
                  <a:gd name="T67" fmla="*/ 16 h 24"/>
                  <a:gd name="T68" fmla="*/ 24 w 40"/>
                  <a:gd name="T69" fmla="*/ 16 h 24"/>
                  <a:gd name="T70" fmla="*/ 32 w 40"/>
                  <a:gd name="T71" fmla="*/ 8 h 24"/>
                  <a:gd name="T72" fmla="*/ 32 w 40"/>
                  <a:gd name="T73" fmla="*/ 8 h 24"/>
                  <a:gd name="T74" fmla="*/ 32 w 40"/>
                  <a:gd name="T75" fmla="*/ 16 h 24"/>
                  <a:gd name="T76" fmla="*/ 32 w 40"/>
                  <a:gd name="T77" fmla="*/ 16 h 24"/>
                  <a:gd name="T78" fmla="*/ 32 w 40"/>
                  <a:gd name="T79" fmla="*/ 16 h 24"/>
                  <a:gd name="T80" fmla="*/ 32 w 40"/>
                  <a:gd name="T81" fmla="*/ 16 h 24"/>
                  <a:gd name="T82" fmla="*/ 32 w 40"/>
                  <a:gd name="T83" fmla="*/ 16 h 24"/>
                  <a:gd name="T84" fmla="*/ 32 w 40"/>
                  <a:gd name="T85" fmla="*/ 16 h 24"/>
                  <a:gd name="T86" fmla="*/ 32 w 40"/>
                  <a:gd name="T87" fmla="*/ 16 h 24"/>
                  <a:gd name="T88" fmla="*/ 16 w 40"/>
                  <a:gd name="T89" fmla="*/ 8 h 24"/>
                  <a:gd name="T90" fmla="*/ 16 w 40"/>
                  <a:gd name="T91" fmla="*/ 8 h 24"/>
                  <a:gd name="T92" fmla="*/ 24 w 40"/>
                  <a:gd name="T93" fmla="*/ 8 h 24"/>
                  <a:gd name="T94" fmla="*/ 16 w 40"/>
                  <a:gd name="T95" fmla="*/ 16 h 24"/>
                  <a:gd name="T96" fmla="*/ 8 w 40"/>
                  <a:gd name="T9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8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81" name="Freeform 269"/>
              <p:cNvSpPr>
                <a:spLocks/>
              </p:cNvSpPr>
              <p:nvPr/>
            </p:nvSpPr>
            <p:spPr bwMode="auto">
              <a:xfrm>
                <a:off x="2782" y="2851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0 w 8"/>
                  <a:gd name="T5" fmla="*/ 0 h 8"/>
                  <a:gd name="T6" fmla="*/ 8 w 8"/>
                  <a:gd name="T7" fmla="*/ 8 h 8"/>
                  <a:gd name="T8" fmla="*/ 8 w 8"/>
                  <a:gd name="T9" fmla="*/ 8 h 8"/>
                  <a:gd name="T10" fmla="*/ 8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82" name="Freeform 270"/>
              <p:cNvSpPr>
                <a:spLocks/>
              </p:cNvSpPr>
              <p:nvPr/>
            </p:nvSpPr>
            <p:spPr bwMode="auto">
              <a:xfrm>
                <a:off x="2798" y="2851"/>
                <a:ext cx="40" cy="24"/>
              </a:xfrm>
              <a:custGeom>
                <a:avLst/>
                <a:gdLst>
                  <a:gd name="T0" fmla="*/ 8 w 40"/>
                  <a:gd name="T1" fmla="*/ 16 h 24"/>
                  <a:gd name="T2" fmla="*/ 0 w 40"/>
                  <a:gd name="T3" fmla="*/ 16 h 24"/>
                  <a:gd name="T4" fmla="*/ 0 w 40"/>
                  <a:gd name="T5" fmla="*/ 8 h 24"/>
                  <a:gd name="T6" fmla="*/ 0 w 40"/>
                  <a:gd name="T7" fmla="*/ 8 h 24"/>
                  <a:gd name="T8" fmla="*/ 8 w 40"/>
                  <a:gd name="T9" fmla="*/ 0 h 24"/>
                  <a:gd name="T10" fmla="*/ 8 w 40"/>
                  <a:gd name="T11" fmla="*/ 0 h 24"/>
                  <a:gd name="T12" fmla="*/ 8 w 40"/>
                  <a:gd name="T13" fmla="*/ 0 h 24"/>
                  <a:gd name="T14" fmla="*/ 16 w 40"/>
                  <a:gd name="T15" fmla="*/ 0 h 24"/>
                  <a:gd name="T16" fmla="*/ 16 w 40"/>
                  <a:gd name="T17" fmla="*/ 0 h 24"/>
                  <a:gd name="T18" fmla="*/ 16 w 40"/>
                  <a:gd name="T19" fmla="*/ 0 h 24"/>
                  <a:gd name="T20" fmla="*/ 24 w 40"/>
                  <a:gd name="T21" fmla="*/ 0 h 24"/>
                  <a:gd name="T22" fmla="*/ 24 w 40"/>
                  <a:gd name="T23" fmla="*/ 0 h 24"/>
                  <a:gd name="T24" fmla="*/ 24 w 40"/>
                  <a:gd name="T25" fmla="*/ 0 h 24"/>
                  <a:gd name="T26" fmla="*/ 32 w 40"/>
                  <a:gd name="T27" fmla="*/ 0 h 24"/>
                  <a:gd name="T28" fmla="*/ 40 w 40"/>
                  <a:gd name="T29" fmla="*/ 8 h 24"/>
                  <a:gd name="T30" fmla="*/ 40 w 40"/>
                  <a:gd name="T31" fmla="*/ 8 h 24"/>
                  <a:gd name="T32" fmla="*/ 32 w 40"/>
                  <a:gd name="T33" fmla="*/ 16 h 24"/>
                  <a:gd name="T34" fmla="*/ 32 w 40"/>
                  <a:gd name="T35" fmla="*/ 16 h 24"/>
                  <a:gd name="T36" fmla="*/ 32 w 40"/>
                  <a:gd name="T37" fmla="*/ 16 h 24"/>
                  <a:gd name="T38" fmla="*/ 24 w 40"/>
                  <a:gd name="T39" fmla="*/ 24 h 24"/>
                  <a:gd name="T40" fmla="*/ 16 w 40"/>
                  <a:gd name="T41" fmla="*/ 24 h 24"/>
                  <a:gd name="T42" fmla="*/ 16 w 40"/>
                  <a:gd name="T43" fmla="*/ 24 h 24"/>
                  <a:gd name="T44" fmla="*/ 8 w 40"/>
                  <a:gd name="T45" fmla="*/ 16 h 24"/>
                  <a:gd name="T46" fmla="*/ 8 w 40"/>
                  <a:gd name="T47" fmla="*/ 16 h 24"/>
                  <a:gd name="T48" fmla="*/ 16 w 40"/>
                  <a:gd name="T49" fmla="*/ 8 h 24"/>
                  <a:gd name="T50" fmla="*/ 16 w 40"/>
                  <a:gd name="T51" fmla="*/ 8 h 24"/>
                  <a:gd name="T52" fmla="*/ 24 w 40"/>
                  <a:gd name="T53" fmla="*/ 16 h 24"/>
                  <a:gd name="T54" fmla="*/ 24 w 40"/>
                  <a:gd name="T55" fmla="*/ 16 h 24"/>
                  <a:gd name="T56" fmla="*/ 16 w 40"/>
                  <a:gd name="T57" fmla="*/ 16 h 24"/>
                  <a:gd name="T58" fmla="*/ 24 w 40"/>
                  <a:gd name="T59" fmla="*/ 8 h 24"/>
                  <a:gd name="T60" fmla="*/ 24 w 40"/>
                  <a:gd name="T61" fmla="*/ 8 h 24"/>
                  <a:gd name="T62" fmla="*/ 24 w 40"/>
                  <a:gd name="T63" fmla="*/ 8 h 24"/>
                  <a:gd name="T64" fmla="*/ 32 w 40"/>
                  <a:gd name="T65" fmla="*/ 0 h 24"/>
                  <a:gd name="T66" fmla="*/ 32 w 40"/>
                  <a:gd name="T67" fmla="*/ 0 h 24"/>
                  <a:gd name="T68" fmla="*/ 32 w 40"/>
                  <a:gd name="T69" fmla="*/ 8 h 24"/>
                  <a:gd name="T70" fmla="*/ 24 w 40"/>
                  <a:gd name="T71" fmla="*/ 8 h 24"/>
                  <a:gd name="T72" fmla="*/ 24 w 40"/>
                  <a:gd name="T73" fmla="*/ 8 h 24"/>
                  <a:gd name="T74" fmla="*/ 24 w 40"/>
                  <a:gd name="T75" fmla="*/ 8 h 24"/>
                  <a:gd name="T76" fmla="*/ 16 w 40"/>
                  <a:gd name="T77" fmla="*/ 8 h 24"/>
                  <a:gd name="T78" fmla="*/ 16 w 40"/>
                  <a:gd name="T79" fmla="*/ 8 h 24"/>
                  <a:gd name="T80" fmla="*/ 16 w 40"/>
                  <a:gd name="T81" fmla="*/ 8 h 24"/>
                  <a:gd name="T82" fmla="*/ 8 w 40"/>
                  <a:gd name="T83" fmla="*/ 8 h 24"/>
                  <a:gd name="T84" fmla="*/ 8 w 40"/>
                  <a:gd name="T85" fmla="*/ 8 h 24"/>
                  <a:gd name="T86" fmla="*/ 16 w 40"/>
                  <a:gd name="T87" fmla="*/ 8 h 24"/>
                  <a:gd name="T88" fmla="*/ 8 w 40"/>
                  <a:gd name="T89" fmla="*/ 16 h 24"/>
                  <a:gd name="T90" fmla="*/ 8 w 40"/>
                  <a:gd name="T91" fmla="*/ 16 h 24"/>
                  <a:gd name="T92" fmla="*/ 0 w 40"/>
                  <a:gd name="T93" fmla="*/ 8 h 24"/>
                  <a:gd name="T94" fmla="*/ 8 w 40"/>
                  <a:gd name="T95" fmla="*/ 8 h 24"/>
                  <a:gd name="T96" fmla="*/ 8 w 40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16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83" name="Freeform 271"/>
              <p:cNvSpPr>
                <a:spLocks/>
              </p:cNvSpPr>
              <p:nvPr/>
            </p:nvSpPr>
            <p:spPr bwMode="auto">
              <a:xfrm>
                <a:off x="2806" y="2859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8 h 8"/>
                  <a:gd name="T4" fmla="*/ 0 w 8"/>
                  <a:gd name="T5" fmla="*/ 8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0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84" name="Freeform 272"/>
              <p:cNvSpPr>
                <a:spLocks/>
              </p:cNvSpPr>
              <p:nvPr/>
            </p:nvSpPr>
            <p:spPr bwMode="auto">
              <a:xfrm>
                <a:off x="2822" y="2851"/>
                <a:ext cx="40" cy="24"/>
              </a:xfrm>
              <a:custGeom>
                <a:avLst/>
                <a:gdLst>
                  <a:gd name="T0" fmla="*/ 8 w 40"/>
                  <a:gd name="T1" fmla="*/ 24 h 24"/>
                  <a:gd name="T2" fmla="*/ 0 w 40"/>
                  <a:gd name="T3" fmla="*/ 24 h 24"/>
                  <a:gd name="T4" fmla="*/ 0 w 40"/>
                  <a:gd name="T5" fmla="*/ 16 h 24"/>
                  <a:gd name="T6" fmla="*/ 0 w 40"/>
                  <a:gd name="T7" fmla="*/ 16 h 24"/>
                  <a:gd name="T8" fmla="*/ 8 w 40"/>
                  <a:gd name="T9" fmla="*/ 8 h 24"/>
                  <a:gd name="T10" fmla="*/ 8 w 40"/>
                  <a:gd name="T11" fmla="*/ 8 h 24"/>
                  <a:gd name="T12" fmla="*/ 8 w 40"/>
                  <a:gd name="T13" fmla="*/ 8 h 24"/>
                  <a:gd name="T14" fmla="*/ 16 w 40"/>
                  <a:gd name="T15" fmla="*/ 0 h 24"/>
                  <a:gd name="T16" fmla="*/ 24 w 40"/>
                  <a:gd name="T17" fmla="*/ 0 h 24"/>
                  <a:gd name="T18" fmla="*/ 24 w 40"/>
                  <a:gd name="T19" fmla="*/ 0 h 24"/>
                  <a:gd name="T20" fmla="*/ 32 w 40"/>
                  <a:gd name="T21" fmla="*/ 8 h 24"/>
                  <a:gd name="T22" fmla="*/ 24 w 40"/>
                  <a:gd name="T23" fmla="*/ 8 h 24"/>
                  <a:gd name="T24" fmla="*/ 24 w 40"/>
                  <a:gd name="T25" fmla="*/ 8 h 24"/>
                  <a:gd name="T26" fmla="*/ 32 w 40"/>
                  <a:gd name="T27" fmla="*/ 8 h 24"/>
                  <a:gd name="T28" fmla="*/ 40 w 40"/>
                  <a:gd name="T29" fmla="*/ 16 h 24"/>
                  <a:gd name="T30" fmla="*/ 40 w 40"/>
                  <a:gd name="T31" fmla="*/ 16 h 24"/>
                  <a:gd name="T32" fmla="*/ 32 w 40"/>
                  <a:gd name="T33" fmla="*/ 24 h 24"/>
                  <a:gd name="T34" fmla="*/ 24 w 40"/>
                  <a:gd name="T35" fmla="*/ 24 h 24"/>
                  <a:gd name="T36" fmla="*/ 24 w 40"/>
                  <a:gd name="T37" fmla="*/ 24 h 24"/>
                  <a:gd name="T38" fmla="*/ 16 w 40"/>
                  <a:gd name="T39" fmla="*/ 24 h 24"/>
                  <a:gd name="T40" fmla="*/ 16 w 40"/>
                  <a:gd name="T41" fmla="*/ 24 h 24"/>
                  <a:gd name="T42" fmla="*/ 16 w 40"/>
                  <a:gd name="T43" fmla="*/ 24 h 24"/>
                  <a:gd name="T44" fmla="*/ 8 w 40"/>
                  <a:gd name="T45" fmla="*/ 24 h 24"/>
                  <a:gd name="T46" fmla="*/ 8 w 40"/>
                  <a:gd name="T47" fmla="*/ 24 h 24"/>
                  <a:gd name="T48" fmla="*/ 8 w 40"/>
                  <a:gd name="T49" fmla="*/ 16 h 24"/>
                  <a:gd name="T50" fmla="*/ 8 w 40"/>
                  <a:gd name="T51" fmla="*/ 16 h 24"/>
                  <a:gd name="T52" fmla="*/ 16 w 40"/>
                  <a:gd name="T53" fmla="*/ 16 h 24"/>
                  <a:gd name="T54" fmla="*/ 16 w 40"/>
                  <a:gd name="T55" fmla="*/ 16 h 24"/>
                  <a:gd name="T56" fmla="*/ 16 w 40"/>
                  <a:gd name="T57" fmla="*/ 16 h 24"/>
                  <a:gd name="T58" fmla="*/ 24 w 40"/>
                  <a:gd name="T59" fmla="*/ 16 h 24"/>
                  <a:gd name="T60" fmla="*/ 24 w 40"/>
                  <a:gd name="T61" fmla="*/ 16 h 24"/>
                  <a:gd name="T62" fmla="*/ 24 w 40"/>
                  <a:gd name="T63" fmla="*/ 16 h 24"/>
                  <a:gd name="T64" fmla="*/ 32 w 40"/>
                  <a:gd name="T65" fmla="*/ 8 h 24"/>
                  <a:gd name="T66" fmla="*/ 32 w 40"/>
                  <a:gd name="T67" fmla="*/ 8 h 24"/>
                  <a:gd name="T68" fmla="*/ 32 w 40"/>
                  <a:gd name="T69" fmla="*/ 16 h 24"/>
                  <a:gd name="T70" fmla="*/ 24 w 40"/>
                  <a:gd name="T71" fmla="*/ 16 h 24"/>
                  <a:gd name="T72" fmla="*/ 24 w 40"/>
                  <a:gd name="T73" fmla="*/ 16 h 24"/>
                  <a:gd name="T74" fmla="*/ 24 w 40"/>
                  <a:gd name="T75" fmla="*/ 16 h 24"/>
                  <a:gd name="T76" fmla="*/ 16 w 40"/>
                  <a:gd name="T77" fmla="*/ 8 h 24"/>
                  <a:gd name="T78" fmla="*/ 16 w 40"/>
                  <a:gd name="T79" fmla="*/ 8 h 24"/>
                  <a:gd name="T80" fmla="*/ 24 w 40"/>
                  <a:gd name="T81" fmla="*/ 8 h 24"/>
                  <a:gd name="T82" fmla="*/ 16 w 40"/>
                  <a:gd name="T83" fmla="*/ 16 h 24"/>
                  <a:gd name="T84" fmla="*/ 16 w 40"/>
                  <a:gd name="T85" fmla="*/ 16 h 24"/>
                  <a:gd name="T86" fmla="*/ 16 w 40"/>
                  <a:gd name="T87" fmla="*/ 16 h 24"/>
                  <a:gd name="T88" fmla="*/ 8 w 40"/>
                  <a:gd name="T89" fmla="*/ 24 h 24"/>
                  <a:gd name="T90" fmla="*/ 8 w 40"/>
                  <a:gd name="T91" fmla="*/ 24 h 24"/>
                  <a:gd name="T92" fmla="*/ 0 w 40"/>
                  <a:gd name="T93" fmla="*/ 16 h 24"/>
                  <a:gd name="T94" fmla="*/ 8 w 40"/>
                  <a:gd name="T95" fmla="*/ 16 h 24"/>
                  <a:gd name="T96" fmla="*/ 8 w 40"/>
                  <a:gd name="T9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24"/>
                    </a:move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85" name="Freeform 273"/>
              <p:cNvSpPr>
                <a:spLocks/>
              </p:cNvSpPr>
              <p:nvPr/>
            </p:nvSpPr>
            <p:spPr bwMode="auto">
              <a:xfrm>
                <a:off x="2830" y="2867"/>
                <a:ext cx="1" cy="8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86" name="Freeform 274"/>
              <p:cNvSpPr>
                <a:spLocks/>
              </p:cNvSpPr>
              <p:nvPr/>
            </p:nvSpPr>
            <p:spPr bwMode="auto">
              <a:xfrm>
                <a:off x="2846" y="2859"/>
                <a:ext cx="40" cy="24"/>
              </a:xfrm>
              <a:custGeom>
                <a:avLst/>
                <a:gdLst>
                  <a:gd name="T0" fmla="*/ 8 w 40"/>
                  <a:gd name="T1" fmla="*/ 24 h 24"/>
                  <a:gd name="T2" fmla="*/ 0 w 40"/>
                  <a:gd name="T3" fmla="*/ 16 h 24"/>
                  <a:gd name="T4" fmla="*/ 0 w 40"/>
                  <a:gd name="T5" fmla="*/ 8 h 24"/>
                  <a:gd name="T6" fmla="*/ 0 w 40"/>
                  <a:gd name="T7" fmla="*/ 8 h 24"/>
                  <a:gd name="T8" fmla="*/ 8 w 40"/>
                  <a:gd name="T9" fmla="*/ 8 h 24"/>
                  <a:gd name="T10" fmla="*/ 8 w 40"/>
                  <a:gd name="T11" fmla="*/ 8 h 24"/>
                  <a:gd name="T12" fmla="*/ 8 w 40"/>
                  <a:gd name="T13" fmla="*/ 8 h 24"/>
                  <a:gd name="T14" fmla="*/ 16 w 40"/>
                  <a:gd name="T15" fmla="*/ 0 h 24"/>
                  <a:gd name="T16" fmla="*/ 16 w 40"/>
                  <a:gd name="T17" fmla="*/ 0 h 24"/>
                  <a:gd name="T18" fmla="*/ 16 w 40"/>
                  <a:gd name="T19" fmla="*/ 0 h 24"/>
                  <a:gd name="T20" fmla="*/ 24 w 40"/>
                  <a:gd name="T21" fmla="*/ 0 h 24"/>
                  <a:gd name="T22" fmla="*/ 24 w 40"/>
                  <a:gd name="T23" fmla="*/ 0 h 24"/>
                  <a:gd name="T24" fmla="*/ 24 w 40"/>
                  <a:gd name="T25" fmla="*/ 0 h 24"/>
                  <a:gd name="T26" fmla="*/ 32 w 40"/>
                  <a:gd name="T27" fmla="*/ 0 h 24"/>
                  <a:gd name="T28" fmla="*/ 40 w 40"/>
                  <a:gd name="T29" fmla="*/ 8 h 24"/>
                  <a:gd name="T30" fmla="*/ 40 w 40"/>
                  <a:gd name="T31" fmla="*/ 8 h 24"/>
                  <a:gd name="T32" fmla="*/ 32 w 40"/>
                  <a:gd name="T33" fmla="*/ 16 h 24"/>
                  <a:gd name="T34" fmla="*/ 32 w 40"/>
                  <a:gd name="T35" fmla="*/ 16 h 24"/>
                  <a:gd name="T36" fmla="*/ 32 w 40"/>
                  <a:gd name="T37" fmla="*/ 16 h 24"/>
                  <a:gd name="T38" fmla="*/ 24 w 40"/>
                  <a:gd name="T39" fmla="*/ 24 h 24"/>
                  <a:gd name="T40" fmla="*/ 16 w 40"/>
                  <a:gd name="T41" fmla="*/ 24 h 24"/>
                  <a:gd name="T42" fmla="*/ 16 w 40"/>
                  <a:gd name="T43" fmla="*/ 24 h 24"/>
                  <a:gd name="T44" fmla="*/ 8 w 40"/>
                  <a:gd name="T45" fmla="*/ 24 h 24"/>
                  <a:gd name="T46" fmla="*/ 8 w 40"/>
                  <a:gd name="T47" fmla="*/ 24 h 24"/>
                  <a:gd name="T48" fmla="*/ 8 w 40"/>
                  <a:gd name="T49" fmla="*/ 16 h 24"/>
                  <a:gd name="T50" fmla="*/ 8 w 40"/>
                  <a:gd name="T51" fmla="*/ 16 h 24"/>
                  <a:gd name="T52" fmla="*/ 16 w 40"/>
                  <a:gd name="T53" fmla="*/ 16 h 24"/>
                  <a:gd name="T54" fmla="*/ 16 w 40"/>
                  <a:gd name="T55" fmla="*/ 16 h 24"/>
                  <a:gd name="T56" fmla="*/ 16 w 40"/>
                  <a:gd name="T57" fmla="*/ 16 h 24"/>
                  <a:gd name="T58" fmla="*/ 24 w 40"/>
                  <a:gd name="T59" fmla="*/ 8 h 24"/>
                  <a:gd name="T60" fmla="*/ 24 w 40"/>
                  <a:gd name="T61" fmla="*/ 8 h 24"/>
                  <a:gd name="T62" fmla="*/ 24 w 40"/>
                  <a:gd name="T63" fmla="*/ 8 h 24"/>
                  <a:gd name="T64" fmla="*/ 32 w 40"/>
                  <a:gd name="T65" fmla="*/ 0 h 24"/>
                  <a:gd name="T66" fmla="*/ 32 w 40"/>
                  <a:gd name="T67" fmla="*/ 0 h 24"/>
                  <a:gd name="T68" fmla="*/ 32 w 40"/>
                  <a:gd name="T69" fmla="*/ 8 h 24"/>
                  <a:gd name="T70" fmla="*/ 24 w 40"/>
                  <a:gd name="T71" fmla="*/ 8 h 24"/>
                  <a:gd name="T72" fmla="*/ 24 w 40"/>
                  <a:gd name="T73" fmla="*/ 8 h 24"/>
                  <a:gd name="T74" fmla="*/ 24 w 40"/>
                  <a:gd name="T75" fmla="*/ 8 h 24"/>
                  <a:gd name="T76" fmla="*/ 16 w 40"/>
                  <a:gd name="T77" fmla="*/ 8 h 24"/>
                  <a:gd name="T78" fmla="*/ 16 w 40"/>
                  <a:gd name="T79" fmla="*/ 8 h 24"/>
                  <a:gd name="T80" fmla="*/ 24 w 40"/>
                  <a:gd name="T81" fmla="*/ 8 h 24"/>
                  <a:gd name="T82" fmla="*/ 16 w 40"/>
                  <a:gd name="T83" fmla="*/ 16 h 24"/>
                  <a:gd name="T84" fmla="*/ 16 w 40"/>
                  <a:gd name="T85" fmla="*/ 16 h 24"/>
                  <a:gd name="T86" fmla="*/ 8 w 40"/>
                  <a:gd name="T87" fmla="*/ 16 h 24"/>
                  <a:gd name="T88" fmla="*/ 0 w 40"/>
                  <a:gd name="T89" fmla="*/ 16 h 24"/>
                  <a:gd name="T90" fmla="*/ 0 w 40"/>
                  <a:gd name="T91" fmla="*/ 16 h 24"/>
                  <a:gd name="T92" fmla="*/ 8 w 40"/>
                  <a:gd name="T93" fmla="*/ 8 h 24"/>
                  <a:gd name="T94" fmla="*/ 16 w 40"/>
                  <a:gd name="T95" fmla="*/ 16 h 24"/>
                  <a:gd name="T96" fmla="*/ 8 w 40"/>
                  <a:gd name="T9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24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87" name="Freeform 275"/>
              <p:cNvSpPr>
                <a:spLocks/>
              </p:cNvSpPr>
              <p:nvPr/>
            </p:nvSpPr>
            <p:spPr bwMode="auto">
              <a:xfrm>
                <a:off x="2854" y="2875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8 h 8"/>
                  <a:gd name="T4" fmla="*/ 0 w 8"/>
                  <a:gd name="T5" fmla="*/ 8 h 8"/>
                  <a:gd name="T6" fmla="*/ 8 w 8"/>
                  <a:gd name="T7" fmla="*/ 0 h 8"/>
                  <a:gd name="T8" fmla="*/ 0 w 8"/>
                  <a:gd name="T9" fmla="*/ 0 h 8"/>
                  <a:gd name="T10" fmla="*/ 0 w 8"/>
                  <a:gd name="T11" fmla="*/ 0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88" name="Freeform 276"/>
              <p:cNvSpPr>
                <a:spLocks/>
              </p:cNvSpPr>
              <p:nvPr/>
            </p:nvSpPr>
            <p:spPr bwMode="auto">
              <a:xfrm>
                <a:off x="2870" y="2867"/>
                <a:ext cx="40" cy="16"/>
              </a:xfrm>
              <a:custGeom>
                <a:avLst/>
                <a:gdLst>
                  <a:gd name="T0" fmla="*/ 8 w 40"/>
                  <a:gd name="T1" fmla="*/ 16 h 16"/>
                  <a:gd name="T2" fmla="*/ 0 w 40"/>
                  <a:gd name="T3" fmla="*/ 16 h 16"/>
                  <a:gd name="T4" fmla="*/ 0 w 40"/>
                  <a:gd name="T5" fmla="*/ 8 h 16"/>
                  <a:gd name="T6" fmla="*/ 0 w 40"/>
                  <a:gd name="T7" fmla="*/ 8 h 16"/>
                  <a:gd name="T8" fmla="*/ 8 w 40"/>
                  <a:gd name="T9" fmla="*/ 0 h 16"/>
                  <a:gd name="T10" fmla="*/ 8 w 40"/>
                  <a:gd name="T11" fmla="*/ 0 h 16"/>
                  <a:gd name="T12" fmla="*/ 8 w 40"/>
                  <a:gd name="T13" fmla="*/ 0 h 16"/>
                  <a:gd name="T14" fmla="*/ 16 w 40"/>
                  <a:gd name="T15" fmla="*/ 0 h 16"/>
                  <a:gd name="T16" fmla="*/ 16 w 40"/>
                  <a:gd name="T17" fmla="*/ 0 h 16"/>
                  <a:gd name="T18" fmla="*/ 16 w 40"/>
                  <a:gd name="T19" fmla="*/ 0 h 16"/>
                  <a:gd name="T20" fmla="*/ 24 w 40"/>
                  <a:gd name="T21" fmla="*/ 0 h 16"/>
                  <a:gd name="T22" fmla="*/ 24 w 40"/>
                  <a:gd name="T23" fmla="*/ 0 h 16"/>
                  <a:gd name="T24" fmla="*/ 24 w 40"/>
                  <a:gd name="T25" fmla="*/ 0 h 16"/>
                  <a:gd name="T26" fmla="*/ 32 w 40"/>
                  <a:gd name="T27" fmla="*/ 0 h 16"/>
                  <a:gd name="T28" fmla="*/ 40 w 40"/>
                  <a:gd name="T29" fmla="*/ 8 h 16"/>
                  <a:gd name="T30" fmla="*/ 40 w 40"/>
                  <a:gd name="T31" fmla="*/ 8 h 16"/>
                  <a:gd name="T32" fmla="*/ 32 w 40"/>
                  <a:gd name="T33" fmla="*/ 16 h 16"/>
                  <a:gd name="T34" fmla="*/ 24 w 40"/>
                  <a:gd name="T35" fmla="*/ 16 h 16"/>
                  <a:gd name="T36" fmla="*/ 24 w 40"/>
                  <a:gd name="T37" fmla="*/ 16 h 16"/>
                  <a:gd name="T38" fmla="*/ 16 w 40"/>
                  <a:gd name="T39" fmla="*/ 16 h 16"/>
                  <a:gd name="T40" fmla="*/ 16 w 40"/>
                  <a:gd name="T41" fmla="*/ 16 h 16"/>
                  <a:gd name="T42" fmla="*/ 16 w 40"/>
                  <a:gd name="T43" fmla="*/ 16 h 16"/>
                  <a:gd name="T44" fmla="*/ 8 w 40"/>
                  <a:gd name="T45" fmla="*/ 16 h 16"/>
                  <a:gd name="T46" fmla="*/ 8 w 40"/>
                  <a:gd name="T47" fmla="*/ 16 h 16"/>
                  <a:gd name="T48" fmla="*/ 8 w 40"/>
                  <a:gd name="T49" fmla="*/ 8 h 16"/>
                  <a:gd name="T50" fmla="*/ 8 w 40"/>
                  <a:gd name="T51" fmla="*/ 8 h 16"/>
                  <a:gd name="T52" fmla="*/ 16 w 40"/>
                  <a:gd name="T53" fmla="*/ 8 h 16"/>
                  <a:gd name="T54" fmla="*/ 16 w 40"/>
                  <a:gd name="T55" fmla="*/ 8 h 16"/>
                  <a:gd name="T56" fmla="*/ 16 w 40"/>
                  <a:gd name="T57" fmla="*/ 8 h 16"/>
                  <a:gd name="T58" fmla="*/ 24 w 40"/>
                  <a:gd name="T59" fmla="*/ 8 h 16"/>
                  <a:gd name="T60" fmla="*/ 24 w 40"/>
                  <a:gd name="T61" fmla="*/ 8 h 16"/>
                  <a:gd name="T62" fmla="*/ 24 w 40"/>
                  <a:gd name="T63" fmla="*/ 8 h 16"/>
                  <a:gd name="T64" fmla="*/ 32 w 40"/>
                  <a:gd name="T65" fmla="*/ 0 h 16"/>
                  <a:gd name="T66" fmla="*/ 32 w 40"/>
                  <a:gd name="T67" fmla="*/ 0 h 16"/>
                  <a:gd name="T68" fmla="*/ 32 w 40"/>
                  <a:gd name="T69" fmla="*/ 8 h 16"/>
                  <a:gd name="T70" fmla="*/ 24 w 40"/>
                  <a:gd name="T71" fmla="*/ 8 h 16"/>
                  <a:gd name="T72" fmla="*/ 24 w 40"/>
                  <a:gd name="T73" fmla="*/ 8 h 16"/>
                  <a:gd name="T74" fmla="*/ 24 w 40"/>
                  <a:gd name="T75" fmla="*/ 8 h 16"/>
                  <a:gd name="T76" fmla="*/ 16 w 40"/>
                  <a:gd name="T77" fmla="*/ 8 h 16"/>
                  <a:gd name="T78" fmla="*/ 16 w 40"/>
                  <a:gd name="T79" fmla="*/ 8 h 16"/>
                  <a:gd name="T80" fmla="*/ 16 w 40"/>
                  <a:gd name="T81" fmla="*/ 8 h 16"/>
                  <a:gd name="T82" fmla="*/ 8 w 40"/>
                  <a:gd name="T83" fmla="*/ 8 h 16"/>
                  <a:gd name="T84" fmla="*/ 8 w 40"/>
                  <a:gd name="T85" fmla="*/ 8 h 16"/>
                  <a:gd name="T86" fmla="*/ 16 w 40"/>
                  <a:gd name="T87" fmla="*/ 8 h 16"/>
                  <a:gd name="T88" fmla="*/ 8 w 40"/>
                  <a:gd name="T89" fmla="*/ 16 h 16"/>
                  <a:gd name="T90" fmla="*/ 8 w 40"/>
                  <a:gd name="T91" fmla="*/ 16 h 16"/>
                  <a:gd name="T92" fmla="*/ 0 w 40"/>
                  <a:gd name="T93" fmla="*/ 8 h 16"/>
                  <a:gd name="T94" fmla="*/ 8 w 40"/>
                  <a:gd name="T95" fmla="*/ 8 h 16"/>
                  <a:gd name="T96" fmla="*/ 8 w 40"/>
                  <a:gd name="T9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16">
                    <a:moveTo>
                      <a:pt x="8" y="16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89" name="Freeform 277"/>
              <p:cNvSpPr>
                <a:spLocks/>
              </p:cNvSpPr>
              <p:nvPr/>
            </p:nvSpPr>
            <p:spPr bwMode="auto">
              <a:xfrm>
                <a:off x="2878" y="2875"/>
                <a:ext cx="1" cy="8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90" name="Freeform 278"/>
              <p:cNvSpPr>
                <a:spLocks/>
              </p:cNvSpPr>
              <p:nvPr/>
            </p:nvSpPr>
            <p:spPr bwMode="auto">
              <a:xfrm>
                <a:off x="2894" y="2867"/>
                <a:ext cx="40" cy="24"/>
              </a:xfrm>
              <a:custGeom>
                <a:avLst/>
                <a:gdLst>
                  <a:gd name="T0" fmla="*/ 8 w 40"/>
                  <a:gd name="T1" fmla="*/ 24 h 24"/>
                  <a:gd name="T2" fmla="*/ 0 w 40"/>
                  <a:gd name="T3" fmla="*/ 16 h 24"/>
                  <a:gd name="T4" fmla="*/ 0 w 40"/>
                  <a:gd name="T5" fmla="*/ 8 h 24"/>
                  <a:gd name="T6" fmla="*/ 0 w 40"/>
                  <a:gd name="T7" fmla="*/ 8 h 24"/>
                  <a:gd name="T8" fmla="*/ 8 w 40"/>
                  <a:gd name="T9" fmla="*/ 8 h 24"/>
                  <a:gd name="T10" fmla="*/ 8 w 40"/>
                  <a:gd name="T11" fmla="*/ 8 h 24"/>
                  <a:gd name="T12" fmla="*/ 8 w 40"/>
                  <a:gd name="T13" fmla="*/ 8 h 24"/>
                  <a:gd name="T14" fmla="*/ 16 w 40"/>
                  <a:gd name="T15" fmla="*/ 0 h 24"/>
                  <a:gd name="T16" fmla="*/ 16 w 40"/>
                  <a:gd name="T17" fmla="*/ 0 h 24"/>
                  <a:gd name="T18" fmla="*/ 16 w 40"/>
                  <a:gd name="T19" fmla="*/ 0 h 24"/>
                  <a:gd name="T20" fmla="*/ 24 w 40"/>
                  <a:gd name="T21" fmla="*/ 0 h 24"/>
                  <a:gd name="T22" fmla="*/ 32 w 40"/>
                  <a:gd name="T23" fmla="*/ 0 h 24"/>
                  <a:gd name="T24" fmla="*/ 32 w 40"/>
                  <a:gd name="T25" fmla="*/ 0 h 24"/>
                  <a:gd name="T26" fmla="*/ 40 w 40"/>
                  <a:gd name="T27" fmla="*/ 8 h 24"/>
                  <a:gd name="T28" fmla="*/ 32 w 40"/>
                  <a:gd name="T29" fmla="*/ 16 h 24"/>
                  <a:gd name="T30" fmla="*/ 32 w 40"/>
                  <a:gd name="T31" fmla="*/ 16 h 24"/>
                  <a:gd name="T32" fmla="*/ 24 w 40"/>
                  <a:gd name="T33" fmla="*/ 16 h 24"/>
                  <a:gd name="T34" fmla="*/ 32 w 40"/>
                  <a:gd name="T35" fmla="*/ 16 h 24"/>
                  <a:gd name="T36" fmla="*/ 32 w 40"/>
                  <a:gd name="T37" fmla="*/ 16 h 24"/>
                  <a:gd name="T38" fmla="*/ 24 w 40"/>
                  <a:gd name="T39" fmla="*/ 24 h 24"/>
                  <a:gd name="T40" fmla="*/ 16 w 40"/>
                  <a:gd name="T41" fmla="*/ 24 h 24"/>
                  <a:gd name="T42" fmla="*/ 16 w 40"/>
                  <a:gd name="T43" fmla="*/ 24 h 24"/>
                  <a:gd name="T44" fmla="*/ 8 w 40"/>
                  <a:gd name="T45" fmla="*/ 24 h 24"/>
                  <a:gd name="T46" fmla="*/ 8 w 40"/>
                  <a:gd name="T47" fmla="*/ 24 h 24"/>
                  <a:gd name="T48" fmla="*/ 8 w 40"/>
                  <a:gd name="T49" fmla="*/ 16 h 24"/>
                  <a:gd name="T50" fmla="*/ 8 w 40"/>
                  <a:gd name="T51" fmla="*/ 16 h 24"/>
                  <a:gd name="T52" fmla="*/ 16 w 40"/>
                  <a:gd name="T53" fmla="*/ 16 h 24"/>
                  <a:gd name="T54" fmla="*/ 16 w 40"/>
                  <a:gd name="T55" fmla="*/ 16 h 24"/>
                  <a:gd name="T56" fmla="*/ 16 w 40"/>
                  <a:gd name="T57" fmla="*/ 16 h 24"/>
                  <a:gd name="T58" fmla="*/ 24 w 40"/>
                  <a:gd name="T59" fmla="*/ 8 h 24"/>
                  <a:gd name="T60" fmla="*/ 24 w 40"/>
                  <a:gd name="T61" fmla="*/ 8 h 24"/>
                  <a:gd name="T62" fmla="*/ 24 w 40"/>
                  <a:gd name="T63" fmla="*/ 8 h 24"/>
                  <a:gd name="T64" fmla="*/ 32 w 40"/>
                  <a:gd name="T65" fmla="*/ 8 h 24"/>
                  <a:gd name="T66" fmla="*/ 32 w 40"/>
                  <a:gd name="T67" fmla="*/ 8 h 24"/>
                  <a:gd name="T68" fmla="*/ 32 w 40"/>
                  <a:gd name="T69" fmla="*/ 16 h 24"/>
                  <a:gd name="T70" fmla="*/ 24 w 40"/>
                  <a:gd name="T71" fmla="*/ 8 h 24"/>
                  <a:gd name="T72" fmla="*/ 24 w 40"/>
                  <a:gd name="T73" fmla="*/ 8 h 24"/>
                  <a:gd name="T74" fmla="*/ 24 w 40"/>
                  <a:gd name="T75" fmla="*/ 8 h 24"/>
                  <a:gd name="T76" fmla="*/ 16 w 40"/>
                  <a:gd name="T77" fmla="*/ 8 h 24"/>
                  <a:gd name="T78" fmla="*/ 16 w 40"/>
                  <a:gd name="T79" fmla="*/ 8 h 24"/>
                  <a:gd name="T80" fmla="*/ 24 w 40"/>
                  <a:gd name="T81" fmla="*/ 8 h 24"/>
                  <a:gd name="T82" fmla="*/ 16 w 40"/>
                  <a:gd name="T83" fmla="*/ 16 h 24"/>
                  <a:gd name="T84" fmla="*/ 16 w 40"/>
                  <a:gd name="T85" fmla="*/ 16 h 24"/>
                  <a:gd name="T86" fmla="*/ 8 w 40"/>
                  <a:gd name="T87" fmla="*/ 16 h 24"/>
                  <a:gd name="T88" fmla="*/ 0 w 40"/>
                  <a:gd name="T89" fmla="*/ 16 h 24"/>
                  <a:gd name="T90" fmla="*/ 0 w 40"/>
                  <a:gd name="T91" fmla="*/ 16 h 24"/>
                  <a:gd name="T92" fmla="*/ 8 w 40"/>
                  <a:gd name="T93" fmla="*/ 8 h 24"/>
                  <a:gd name="T94" fmla="*/ 16 w 40"/>
                  <a:gd name="T95" fmla="*/ 16 h 24"/>
                  <a:gd name="T96" fmla="*/ 8 w 40"/>
                  <a:gd name="T9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24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91" name="Freeform 279"/>
              <p:cNvSpPr>
                <a:spLocks/>
              </p:cNvSpPr>
              <p:nvPr/>
            </p:nvSpPr>
            <p:spPr bwMode="auto">
              <a:xfrm>
                <a:off x="2902" y="2883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8 h 8"/>
                  <a:gd name="T4" fmla="*/ 0 w 8"/>
                  <a:gd name="T5" fmla="*/ 8 h 8"/>
                  <a:gd name="T6" fmla="*/ 8 w 8"/>
                  <a:gd name="T7" fmla="*/ 0 h 8"/>
                  <a:gd name="T8" fmla="*/ 0 w 8"/>
                  <a:gd name="T9" fmla="*/ 0 h 8"/>
                  <a:gd name="T10" fmla="*/ 0 w 8"/>
                  <a:gd name="T11" fmla="*/ 0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92" name="Freeform 280"/>
              <p:cNvSpPr>
                <a:spLocks/>
              </p:cNvSpPr>
              <p:nvPr/>
            </p:nvSpPr>
            <p:spPr bwMode="auto">
              <a:xfrm>
                <a:off x="2918" y="2875"/>
                <a:ext cx="40" cy="16"/>
              </a:xfrm>
              <a:custGeom>
                <a:avLst/>
                <a:gdLst>
                  <a:gd name="T0" fmla="*/ 8 w 40"/>
                  <a:gd name="T1" fmla="*/ 16 h 16"/>
                  <a:gd name="T2" fmla="*/ 0 w 40"/>
                  <a:gd name="T3" fmla="*/ 16 h 16"/>
                  <a:gd name="T4" fmla="*/ 0 w 40"/>
                  <a:gd name="T5" fmla="*/ 8 h 16"/>
                  <a:gd name="T6" fmla="*/ 0 w 40"/>
                  <a:gd name="T7" fmla="*/ 8 h 16"/>
                  <a:gd name="T8" fmla="*/ 0 w 40"/>
                  <a:gd name="T9" fmla="*/ 0 h 16"/>
                  <a:gd name="T10" fmla="*/ 0 w 40"/>
                  <a:gd name="T11" fmla="*/ 0 h 16"/>
                  <a:gd name="T12" fmla="*/ 0 w 40"/>
                  <a:gd name="T13" fmla="*/ 0 h 16"/>
                  <a:gd name="T14" fmla="*/ 16 w 40"/>
                  <a:gd name="T15" fmla="*/ 0 h 16"/>
                  <a:gd name="T16" fmla="*/ 16 w 40"/>
                  <a:gd name="T17" fmla="*/ 0 h 16"/>
                  <a:gd name="T18" fmla="*/ 16 w 40"/>
                  <a:gd name="T19" fmla="*/ 0 h 16"/>
                  <a:gd name="T20" fmla="*/ 24 w 40"/>
                  <a:gd name="T21" fmla="*/ 0 h 16"/>
                  <a:gd name="T22" fmla="*/ 24 w 40"/>
                  <a:gd name="T23" fmla="*/ 0 h 16"/>
                  <a:gd name="T24" fmla="*/ 24 w 40"/>
                  <a:gd name="T25" fmla="*/ 0 h 16"/>
                  <a:gd name="T26" fmla="*/ 32 w 40"/>
                  <a:gd name="T27" fmla="*/ 0 h 16"/>
                  <a:gd name="T28" fmla="*/ 40 w 40"/>
                  <a:gd name="T29" fmla="*/ 8 h 16"/>
                  <a:gd name="T30" fmla="*/ 40 w 40"/>
                  <a:gd name="T31" fmla="*/ 8 h 16"/>
                  <a:gd name="T32" fmla="*/ 32 w 40"/>
                  <a:gd name="T33" fmla="*/ 16 h 16"/>
                  <a:gd name="T34" fmla="*/ 24 w 40"/>
                  <a:gd name="T35" fmla="*/ 16 h 16"/>
                  <a:gd name="T36" fmla="*/ 24 w 40"/>
                  <a:gd name="T37" fmla="*/ 16 h 16"/>
                  <a:gd name="T38" fmla="*/ 16 w 40"/>
                  <a:gd name="T39" fmla="*/ 16 h 16"/>
                  <a:gd name="T40" fmla="*/ 16 w 40"/>
                  <a:gd name="T41" fmla="*/ 16 h 16"/>
                  <a:gd name="T42" fmla="*/ 16 w 40"/>
                  <a:gd name="T43" fmla="*/ 16 h 16"/>
                  <a:gd name="T44" fmla="*/ 8 w 40"/>
                  <a:gd name="T45" fmla="*/ 16 h 16"/>
                  <a:gd name="T46" fmla="*/ 8 w 40"/>
                  <a:gd name="T47" fmla="*/ 16 h 16"/>
                  <a:gd name="T48" fmla="*/ 8 w 40"/>
                  <a:gd name="T49" fmla="*/ 8 h 16"/>
                  <a:gd name="T50" fmla="*/ 8 w 40"/>
                  <a:gd name="T51" fmla="*/ 8 h 16"/>
                  <a:gd name="T52" fmla="*/ 16 w 40"/>
                  <a:gd name="T53" fmla="*/ 8 h 16"/>
                  <a:gd name="T54" fmla="*/ 16 w 40"/>
                  <a:gd name="T55" fmla="*/ 8 h 16"/>
                  <a:gd name="T56" fmla="*/ 16 w 40"/>
                  <a:gd name="T57" fmla="*/ 8 h 16"/>
                  <a:gd name="T58" fmla="*/ 24 w 40"/>
                  <a:gd name="T59" fmla="*/ 8 h 16"/>
                  <a:gd name="T60" fmla="*/ 24 w 40"/>
                  <a:gd name="T61" fmla="*/ 8 h 16"/>
                  <a:gd name="T62" fmla="*/ 24 w 40"/>
                  <a:gd name="T63" fmla="*/ 8 h 16"/>
                  <a:gd name="T64" fmla="*/ 32 w 40"/>
                  <a:gd name="T65" fmla="*/ 0 h 16"/>
                  <a:gd name="T66" fmla="*/ 32 w 40"/>
                  <a:gd name="T67" fmla="*/ 0 h 16"/>
                  <a:gd name="T68" fmla="*/ 32 w 40"/>
                  <a:gd name="T69" fmla="*/ 8 h 16"/>
                  <a:gd name="T70" fmla="*/ 24 w 40"/>
                  <a:gd name="T71" fmla="*/ 8 h 16"/>
                  <a:gd name="T72" fmla="*/ 24 w 40"/>
                  <a:gd name="T73" fmla="*/ 8 h 16"/>
                  <a:gd name="T74" fmla="*/ 24 w 40"/>
                  <a:gd name="T75" fmla="*/ 8 h 16"/>
                  <a:gd name="T76" fmla="*/ 16 w 40"/>
                  <a:gd name="T77" fmla="*/ 8 h 16"/>
                  <a:gd name="T78" fmla="*/ 16 w 40"/>
                  <a:gd name="T79" fmla="*/ 8 h 16"/>
                  <a:gd name="T80" fmla="*/ 16 w 40"/>
                  <a:gd name="T81" fmla="*/ 8 h 16"/>
                  <a:gd name="T82" fmla="*/ 0 w 40"/>
                  <a:gd name="T83" fmla="*/ 8 h 16"/>
                  <a:gd name="T84" fmla="*/ 0 w 40"/>
                  <a:gd name="T85" fmla="*/ 8 h 16"/>
                  <a:gd name="T86" fmla="*/ 8 w 40"/>
                  <a:gd name="T87" fmla="*/ 0 h 16"/>
                  <a:gd name="T88" fmla="*/ 8 w 40"/>
                  <a:gd name="T89" fmla="*/ 8 h 16"/>
                  <a:gd name="T90" fmla="*/ 8 w 40"/>
                  <a:gd name="T91" fmla="*/ 8 h 16"/>
                  <a:gd name="T92" fmla="*/ 0 w 40"/>
                  <a:gd name="T93" fmla="*/ 8 h 16"/>
                  <a:gd name="T94" fmla="*/ 8 w 40"/>
                  <a:gd name="T95" fmla="*/ 8 h 16"/>
                  <a:gd name="T96" fmla="*/ 8 w 40"/>
                  <a:gd name="T9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16">
                    <a:moveTo>
                      <a:pt x="8" y="16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93" name="Freeform 281"/>
              <p:cNvSpPr>
                <a:spLocks/>
              </p:cNvSpPr>
              <p:nvPr/>
            </p:nvSpPr>
            <p:spPr bwMode="auto">
              <a:xfrm>
                <a:off x="2926" y="2883"/>
                <a:ext cx="1" cy="8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94" name="Freeform 282"/>
              <p:cNvSpPr>
                <a:spLocks/>
              </p:cNvSpPr>
              <p:nvPr/>
            </p:nvSpPr>
            <p:spPr bwMode="auto">
              <a:xfrm>
                <a:off x="2942" y="2875"/>
                <a:ext cx="40" cy="24"/>
              </a:xfrm>
              <a:custGeom>
                <a:avLst/>
                <a:gdLst>
                  <a:gd name="T0" fmla="*/ 8 w 40"/>
                  <a:gd name="T1" fmla="*/ 24 h 24"/>
                  <a:gd name="T2" fmla="*/ 0 w 40"/>
                  <a:gd name="T3" fmla="*/ 24 h 24"/>
                  <a:gd name="T4" fmla="*/ 0 w 40"/>
                  <a:gd name="T5" fmla="*/ 16 h 24"/>
                  <a:gd name="T6" fmla="*/ 0 w 40"/>
                  <a:gd name="T7" fmla="*/ 16 h 24"/>
                  <a:gd name="T8" fmla="*/ 0 w 40"/>
                  <a:gd name="T9" fmla="*/ 8 h 24"/>
                  <a:gd name="T10" fmla="*/ 0 w 40"/>
                  <a:gd name="T11" fmla="*/ 8 h 24"/>
                  <a:gd name="T12" fmla="*/ 0 w 40"/>
                  <a:gd name="T13" fmla="*/ 8 h 24"/>
                  <a:gd name="T14" fmla="*/ 16 w 40"/>
                  <a:gd name="T15" fmla="*/ 0 h 24"/>
                  <a:gd name="T16" fmla="*/ 16 w 40"/>
                  <a:gd name="T17" fmla="*/ 0 h 24"/>
                  <a:gd name="T18" fmla="*/ 16 w 40"/>
                  <a:gd name="T19" fmla="*/ 0 h 24"/>
                  <a:gd name="T20" fmla="*/ 24 w 40"/>
                  <a:gd name="T21" fmla="*/ 0 h 24"/>
                  <a:gd name="T22" fmla="*/ 32 w 40"/>
                  <a:gd name="T23" fmla="*/ 0 h 24"/>
                  <a:gd name="T24" fmla="*/ 32 w 40"/>
                  <a:gd name="T25" fmla="*/ 0 h 24"/>
                  <a:gd name="T26" fmla="*/ 40 w 40"/>
                  <a:gd name="T27" fmla="*/ 8 h 24"/>
                  <a:gd name="T28" fmla="*/ 32 w 40"/>
                  <a:gd name="T29" fmla="*/ 16 h 24"/>
                  <a:gd name="T30" fmla="*/ 32 w 40"/>
                  <a:gd name="T31" fmla="*/ 16 h 24"/>
                  <a:gd name="T32" fmla="*/ 24 w 40"/>
                  <a:gd name="T33" fmla="*/ 16 h 24"/>
                  <a:gd name="T34" fmla="*/ 32 w 40"/>
                  <a:gd name="T35" fmla="*/ 16 h 24"/>
                  <a:gd name="T36" fmla="*/ 32 w 40"/>
                  <a:gd name="T37" fmla="*/ 16 h 24"/>
                  <a:gd name="T38" fmla="*/ 24 w 40"/>
                  <a:gd name="T39" fmla="*/ 24 h 24"/>
                  <a:gd name="T40" fmla="*/ 16 w 40"/>
                  <a:gd name="T41" fmla="*/ 24 h 24"/>
                  <a:gd name="T42" fmla="*/ 16 w 40"/>
                  <a:gd name="T43" fmla="*/ 24 h 24"/>
                  <a:gd name="T44" fmla="*/ 8 w 40"/>
                  <a:gd name="T45" fmla="*/ 24 h 24"/>
                  <a:gd name="T46" fmla="*/ 8 w 40"/>
                  <a:gd name="T47" fmla="*/ 24 h 24"/>
                  <a:gd name="T48" fmla="*/ 8 w 40"/>
                  <a:gd name="T49" fmla="*/ 16 h 24"/>
                  <a:gd name="T50" fmla="*/ 8 w 40"/>
                  <a:gd name="T51" fmla="*/ 16 h 24"/>
                  <a:gd name="T52" fmla="*/ 16 w 40"/>
                  <a:gd name="T53" fmla="*/ 16 h 24"/>
                  <a:gd name="T54" fmla="*/ 16 w 40"/>
                  <a:gd name="T55" fmla="*/ 16 h 24"/>
                  <a:gd name="T56" fmla="*/ 16 w 40"/>
                  <a:gd name="T57" fmla="*/ 16 h 24"/>
                  <a:gd name="T58" fmla="*/ 24 w 40"/>
                  <a:gd name="T59" fmla="*/ 8 h 24"/>
                  <a:gd name="T60" fmla="*/ 24 w 40"/>
                  <a:gd name="T61" fmla="*/ 8 h 24"/>
                  <a:gd name="T62" fmla="*/ 24 w 40"/>
                  <a:gd name="T63" fmla="*/ 8 h 24"/>
                  <a:gd name="T64" fmla="*/ 32 w 40"/>
                  <a:gd name="T65" fmla="*/ 8 h 24"/>
                  <a:gd name="T66" fmla="*/ 32 w 40"/>
                  <a:gd name="T67" fmla="*/ 8 h 24"/>
                  <a:gd name="T68" fmla="*/ 32 w 40"/>
                  <a:gd name="T69" fmla="*/ 16 h 24"/>
                  <a:gd name="T70" fmla="*/ 24 w 40"/>
                  <a:gd name="T71" fmla="*/ 8 h 24"/>
                  <a:gd name="T72" fmla="*/ 24 w 40"/>
                  <a:gd name="T73" fmla="*/ 8 h 24"/>
                  <a:gd name="T74" fmla="*/ 24 w 40"/>
                  <a:gd name="T75" fmla="*/ 8 h 24"/>
                  <a:gd name="T76" fmla="*/ 16 w 40"/>
                  <a:gd name="T77" fmla="*/ 8 h 24"/>
                  <a:gd name="T78" fmla="*/ 16 w 40"/>
                  <a:gd name="T79" fmla="*/ 8 h 24"/>
                  <a:gd name="T80" fmla="*/ 16 w 40"/>
                  <a:gd name="T81" fmla="*/ 8 h 24"/>
                  <a:gd name="T82" fmla="*/ 0 w 40"/>
                  <a:gd name="T83" fmla="*/ 16 h 24"/>
                  <a:gd name="T84" fmla="*/ 0 w 40"/>
                  <a:gd name="T85" fmla="*/ 16 h 24"/>
                  <a:gd name="T86" fmla="*/ 8 w 40"/>
                  <a:gd name="T87" fmla="*/ 8 h 24"/>
                  <a:gd name="T88" fmla="*/ 8 w 40"/>
                  <a:gd name="T89" fmla="*/ 16 h 24"/>
                  <a:gd name="T90" fmla="*/ 8 w 40"/>
                  <a:gd name="T91" fmla="*/ 16 h 24"/>
                  <a:gd name="T92" fmla="*/ 0 w 40"/>
                  <a:gd name="T93" fmla="*/ 16 h 24"/>
                  <a:gd name="T94" fmla="*/ 8 w 40"/>
                  <a:gd name="T95" fmla="*/ 16 h 24"/>
                  <a:gd name="T96" fmla="*/ 8 w 40"/>
                  <a:gd name="T9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24"/>
                    </a:move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95" name="Freeform 283"/>
              <p:cNvSpPr>
                <a:spLocks/>
              </p:cNvSpPr>
              <p:nvPr/>
            </p:nvSpPr>
            <p:spPr bwMode="auto">
              <a:xfrm>
                <a:off x="2950" y="2891"/>
                <a:ext cx="1" cy="8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96" name="Freeform 284"/>
              <p:cNvSpPr>
                <a:spLocks/>
              </p:cNvSpPr>
              <p:nvPr/>
            </p:nvSpPr>
            <p:spPr bwMode="auto">
              <a:xfrm>
                <a:off x="2966" y="2883"/>
                <a:ext cx="40" cy="24"/>
              </a:xfrm>
              <a:custGeom>
                <a:avLst/>
                <a:gdLst>
                  <a:gd name="T0" fmla="*/ 8 w 40"/>
                  <a:gd name="T1" fmla="*/ 24 h 24"/>
                  <a:gd name="T2" fmla="*/ 0 w 40"/>
                  <a:gd name="T3" fmla="*/ 16 h 24"/>
                  <a:gd name="T4" fmla="*/ 0 w 40"/>
                  <a:gd name="T5" fmla="*/ 8 h 24"/>
                  <a:gd name="T6" fmla="*/ 0 w 40"/>
                  <a:gd name="T7" fmla="*/ 8 h 24"/>
                  <a:gd name="T8" fmla="*/ 8 w 40"/>
                  <a:gd name="T9" fmla="*/ 0 h 24"/>
                  <a:gd name="T10" fmla="*/ 8 w 40"/>
                  <a:gd name="T11" fmla="*/ 0 h 24"/>
                  <a:gd name="T12" fmla="*/ 8 w 40"/>
                  <a:gd name="T13" fmla="*/ 0 h 24"/>
                  <a:gd name="T14" fmla="*/ 16 w 40"/>
                  <a:gd name="T15" fmla="*/ 0 h 24"/>
                  <a:gd name="T16" fmla="*/ 16 w 40"/>
                  <a:gd name="T17" fmla="*/ 0 h 24"/>
                  <a:gd name="T18" fmla="*/ 16 w 40"/>
                  <a:gd name="T19" fmla="*/ 0 h 24"/>
                  <a:gd name="T20" fmla="*/ 24 w 40"/>
                  <a:gd name="T21" fmla="*/ 0 h 24"/>
                  <a:gd name="T22" fmla="*/ 24 w 40"/>
                  <a:gd name="T23" fmla="*/ 0 h 24"/>
                  <a:gd name="T24" fmla="*/ 24 w 40"/>
                  <a:gd name="T25" fmla="*/ 0 h 24"/>
                  <a:gd name="T26" fmla="*/ 32 w 40"/>
                  <a:gd name="T27" fmla="*/ 0 h 24"/>
                  <a:gd name="T28" fmla="*/ 40 w 40"/>
                  <a:gd name="T29" fmla="*/ 8 h 24"/>
                  <a:gd name="T30" fmla="*/ 40 w 40"/>
                  <a:gd name="T31" fmla="*/ 8 h 24"/>
                  <a:gd name="T32" fmla="*/ 32 w 40"/>
                  <a:gd name="T33" fmla="*/ 16 h 24"/>
                  <a:gd name="T34" fmla="*/ 32 w 40"/>
                  <a:gd name="T35" fmla="*/ 16 h 24"/>
                  <a:gd name="T36" fmla="*/ 32 w 40"/>
                  <a:gd name="T37" fmla="*/ 16 h 24"/>
                  <a:gd name="T38" fmla="*/ 24 w 40"/>
                  <a:gd name="T39" fmla="*/ 24 h 24"/>
                  <a:gd name="T40" fmla="*/ 16 w 40"/>
                  <a:gd name="T41" fmla="*/ 24 h 24"/>
                  <a:gd name="T42" fmla="*/ 16 w 40"/>
                  <a:gd name="T43" fmla="*/ 24 h 24"/>
                  <a:gd name="T44" fmla="*/ 8 w 40"/>
                  <a:gd name="T45" fmla="*/ 24 h 24"/>
                  <a:gd name="T46" fmla="*/ 8 w 40"/>
                  <a:gd name="T47" fmla="*/ 24 h 24"/>
                  <a:gd name="T48" fmla="*/ 8 w 40"/>
                  <a:gd name="T49" fmla="*/ 16 h 24"/>
                  <a:gd name="T50" fmla="*/ 8 w 40"/>
                  <a:gd name="T51" fmla="*/ 16 h 24"/>
                  <a:gd name="T52" fmla="*/ 16 w 40"/>
                  <a:gd name="T53" fmla="*/ 16 h 24"/>
                  <a:gd name="T54" fmla="*/ 16 w 40"/>
                  <a:gd name="T55" fmla="*/ 16 h 24"/>
                  <a:gd name="T56" fmla="*/ 16 w 40"/>
                  <a:gd name="T57" fmla="*/ 16 h 24"/>
                  <a:gd name="T58" fmla="*/ 24 w 40"/>
                  <a:gd name="T59" fmla="*/ 8 h 24"/>
                  <a:gd name="T60" fmla="*/ 24 w 40"/>
                  <a:gd name="T61" fmla="*/ 8 h 24"/>
                  <a:gd name="T62" fmla="*/ 24 w 40"/>
                  <a:gd name="T63" fmla="*/ 8 h 24"/>
                  <a:gd name="T64" fmla="*/ 32 w 40"/>
                  <a:gd name="T65" fmla="*/ 0 h 24"/>
                  <a:gd name="T66" fmla="*/ 32 w 40"/>
                  <a:gd name="T67" fmla="*/ 0 h 24"/>
                  <a:gd name="T68" fmla="*/ 32 w 40"/>
                  <a:gd name="T69" fmla="*/ 8 h 24"/>
                  <a:gd name="T70" fmla="*/ 24 w 40"/>
                  <a:gd name="T71" fmla="*/ 8 h 24"/>
                  <a:gd name="T72" fmla="*/ 24 w 40"/>
                  <a:gd name="T73" fmla="*/ 8 h 24"/>
                  <a:gd name="T74" fmla="*/ 24 w 40"/>
                  <a:gd name="T75" fmla="*/ 8 h 24"/>
                  <a:gd name="T76" fmla="*/ 16 w 40"/>
                  <a:gd name="T77" fmla="*/ 8 h 24"/>
                  <a:gd name="T78" fmla="*/ 16 w 40"/>
                  <a:gd name="T79" fmla="*/ 8 h 24"/>
                  <a:gd name="T80" fmla="*/ 16 w 40"/>
                  <a:gd name="T81" fmla="*/ 8 h 24"/>
                  <a:gd name="T82" fmla="*/ 8 w 40"/>
                  <a:gd name="T83" fmla="*/ 8 h 24"/>
                  <a:gd name="T84" fmla="*/ 8 w 40"/>
                  <a:gd name="T85" fmla="*/ 8 h 24"/>
                  <a:gd name="T86" fmla="*/ 16 w 40"/>
                  <a:gd name="T87" fmla="*/ 8 h 24"/>
                  <a:gd name="T88" fmla="*/ 8 w 40"/>
                  <a:gd name="T89" fmla="*/ 16 h 24"/>
                  <a:gd name="T90" fmla="*/ 8 w 40"/>
                  <a:gd name="T91" fmla="*/ 16 h 24"/>
                  <a:gd name="T92" fmla="*/ 8 w 40"/>
                  <a:gd name="T93" fmla="*/ 8 h 24"/>
                  <a:gd name="T94" fmla="*/ 16 w 40"/>
                  <a:gd name="T95" fmla="*/ 16 h 24"/>
                  <a:gd name="T96" fmla="*/ 8 w 40"/>
                  <a:gd name="T9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24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97" name="Freeform 285"/>
              <p:cNvSpPr>
                <a:spLocks/>
              </p:cNvSpPr>
              <p:nvPr/>
            </p:nvSpPr>
            <p:spPr bwMode="auto">
              <a:xfrm>
                <a:off x="2974" y="2899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8 h 8"/>
                  <a:gd name="T4" fmla="*/ 0 w 8"/>
                  <a:gd name="T5" fmla="*/ 8 h 8"/>
                  <a:gd name="T6" fmla="*/ 8 w 8"/>
                  <a:gd name="T7" fmla="*/ 0 h 8"/>
                  <a:gd name="T8" fmla="*/ 0 w 8"/>
                  <a:gd name="T9" fmla="*/ 0 h 8"/>
                  <a:gd name="T10" fmla="*/ 0 w 8"/>
                  <a:gd name="T11" fmla="*/ 0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98" name="Freeform 286"/>
              <p:cNvSpPr>
                <a:spLocks/>
              </p:cNvSpPr>
              <p:nvPr/>
            </p:nvSpPr>
            <p:spPr bwMode="auto">
              <a:xfrm>
                <a:off x="2990" y="2883"/>
                <a:ext cx="40" cy="24"/>
              </a:xfrm>
              <a:custGeom>
                <a:avLst/>
                <a:gdLst>
                  <a:gd name="T0" fmla="*/ 8 w 40"/>
                  <a:gd name="T1" fmla="*/ 24 h 24"/>
                  <a:gd name="T2" fmla="*/ 0 w 40"/>
                  <a:gd name="T3" fmla="*/ 24 h 24"/>
                  <a:gd name="T4" fmla="*/ 0 w 40"/>
                  <a:gd name="T5" fmla="*/ 16 h 24"/>
                  <a:gd name="T6" fmla="*/ 0 w 40"/>
                  <a:gd name="T7" fmla="*/ 16 h 24"/>
                  <a:gd name="T8" fmla="*/ 8 w 40"/>
                  <a:gd name="T9" fmla="*/ 8 h 24"/>
                  <a:gd name="T10" fmla="*/ 8 w 40"/>
                  <a:gd name="T11" fmla="*/ 8 h 24"/>
                  <a:gd name="T12" fmla="*/ 8 w 40"/>
                  <a:gd name="T13" fmla="*/ 8 h 24"/>
                  <a:gd name="T14" fmla="*/ 16 w 40"/>
                  <a:gd name="T15" fmla="*/ 0 h 24"/>
                  <a:gd name="T16" fmla="*/ 24 w 40"/>
                  <a:gd name="T17" fmla="*/ 0 h 24"/>
                  <a:gd name="T18" fmla="*/ 24 w 40"/>
                  <a:gd name="T19" fmla="*/ 0 h 24"/>
                  <a:gd name="T20" fmla="*/ 32 w 40"/>
                  <a:gd name="T21" fmla="*/ 8 h 24"/>
                  <a:gd name="T22" fmla="*/ 24 w 40"/>
                  <a:gd name="T23" fmla="*/ 8 h 24"/>
                  <a:gd name="T24" fmla="*/ 24 w 40"/>
                  <a:gd name="T25" fmla="*/ 8 h 24"/>
                  <a:gd name="T26" fmla="*/ 32 w 40"/>
                  <a:gd name="T27" fmla="*/ 8 h 24"/>
                  <a:gd name="T28" fmla="*/ 40 w 40"/>
                  <a:gd name="T29" fmla="*/ 16 h 24"/>
                  <a:gd name="T30" fmla="*/ 40 w 40"/>
                  <a:gd name="T31" fmla="*/ 16 h 24"/>
                  <a:gd name="T32" fmla="*/ 32 w 40"/>
                  <a:gd name="T33" fmla="*/ 24 h 24"/>
                  <a:gd name="T34" fmla="*/ 24 w 40"/>
                  <a:gd name="T35" fmla="*/ 24 h 24"/>
                  <a:gd name="T36" fmla="*/ 24 w 40"/>
                  <a:gd name="T37" fmla="*/ 24 h 24"/>
                  <a:gd name="T38" fmla="*/ 16 w 40"/>
                  <a:gd name="T39" fmla="*/ 24 h 24"/>
                  <a:gd name="T40" fmla="*/ 16 w 40"/>
                  <a:gd name="T41" fmla="*/ 24 h 24"/>
                  <a:gd name="T42" fmla="*/ 16 w 40"/>
                  <a:gd name="T43" fmla="*/ 24 h 24"/>
                  <a:gd name="T44" fmla="*/ 8 w 40"/>
                  <a:gd name="T45" fmla="*/ 24 h 24"/>
                  <a:gd name="T46" fmla="*/ 8 w 40"/>
                  <a:gd name="T47" fmla="*/ 24 h 24"/>
                  <a:gd name="T48" fmla="*/ 8 w 40"/>
                  <a:gd name="T49" fmla="*/ 16 h 24"/>
                  <a:gd name="T50" fmla="*/ 8 w 40"/>
                  <a:gd name="T51" fmla="*/ 16 h 24"/>
                  <a:gd name="T52" fmla="*/ 16 w 40"/>
                  <a:gd name="T53" fmla="*/ 16 h 24"/>
                  <a:gd name="T54" fmla="*/ 16 w 40"/>
                  <a:gd name="T55" fmla="*/ 16 h 24"/>
                  <a:gd name="T56" fmla="*/ 16 w 40"/>
                  <a:gd name="T57" fmla="*/ 16 h 24"/>
                  <a:gd name="T58" fmla="*/ 24 w 40"/>
                  <a:gd name="T59" fmla="*/ 16 h 24"/>
                  <a:gd name="T60" fmla="*/ 24 w 40"/>
                  <a:gd name="T61" fmla="*/ 16 h 24"/>
                  <a:gd name="T62" fmla="*/ 24 w 40"/>
                  <a:gd name="T63" fmla="*/ 16 h 24"/>
                  <a:gd name="T64" fmla="*/ 32 w 40"/>
                  <a:gd name="T65" fmla="*/ 8 h 24"/>
                  <a:gd name="T66" fmla="*/ 32 w 40"/>
                  <a:gd name="T67" fmla="*/ 8 h 24"/>
                  <a:gd name="T68" fmla="*/ 32 w 40"/>
                  <a:gd name="T69" fmla="*/ 16 h 24"/>
                  <a:gd name="T70" fmla="*/ 24 w 40"/>
                  <a:gd name="T71" fmla="*/ 16 h 24"/>
                  <a:gd name="T72" fmla="*/ 24 w 40"/>
                  <a:gd name="T73" fmla="*/ 16 h 24"/>
                  <a:gd name="T74" fmla="*/ 24 w 40"/>
                  <a:gd name="T75" fmla="*/ 16 h 24"/>
                  <a:gd name="T76" fmla="*/ 16 w 40"/>
                  <a:gd name="T77" fmla="*/ 8 h 24"/>
                  <a:gd name="T78" fmla="*/ 16 w 40"/>
                  <a:gd name="T79" fmla="*/ 8 h 24"/>
                  <a:gd name="T80" fmla="*/ 24 w 40"/>
                  <a:gd name="T81" fmla="*/ 8 h 24"/>
                  <a:gd name="T82" fmla="*/ 16 w 40"/>
                  <a:gd name="T83" fmla="*/ 16 h 24"/>
                  <a:gd name="T84" fmla="*/ 16 w 40"/>
                  <a:gd name="T85" fmla="*/ 16 h 24"/>
                  <a:gd name="T86" fmla="*/ 16 w 40"/>
                  <a:gd name="T87" fmla="*/ 16 h 24"/>
                  <a:gd name="T88" fmla="*/ 8 w 40"/>
                  <a:gd name="T89" fmla="*/ 24 h 24"/>
                  <a:gd name="T90" fmla="*/ 8 w 40"/>
                  <a:gd name="T91" fmla="*/ 24 h 24"/>
                  <a:gd name="T92" fmla="*/ 0 w 40"/>
                  <a:gd name="T93" fmla="*/ 16 h 24"/>
                  <a:gd name="T94" fmla="*/ 8 w 40"/>
                  <a:gd name="T95" fmla="*/ 16 h 24"/>
                  <a:gd name="T96" fmla="*/ 8 w 40"/>
                  <a:gd name="T9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24"/>
                    </a:move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99" name="Freeform 287"/>
              <p:cNvSpPr>
                <a:spLocks/>
              </p:cNvSpPr>
              <p:nvPr/>
            </p:nvSpPr>
            <p:spPr bwMode="auto">
              <a:xfrm>
                <a:off x="2998" y="2899"/>
                <a:ext cx="1" cy="8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00" name="Freeform 288"/>
              <p:cNvSpPr>
                <a:spLocks/>
              </p:cNvSpPr>
              <p:nvPr/>
            </p:nvSpPr>
            <p:spPr bwMode="auto">
              <a:xfrm>
                <a:off x="3014" y="2891"/>
                <a:ext cx="40" cy="24"/>
              </a:xfrm>
              <a:custGeom>
                <a:avLst/>
                <a:gdLst>
                  <a:gd name="T0" fmla="*/ 8 w 40"/>
                  <a:gd name="T1" fmla="*/ 24 h 24"/>
                  <a:gd name="T2" fmla="*/ 0 w 40"/>
                  <a:gd name="T3" fmla="*/ 16 h 24"/>
                  <a:gd name="T4" fmla="*/ 0 w 40"/>
                  <a:gd name="T5" fmla="*/ 8 h 24"/>
                  <a:gd name="T6" fmla="*/ 0 w 40"/>
                  <a:gd name="T7" fmla="*/ 8 h 24"/>
                  <a:gd name="T8" fmla="*/ 8 w 40"/>
                  <a:gd name="T9" fmla="*/ 8 h 24"/>
                  <a:gd name="T10" fmla="*/ 8 w 40"/>
                  <a:gd name="T11" fmla="*/ 8 h 24"/>
                  <a:gd name="T12" fmla="*/ 8 w 40"/>
                  <a:gd name="T13" fmla="*/ 8 h 24"/>
                  <a:gd name="T14" fmla="*/ 16 w 40"/>
                  <a:gd name="T15" fmla="*/ 0 h 24"/>
                  <a:gd name="T16" fmla="*/ 16 w 40"/>
                  <a:gd name="T17" fmla="*/ 0 h 24"/>
                  <a:gd name="T18" fmla="*/ 16 w 40"/>
                  <a:gd name="T19" fmla="*/ 0 h 24"/>
                  <a:gd name="T20" fmla="*/ 24 w 40"/>
                  <a:gd name="T21" fmla="*/ 0 h 24"/>
                  <a:gd name="T22" fmla="*/ 24 w 40"/>
                  <a:gd name="T23" fmla="*/ 0 h 24"/>
                  <a:gd name="T24" fmla="*/ 24 w 40"/>
                  <a:gd name="T25" fmla="*/ 0 h 24"/>
                  <a:gd name="T26" fmla="*/ 32 w 40"/>
                  <a:gd name="T27" fmla="*/ 0 h 24"/>
                  <a:gd name="T28" fmla="*/ 40 w 40"/>
                  <a:gd name="T29" fmla="*/ 0 h 24"/>
                  <a:gd name="T30" fmla="*/ 40 w 40"/>
                  <a:gd name="T31" fmla="*/ 0 h 24"/>
                  <a:gd name="T32" fmla="*/ 40 w 40"/>
                  <a:gd name="T33" fmla="*/ 8 h 24"/>
                  <a:gd name="T34" fmla="*/ 32 w 40"/>
                  <a:gd name="T35" fmla="*/ 16 h 24"/>
                  <a:gd name="T36" fmla="*/ 32 w 40"/>
                  <a:gd name="T37" fmla="*/ 16 h 24"/>
                  <a:gd name="T38" fmla="*/ 16 w 40"/>
                  <a:gd name="T39" fmla="*/ 24 h 24"/>
                  <a:gd name="T40" fmla="*/ 16 w 40"/>
                  <a:gd name="T41" fmla="*/ 24 h 24"/>
                  <a:gd name="T42" fmla="*/ 16 w 40"/>
                  <a:gd name="T43" fmla="*/ 24 h 24"/>
                  <a:gd name="T44" fmla="*/ 8 w 40"/>
                  <a:gd name="T45" fmla="*/ 24 h 24"/>
                  <a:gd name="T46" fmla="*/ 8 w 40"/>
                  <a:gd name="T47" fmla="*/ 24 h 24"/>
                  <a:gd name="T48" fmla="*/ 8 w 40"/>
                  <a:gd name="T49" fmla="*/ 16 h 24"/>
                  <a:gd name="T50" fmla="*/ 8 w 40"/>
                  <a:gd name="T51" fmla="*/ 16 h 24"/>
                  <a:gd name="T52" fmla="*/ 16 w 40"/>
                  <a:gd name="T53" fmla="*/ 16 h 24"/>
                  <a:gd name="T54" fmla="*/ 16 w 40"/>
                  <a:gd name="T55" fmla="*/ 16 h 24"/>
                  <a:gd name="T56" fmla="*/ 16 w 40"/>
                  <a:gd name="T57" fmla="*/ 16 h 24"/>
                  <a:gd name="T58" fmla="*/ 32 w 40"/>
                  <a:gd name="T59" fmla="*/ 8 h 24"/>
                  <a:gd name="T60" fmla="*/ 32 w 40"/>
                  <a:gd name="T61" fmla="*/ 8 h 24"/>
                  <a:gd name="T62" fmla="*/ 32 w 40"/>
                  <a:gd name="T63" fmla="*/ 8 h 24"/>
                  <a:gd name="T64" fmla="*/ 32 w 40"/>
                  <a:gd name="T65" fmla="*/ 0 h 24"/>
                  <a:gd name="T66" fmla="*/ 32 w 40"/>
                  <a:gd name="T67" fmla="*/ 0 h 24"/>
                  <a:gd name="T68" fmla="*/ 32 w 40"/>
                  <a:gd name="T69" fmla="*/ 8 h 24"/>
                  <a:gd name="T70" fmla="*/ 24 w 40"/>
                  <a:gd name="T71" fmla="*/ 8 h 24"/>
                  <a:gd name="T72" fmla="*/ 24 w 40"/>
                  <a:gd name="T73" fmla="*/ 8 h 24"/>
                  <a:gd name="T74" fmla="*/ 24 w 40"/>
                  <a:gd name="T75" fmla="*/ 8 h 24"/>
                  <a:gd name="T76" fmla="*/ 16 w 40"/>
                  <a:gd name="T77" fmla="*/ 8 h 24"/>
                  <a:gd name="T78" fmla="*/ 16 w 40"/>
                  <a:gd name="T79" fmla="*/ 8 h 24"/>
                  <a:gd name="T80" fmla="*/ 24 w 40"/>
                  <a:gd name="T81" fmla="*/ 8 h 24"/>
                  <a:gd name="T82" fmla="*/ 16 w 40"/>
                  <a:gd name="T83" fmla="*/ 16 h 24"/>
                  <a:gd name="T84" fmla="*/ 16 w 40"/>
                  <a:gd name="T85" fmla="*/ 16 h 24"/>
                  <a:gd name="T86" fmla="*/ 8 w 40"/>
                  <a:gd name="T87" fmla="*/ 16 h 24"/>
                  <a:gd name="T88" fmla="*/ 0 w 40"/>
                  <a:gd name="T89" fmla="*/ 16 h 24"/>
                  <a:gd name="T90" fmla="*/ 0 w 40"/>
                  <a:gd name="T91" fmla="*/ 16 h 24"/>
                  <a:gd name="T92" fmla="*/ 8 w 40"/>
                  <a:gd name="T93" fmla="*/ 8 h 24"/>
                  <a:gd name="T94" fmla="*/ 16 w 40"/>
                  <a:gd name="T95" fmla="*/ 16 h 24"/>
                  <a:gd name="T96" fmla="*/ 8 w 40"/>
                  <a:gd name="T9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24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01" name="Freeform 289"/>
              <p:cNvSpPr>
                <a:spLocks/>
              </p:cNvSpPr>
              <p:nvPr/>
            </p:nvSpPr>
            <p:spPr bwMode="auto">
              <a:xfrm>
                <a:off x="3022" y="2907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8 h 8"/>
                  <a:gd name="T4" fmla="*/ 0 w 8"/>
                  <a:gd name="T5" fmla="*/ 8 h 8"/>
                  <a:gd name="T6" fmla="*/ 8 w 8"/>
                  <a:gd name="T7" fmla="*/ 0 h 8"/>
                  <a:gd name="T8" fmla="*/ 0 w 8"/>
                  <a:gd name="T9" fmla="*/ 0 h 8"/>
                  <a:gd name="T10" fmla="*/ 0 w 8"/>
                  <a:gd name="T11" fmla="*/ 0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02" name="Freeform 290"/>
              <p:cNvSpPr>
                <a:spLocks/>
              </p:cNvSpPr>
              <p:nvPr/>
            </p:nvSpPr>
            <p:spPr bwMode="auto">
              <a:xfrm>
                <a:off x="3038" y="2899"/>
                <a:ext cx="48" cy="24"/>
              </a:xfrm>
              <a:custGeom>
                <a:avLst/>
                <a:gdLst>
                  <a:gd name="T0" fmla="*/ 16 w 48"/>
                  <a:gd name="T1" fmla="*/ 24 h 24"/>
                  <a:gd name="T2" fmla="*/ 0 w 48"/>
                  <a:gd name="T3" fmla="*/ 16 h 24"/>
                  <a:gd name="T4" fmla="*/ 0 w 48"/>
                  <a:gd name="T5" fmla="*/ 8 h 24"/>
                  <a:gd name="T6" fmla="*/ 0 w 48"/>
                  <a:gd name="T7" fmla="*/ 8 h 24"/>
                  <a:gd name="T8" fmla="*/ 8 w 48"/>
                  <a:gd name="T9" fmla="*/ 0 h 24"/>
                  <a:gd name="T10" fmla="*/ 8 w 48"/>
                  <a:gd name="T11" fmla="*/ 0 h 24"/>
                  <a:gd name="T12" fmla="*/ 8 w 48"/>
                  <a:gd name="T13" fmla="*/ 0 h 24"/>
                  <a:gd name="T14" fmla="*/ 16 w 48"/>
                  <a:gd name="T15" fmla="*/ 0 h 24"/>
                  <a:gd name="T16" fmla="*/ 16 w 48"/>
                  <a:gd name="T17" fmla="*/ 0 h 24"/>
                  <a:gd name="T18" fmla="*/ 16 w 48"/>
                  <a:gd name="T19" fmla="*/ 0 h 24"/>
                  <a:gd name="T20" fmla="*/ 32 w 48"/>
                  <a:gd name="T21" fmla="*/ 0 h 24"/>
                  <a:gd name="T22" fmla="*/ 32 w 48"/>
                  <a:gd name="T23" fmla="*/ 0 h 24"/>
                  <a:gd name="T24" fmla="*/ 32 w 48"/>
                  <a:gd name="T25" fmla="*/ 0 h 24"/>
                  <a:gd name="T26" fmla="*/ 40 w 48"/>
                  <a:gd name="T27" fmla="*/ 0 h 24"/>
                  <a:gd name="T28" fmla="*/ 48 w 48"/>
                  <a:gd name="T29" fmla="*/ 8 h 24"/>
                  <a:gd name="T30" fmla="*/ 48 w 48"/>
                  <a:gd name="T31" fmla="*/ 8 h 24"/>
                  <a:gd name="T32" fmla="*/ 40 w 48"/>
                  <a:gd name="T33" fmla="*/ 16 h 24"/>
                  <a:gd name="T34" fmla="*/ 40 w 48"/>
                  <a:gd name="T35" fmla="*/ 16 h 24"/>
                  <a:gd name="T36" fmla="*/ 40 w 48"/>
                  <a:gd name="T37" fmla="*/ 16 h 24"/>
                  <a:gd name="T38" fmla="*/ 32 w 48"/>
                  <a:gd name="T39" fmla="*/ 24 h 24"/>
                  <a:gd name="T40" fmla="*/ 24 w 48"/>
                  <a:gd name="T41" fmla="*/ 24 h 24"/>
                  <a:gd name="T42" fmla="*/ 24 w 48"/>
                  <a:gd name="T43" fmla="*/ 24 h 24"/>
                  <a:gd name="T44" fmla="*/ 16 w 48"/>
                  <a:gd name="T45" fmla="*/ 24 h 24"/>
                  <a:gd name="T46" fmla="*/ 16 w 48"/>
                  <a:gd name="T47" fmla="*/ 24 h 24"/>
                  <a:gd name="T48" fmla="*/ 16 w 48"/>
                  <a:gd name="T49" fmla="*/ 16 h 24"/>
                  <a:gd name="T50" fmla="*/ 16 w 48"/>
                  <a:gd name="T51" fmla="*/ 16 h 24"/>
                  <a:gd name="T52" fmla="*/ 24 w 48"/>
                  <a:gd name="T53" fmla="*/ 16 h 24"/>
                  <a:gd name="T54" fmla="*/ 24 w 48"/>
                  <a:gd name="T55" fmla="*/ 16 h 24"/>
                  <a:gd name="T56" fmla="*/ 24 w 48"/>
                  <a:gd name="T57" fmla="*/ 16 h 24"/>
                  <a:gd name="T58" fmla="*/ 32 w 48"/>
                  <a:gd name="T59" fmla="*/ 8 h 24"/>
                  <a:gd name="T60" fmla="*/ 32 w 48"/>
                  <a:gd name="T61" fmla="*/ 8 h 24"/>
                  <a:gd name="T62" fmla="*/ 32 w 48"/>
                  <a:gd name="T63" fmla="*/ 8 h 24"/>
                  <a:gd name="T64" fmla="*/ 40 w 48"/>
                  <a:gd name="T65" fmla="*/ 0 h 24"/>
                  <a:gd name="T66" fmla="*/ 40 w 48"/>
                  <a:gd name="T67" fmla="*/ 0 h 24"/>
                  <a:gd name="T68" fmla="*/ 40 w 48"/>
                  <a:gd name="T69" fmla="*/ 8 h 24"/>
                  <a:gd name="T70" fmla="*/ 32 w 48"/>
                  <a:gd name="T71" fmla="*/ 8 h 24"/>
                  <a:gd name="T72" fmla="*/ 32 w 48"/>
                  <a:gd name="T73" fmla="*/ 8 h 24"/>
                  <a:gd name="T74" fmla="*/ 32 w 48"/>
                  <a:gd name="T75" fmla="*/ 8 h 24"/>
                  <a:gd name="T76" fmla="*/ 16 w 48"/>
                  <a:gd name="T77" fmla="*/ 8 h 24"/>
                  <a:gd name="T78" fmla="*/ 16 w 48"/>
                  <a:gd name="T79" fmla="*/ 8 h 24"/>
                  <a:gd name="T80" fmla="*/ 16 w 48"/>
                  <a:gd name="T81" fmla="*/ 8 h 24"/>
                  <a:gd name="T82" fmla="*/ 8 w 48"/>
                  <a:gd name="T83" fmla="*/ 8 h 24"/>
                  <a:gd name="T84" fmla="*/ 8 w 48"/>
                  <a:gd name="T85" fmla="*/ 8 h 24"/>
                  <a:gd name="T86" fmla="*/ 16 w 48"/>
                  <a:gd name="T87" fmla="*/ 8 h 24"/>
                  <a:gd name="T88" fmla="*/ 8 w 48"/>
                  <a:gd name="T89" fmla="*/ 16 h 24"/>
                  <a:gd name="T90" fmla="*/ 8 w 48"/>
                  <a:gd name="T91" fmla="*/ 16 h 24"/>
                  <a:gd name="T92" fmla="*/ 0 w 48"/>
                  <a:gd name="T93" fmla="*/ 8 h 24"/>
                  <a:gd name="T94" fmla="*/ 16 w 48"/>
                  <a:gd name="T95" fmla="*/ 16 h 24"/>
                  <a:gd name="T96" fmla="*/ 16 w 48"/>
                  <a:gd name="T9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16" y="24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03" name="Freeform 291"/>
              <p:cNvSpPr>
                <a:spLocks/>
              </p:cNvSpPr>
              <p:nvPr/>
            </p:nvSpPr>
            <p:spPr bwMode="auto">
              <a:xfrm>
                <a:off x="3054" y="2915"/>
                <a:ext cx="1" cy="8"/>
              </a:xfrm>
              <a:custGeom>
                <a:avLst/>
                <a:gdLst>
                  <a:gd name="T0" fmla="*/ 8 h 8"/>
                  <a:gd name="T1" fmla="*/ 8 h 8"/>
                  <a:gd name="T2" fmla="*/ 8 h 8"/>
                  <a:gd name="T3" fmla="*/ 0 h 8"/>
                  <a:gd name="T4" fmla="*/ 0 h 8"/>
                  <a:gd name="T5" fmla="*/ 0 h 8"/>
                  <a:gd name="T6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04" name="Freeform 292"/>
              <p:cNvSpPr>
                <a:spLocks/>
              </p:cNvSpPr>
              <p:nvPr/>
            </p:nvSpPr>
            <p:spPr bwMode="auto">
              <a:xfrm>
                <a:off x="3070" y="2899"/>
                <a:ext cx="48" cy="32"/>
              </a:xfrm>
              <a:custGeom>
                <a:avLst/>
                <a:gdLst>
                  <a:gd name="T0" fmla="*/ 16 w 48"/>
                  <a:gd name="T1" fmla="*/ 24 h 32"/>
                  <a:gd name="T2" fmla="*/ 0 w 48"/>
                  <a:gd name="T3" fmla="*/ 24 h 32"/>
                  <a:gd name="T4" fmla="*/ 0 w 48"/>
                  <a:gd name="T5" fmla="*/ 16 h 32"/>
                  <a:gd name="T6" fmla="*/ 0 w 48"/>
                  <a:gd name="T7" fmla="*/ 16 h 32"/>
                  <a:gd name="T8" fmla="*/ 8 w 48"/>
                  <a:gd name="T9" fmla="*/ 8 h 32"/>
                  <a:gd name="T10" fmla="*/ 8 w 48"/>
                  <a:gd name="T11" fmla="*/ 8 h 32"/>
                  <a:gd name="T12" fmla="*/ 8 w 48"/>
                  <a:gd name="T13" fmla="*/ 8 h 32"/>
                  <a:gd name="T14" fmla="*/ 16 w 48"/>
                  <a:gd name="T15" fmla="*/ 0 h 32"/>
                  <a:gd name="T16" fmla="*/ 16 w 48"/>
                  <a:gd name="T17" fmla="*/ 0 h 32"/>
                  <a:gd name="T18" fmla="*/ 16 w 48"/>
                  <a:gd name="T19" fmla="*/ 0 h 32"/>
                  <a:gd name="T20" fmla="*/ 32 w 48"/>
                  <a:gd name="T21" fmla="*/ 8 h 32"/>
                  <a:gd name="T22" fmla="*/ 32 w 48"/>
                  <a:gd name="T23" fmla="*/ 8 h 32"/>
                  <a:gd name="T24" fmla="*/ 32 w 48"/>
                  <a:gd name="T25" fmla="*/ 8 h 32"/>
                  <a:gd name="T26" fmla="*/ 40 w 48"/>
                  <a:gd name="T27" fmla="*/ 8 h 32"/>
                  <a:gd name="T28" fmla="*/ 48 w 48"/>
                  <a:gd name="T29" fmla="*/ 8 h 32"/>
                  <a:gd name="T30" fmla="*/ 48 w 48"/>
                  <a:gd name="T31" fmla="*/ 8 h 32"/>
                  <a:gd name="T32" fmla="*/ 48 w 48"/>
                  <a:gd name="T33" fmla="*/ 16 h 32"/>
                  <a:gd name="T34" fmla="*/ 40 w 48"/>
                  <a:gd name="T35" fmla="*/ 24 h 32"/>
                  <a:gd name="T36" fmla="*/ 40 w 48"/>
                  <a:gd name="T37" fmla="*/ 24 h 32"/>
                  <a:gd name="T38" fmla="*/ 24 w 48"/>
                  <a:gd name="T39" fmla="*/ 32 h 32"/>
                  <a:gd name="T40" fmla="*/ 24 w 48"/>
                  <a:gd name="T41" fmla="*/ 32 h 32"/>
                  <a:gd name="T42" fmla="*/ 24 w 48"/>
                  <a:gd name="T43" fmla="*/ 32 h 32"/>
                  <a:gd name="T44" fmla="*/ 16 w 48"/>
                  <a:gd name="T45" fmla="*/ 24 h 32"/>
                  <a:gd name="T46" fmla="*/ 16 w 48"/>
                  <a:gd name="T47" fmla="*/ 24 h 32"/>
                  <a:gd name="T48" fmla="*/ 24 w 48"/>
                  <a:gd name="T49" fmla="*/ 16 h 32"/>
                  <a:gd name="T50" fmla="*/ 24 w 48"/>
                  <a:gd name="T51" fmla="*/ 16 h 32"/>
                  <a:gd name="T52" fmla="*/ 32 w 48"/>
                  <a:gd name="T53" fmla="*/ 24 h 32"/>
                  <a:gd name="T54" fmla="*/ 32 w 48"/>
                  <a:gd name="T55" fmla="*/ 24 h 32"/>
                  <a:gd name="T56" fmla="*/ 24 w 48"/>
                  <a:gd name="T57" fmla="*/ 24 h 32"/>
                  <a:gd name="T58" fmla="*/ 40 w 48"/>
                  <a:gd name="T59" fmla="*/ 16 h 32"/>
                  <a:gd name="T60" fmla="*/ 40 w 48"/>
                  <a:gd name="T61" fmla="*/ 16 h 32"/>
                  <a:gd name="T62" fmla="*/ 40 w 48"/>
                  <a:gd name="T63" fmla="*/ 16 h 32"/>
                  <a:gd name="T64" fmla="*/ 40 w 48"/>
                  <a:gd name="T65" fmla="*/ 8 h 32"/>
                  <a:gd name="T66" fmla="*/ 40 w 48"/>
                  <a:gd name="T67" fmla="*/ 8 h 32"/>
                  <a:gd name="T68" fmla="*/ 40 w 48"/>
                  <a:gd name="T69" fmla="*/ 16 h 32"/>
                  <a:gd name="T70" fmla="*/ 32 w 48"/>
                  <a:gd name="T71" fmla="*/ 16 h 32"/>
                  <a:gd name="T72" fmla="*/ 32 w 48"/>
                  <a:gd name="T73" fmla="*/ 16 h 32"/>
                  <a:gd name="T74" fmla="*/ 32 w 48"/>
                  <a:gd name="T75" fmla="*/ 16 h 32"/>
                  <a:gd name="T76" fmla="*/ 16 w 48"/>
                  <a:gd name="T77" fmla="*/ 8 h 32"/>
                  <a:gd name="T78" fmla="*/ 16 w 48"/>
                  <a:gd name="T79" fmla="*/ 8 h 32"/>
                  <a:gd name="T80" fmla="*/ 24 w 48"/>
                  <a:gd name="T81" fmla="*/ 8 h 32"/>
                  <a:gd name="T82" fmla="*/ 16 w 48"/>
                  <a:gd name="T83" fmla="*/ 16 h 32"/>
                  <a:gd name="T84" fmla="*/ 16 w 48"/>
                  <a:gd name="T85" fmla="*/ 16 h 32"/>
                  <a:gd name="T86" fmla="*/ 16 w 48"/>
                  <a:gd name="T87" fmla="*/ 16 h 32"/>
                  <a:gd name="T88" fmla="*/ 8 w 48"/>
                  <a:gd name="T89" fmla="*/ 24 h 32"/>
                  <a:gd name="T90" fmla="*/ 8 w 48"/>
                  <a:gd name="T91" fmla="*/ 24 h 32"/>
                  <a:gd name="T92" fmla="*/ 0 w 48"/>
                  <a:gd name="T93" fmla="*/ 16 h 32"/>
                  <a:gd name="T94" fmla="*/ 16 w 48"/>
                  <a:gd name="T95" fmla="*/ 16 h 32"/>
                  <a:gd name="T96" fmla="*/ 16 w 48"/>
                  <a:gd name="T97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32">
                    <a:moveTo>
                      <a:pt x="16" y="24"/>
                    </a:move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2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05" name="Freeform 293"/>
              <p:cNvSpPr>
                <a:spLocks/>
              </p:cNvSpPr>
              <p:nvPr/>
            </p:nvSpPr>
            <p:spPr bwMode="auto">
              <a:xfrm>
                <a:off x="3086" y="2915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0 w 8"/>
                  <a:gd name="T3" fmla="*/ 8 h 8"/>
                  <a:gd name="T4" fmla="*/ 0 w 8"/>
                  <a:gd name="T5" fmla="*/ 8 h 8"/>
                  <a:gd name="T6" fmla="*/ 0 w 8"/>
                  <a:gd name="T7" fmla="*/ 0 h 8"/>
                  <a:gd name="T8" fmla="*/ 8 w 8"/>
                  <a:gd name="T9" fmla="*/ 0 h 8"/>
                  <a:gd name="T10" fmla="*/ 8 w 8"/>
                  <a:gd name="T11" fmla="*/ 0 h 8"/>
                  <a:gd name="T12" fmla="*/ 0 w 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06" name="Freeform 294"/>
              <p:cNvSpPr>
                <a:spLocks/>
              </p:cNvSpPr>
              <p:nvPr/>
            </p:nvSpPr>
            <p:spPr bwMode="auto">
              <a:xfrm>
                <a:off x="3038" y="2915"/>
                <a:ext cx="64" cy="32"/>
              </a:xfrm>
              <a:custGeom>
                <a:avLst/>
                <a:gdLst>
                  <a:gd name="T0" fmla="*/ 32 w 64"/>
                  <a:gd name="T1" fmla="*/ 0 h 32"/>
                  <a:gd name="T2" fmla="*/ 56 w 64"/>
                  <a:gd name="T3" fmla="*/ 8 h 32"/>
                  <a:gd name="T4" fmla="*/ 64 w 64"/>
                  <a:gd name="T5" fmla="*/ 16 h 32"/>
                  <a:gd name="T6" fmla="*/ 64 w 64"/>
                  <a:gd name="T7" fmla="*/ 16 h 32"/>
                  <a:gd name="T8" fmla="*/ 56 w 64"/>
                  <a:gd name="T9" fmla="*/ 24 h 32"/>
                  <a:gd name="T10" fmla="*/ 56 w 64"/>
                  <a:gd name="T11" fmla="*/ 24 h 32"/>
                  <a:gd name="T12" fmla="*/ 56 w 64"/>
                  <a:gd name="T13" fmla="*/ 24 h 32"/>
                  <a:gd name="T14" fmla="*/ 48 w 64"/>
                  <a:gd name="T15" fmla="*/ 32 h 32"/>
                  <a:gd name="T16" fmla="*/ 40 w 64"/>
                  <a:gd name="T17" fmla="*/ 32 h 32"/>
                  <a:gd name="T18" fmla="*/ 40 w 64"/>
                  <a:gd name="T19" fmla="*/ 32 h 32"/>
                  <a:gd name="T20" fmla="*/ 16 w 64"/>
                  <a:gd name="T21" fmla="*/ 24 h 32"/>
                  <a:gd name="T22" fmla="*/ 16 w 64"/>
                  <a:gd name="T23" fmla="*/ 24 h 32"/>
                  <a:gd name="T24" fmla="*/ 16 w 64"/>
                  <a:gd name="T25" fmla="*/ 24 h 32"/>
                  <a:gd name="T26" fmla="*/ 0 w 64"/>
                  <a:gd name="T27" fmla="*/ 24 h 32"/>
                  <a:gd name="T28" fmla="*/ 0 w 64"/>
                  <a:gd name="T29" fmla="*/ 16 h 32"/>
                  <a:gd name="T30" fmla="*/ 0 w 64"/>
                  <a:gd name="T31" fmla="*/ 16 h 32"/>
                  <a:gd name="T32" fmla="*/ 8 w 64"/>
                  <a:gd name="T33" fmla="*/ 8 h 32"/>
                  <a:gd name="T34" fmla="*/ 8 w 64"/>
                  <a:gd name="T35" fmla="*/ 8 h 32"/>
                  <a:gd name="T36" fmla="*/ 8 w 64"/>
                  <a:gd name="T37" fmla="*/ 8 h 32"/>
                  <a:gd name="T38" fmla="*/ 16 w 64"/>
                  <a:gd name="T39" fmla="*/ 0 h 32"/>
                  <a:gd name="T40" fmla="*/ 16 w 64"/>
                  <a:gd name="T41" fmla="*/ 0 h 32"/>
                  <a:gd name="T42" fmla="*/ 16 w 64"/>
                  <a:gd name="T43" fmla="*/ 0 h 32"/>
                  <a:gd name="T44" fmla="*/ 32 w 64"/>
                  <a:gd name="T45" fmla="*/ 0 h 32"/>
                  <a:gd name="T46" fmla="*/ 32 w 64"/>
                  <a:gd name="T47" fmla="*/ 0 h 32"/>
                  <a:gd name="T48" fmla="*/ 32 w 64"/>
                  <a:gd name="T49" fmla="*/ 8 h 32"/>
                  <a:gd name="T50" fmla="*/ 32 w 64"/>
                  <a:gd name="T51" fmla="*/ 8 h 32"/>
                  <a:gd name="T52" fmla="*/ 16 w 64"/>
                  <a:gd name="T53" fmla="*/ 8 h 32"/>
                  <a:gd name="T54" fmla="*/ 16 w 64"/>
                  <a:gd name="T55" fmla="*/ 8 h 32"/>
                  <a:gd name="T56" fmla="*/ 24 w 64"/>
                  <a:gd name="T57" fmla="*/ 8 h 32"/>
                  <a:gd name="T58" fmla="*/ 16 w 64"/>
                  <a:gd name="T59" fmla="*/ 16 h 32"/>
                  <a:gd name="T60" fmla="*/ 16 w 64"/>
                  <a:gd name="T61" fmla="*/ 16 h 32"/>
                  <a:gd name="T62" fmla="*/ 16 w 64"/>
                  <a:gd name="T63" fmla="*/ 16 h 32"/>
                  <a:gd name="T64" fmla="*/ 8 w 64"/>
                  <a:gd name="T65" fmla="*/ 24 h 32"/>
                  <a:gd name="T66" fmla="*/ 8 w 64"/>
                  <a:gd name="T67" fmla="*/ 24 h 32"/>
                  <a:gd name="T68" fmla="*/ 0 w 64"/>
                  <a:gd name="T69" fmla="*/ 16 h 32"/>
                  <a:gd name="T70" fmla="*/ 16 w 64"/>
                  <a:gd name="T71" fmla="*/ 16 h 32"/>
                  <a:gd name="T72" fmla="*/ 16 w 64"/>
                  <a:gd name="T73" fmla="*/ 16 h 32"/>
                  <a:gd name="T74" fmla="*/ 16 w 64"/>
                  <a:gd name="T75" fmla="*/ 16 h 32"/>
                  <a:gd name="T76" fmla="*/ 40 w 64"/>
                  <a:gd name="T77" fmla="*/ 24 h 32"/>
                  <a:gd name="T78" fmla="*/ 40 w 64"/>
                  <a:gd name="T79" fmla="*/ 24 h 32"/>
                  <a:gd name="T80" fmla="*/ 40 w 64"/>
                  <a:gd name="T81" fmla="*/ 24 h 32"/>
                  <a:gd name="T82" fmla="*/ 48 w 64"/>
                  <a:gd name="T83" fmla="*/ 16 h 32"/>
                  <a:gd name="T84" fmla="*/ 48 w 64"/>
                  <a:gd name="T85" fmla="*/ 16 h 32"/>
                  <a:gd name="T86" fmla="*/ 48 w 64"/>
                  <a:gd name="T87" fmla="*/ 16 h 32"/>
                  <a:gd name="T88" fmla="*/ 56 w 64"/>
                  <a:gd name="T89" fmla="*/ 8 h 32"/>
                  <a:gd name="T90" fmla="*/ 56 w 64"/>
                  <a:gd name="T91" fmla="*/ 8 h 32"/>
                  <a:gd name="T92" fmla="*/ 56 w 64"/>
                  <a:gd name="T93" fmla="*/ 16 h 32"/>
                  <a:gd name="T94" fmla="*/ 32 w 64"/>
                  <a:gd name="T95" fmla="*/ 8 h 32"/>
                  <a:gd name="T96" fmla="*/ 32 w 64"/>
                  <a:gd name="T9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" h="32">
                    <a:moveTo>
                      <a:pt x="32" y="0"/>
                    </a:moveTo>
                    <a:lnTo>
                      <a:pt x="56" y="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56" y="16"/>
                    </a:lnTo>
                    <a:lnTo>
                      <a:pt x="32" y="8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07" name="Freeform 295"/>
              <p:cNvSpPr>
                <a:spLocks/>
              </p:cNvSpPr>
              <p:nvPr/>
            </p:nvSpPr>
            <p:spPr bwMode="auto">
              <a:xfrm>
                <a:off x="3070" y="2915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08" name="Freeform 296"/>
              <p:cNvSpPr>
                <a:spLocks/>
              </p:cNvSpPr>
              <p:nvPr/>
            </p:nvSpPr>
            <p:spPr bwMode="auto">
              <a:xfrm>
                <a:off x="3006" y="2907"/>
                <a:ext cx="48" cy="24"/>
              </a:xfrm>
              <a:custGeom>
                <a:avLst/>
                <a:gdLst>
                  <a:gd name="T0" fmla="*/ 40 w 48"/>
                  <a:gd name="T1" fmla="*/ 0 h 24"/>
                  <a:gd name="T2" fmla="*/ 48 w 48"/>
                  <a:gd name="T3" fmla="*/ 8 h 24"/>
                  <a:gd name="T4" fmla="*/ 48 w 48"/>
                  <a:gd name="T5" fmla="*/ 16 h 24"/>
                  <a:gd name="T6" fmla="*/ 48 w 48"/>
                  <a:gd name="T7" fmla="*/ 16 h 24"/>
                  <a:gd name="T8" fmla="*/ 40 w 48"/>
                  <a:gd name="T9" fmla="*/ 24 h 24"/>
                  <a:gd name="T10" fmla="*/ 32 w 48"/>
                  <a:gd name="T11" fmla="*/ 24 h 24"/>
                  <a:gd name="T12" fmla="*/ 32 w 48"/>
                  <a:gd name="T13" fmla="*/ 24 h 24"/>
                  <a:gd name="T14" fmla="*/ 24 w 48"/>
                  <a:gd name="T15" fmla="*/ 24 h 24"/>
                  <a:gd name="T16" fmla="*/ 24 w 48"/>
                  <a:gd name="T17" fmla="*/ 24 h 24"/>
                  <a:gd name="T18" fmla="*/ 24 w 48"/>
                  <a:gd name="T19" fmla="*/ 24 h 24"/>
                  <a:gd name="T20" fmla="*/ 8 w 48"/>
                  <a:gd name="T21" fmla="*/ 24 h 24"/>
                  <a:gd name="T22" fmla="*/ 8 w 48"/>
                  <a:gd name="T23" fmla="*/ 24 h 24"/>
                  <a:gd name="T24" fmla="*/ 8 w 48"/>
                  <a:gd name="T25" fmla="*/ 24 h 24"/>
                  <a:gd name="T26" fmla="*/ 0 w 48"/>
                  <a:gd name="T27" fmla="*/ 24 h 24"/>
                  <a:gd name="T28" fmla="*/ 0 w 48"/>
                  <a:gd name="T29" fmla="*/ 16 h 24"/>
                  <a:gd name="T30" fmla="*/ 0 w 48"/>
                  <a:gd name="T31" fmla="*/ 16 h 24"/>
                  <a:gd name="T32" fmla="*/ 8 w 48"/>
                  <a:gd name="T33" fmla="*/ 8 h 24"/>
                  <a:gd name="T34" fmla="*/ 8 w 48"/>
                  <a:gd name="T35" fmla="*/ 8 h 24"/>
                  <a:gd name="T36" fmla="*/ 8 w 48"/>
                  <a:gd name="T37" fmla="*/ 8 h 24"/>
                  <a:gd name="T38" fmla="*/ 16 w 48"/>
                  <a:gd name="T39" fmla="*/ 0 h 24"/>
                  <a:gd name="T40" fmla="*/ 16 w 48"/>
                  <a:gd name="T41" fmla="*/ 0 h 24"/>
                  <a:gd name="T42" fmla="*/ 16 w 48"/>
                  <a:gd name="T43" fmla="*/ 0 h 24"/>
                  <a:gd name="T44" fmla="*/ 32 w 48"/>
                  <a:gd name="T45" fmla="*/ 0 h 24"/>
                  <a:gd name="T46" fmla="*/ 32 w 48"/>
                  <a:gd name="T47" fmla="*/ 0 h 24"/>
                  <a:gd name="T48" fmla="*/ 32 w 48"/>
                  <a:gd name="T49" fmla="*/ 8 h 24"/>
                  <a:gd name="T50" fmla="*/ 32 w 48"/>
                  <a:gd name="T51" fmla="*/ 8 h 24"/>
                  <a:gd name="T52" fmla="*/ 16 w 48"/>
                  <a:gd name="T53" fmla="*/ 8 h 24"/>
                  <a:gd name="T54" fmla="*/ 16 w 48"/>
                  <a:gd name="T55" fmla="*/ 8 h 24"/>
                  <a:gd name="T56" fmla="*/ 24 w 48"/>
                  <a:gd name="T57" fmla="*/ 8 h 24"/>
                  <a:gd name="T58" fmla="*/ 16 w 48"/>
                  <a:gd name="T59" fmla="*/ 16 h 24"/>
                  <a:gd name="T60" fmla="*/ 16 w 48"/>
                  <a:gd name="T61" fmla="*/ 16 h 24"/>
                  <a:gd name="T62" fmla="*/ 16 w 48"/>
                  <a:gd name="T63" fmla="*/ 16 h 24"/>
                  <a:gd name="T64" fmla="*/ 8 w 48"/>
                  <a:gd name="T65" fmla="*/ 24 h 24"/>
                  <a:gd name="T66" fmla="*/ 8 w 48"/>
                  <a:gd name="T67" fmla="*/ 24 h 24"/>
                  <a:gd name="T68" fmla="*/ 0 w 48"/>
                  <a:gd name="T69" fmla="*/ 16 h 24"/>
                  <a:gd name="T70" fmla="*/ 8 w 48"/>
                  <a:gd name="T71" fmla="*/ 16 h 24"/>
                  <a:gd name="T72" fmla="*/ 8 w 48"/>
                  <a:gd name="T73" fmla="*/ 16 h 24"/>
                  <a:gd name="T74" fmla="*/ 8 w 48"/>
                  <a:gd name="T75" fmla="*/ 16 h 24"/>
                  <a:gd name="T76" fmla="*/ 24 w 48"/>
                  <a:gd name="T77" fmla="*/ 16 h 24"/>
                  <a:gd name="T78" fmla="*/ 24 w 48"/>
                  <a:gd name="T79" fmla="*/ 16 h 24"/>
                  <a:gd name="T80" fmla="*/ 24 w 48"/>
                  <a:gd name="T81" fmla="*/ 16 h 24"/>
                  <a:gd name="T82" fmla="*/ 32 w 48"/>
                  <a:gd name="T83" fmla="*/ 16 h 24"/>
                  <a:gd name="T84" fmla="*/ 32 w 48"/>
                  <a:gd name="T85" fmla="*/ 16 h 24"/>
                  <a:gd name="T86" fmla="*/ 32 w 48"/>
                  <a:gd name="T87" fmla="*/ 16 h 24"/>
                  <a:gd name="T88" fmla="*/ 40 w 48"/>
                  <a:gd name="T89" fmla="*/ 8 h 24"/>
                  <a:gd name="T90" fmla="*/ 40 w 48"/>
                  <a:gd name="T91" fmla="*/ 8 h 24"/>
                  <a:gd name="T92" fmla="*/ 40 w 48"/>
                  <a:gd name="T93" fmla="*/ 16 h 24"/>
                  <a:gd name="T94" fmla="*/ 32 w 48"/>
                  <a:gd name="T95" fmla="*/ 8 h 24"/>
                  <a:gd name="T96" fmla="*/ 40 w 48"/>
                  <a:gd name="T9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40" y="0"/>
                    </a:move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32" y="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09" name="Freeform 297"/>
              <p:cNvSpPr>
                <a:spLocks/>
              </p:cNvSpPr>
              <p:nvPr/>
            </p:nvSpPr>
            <p:spPr bwMode="auto">
              <a:xfrm>
                <a:off x="3038" y="2907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8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10" name="Freeform 298"/>
              <p:cNvSpPr>
                <a:spLocks/>
              </p:cNvSpPr>
              <p:nvPr/>
            </p:nvSpPr>
            <p:spPr bwMode="auto">
              <a:xfrm>
                <a:off x="2982" y="2907"/>
                <a:ext cx="48" cy="24"/>
              </a:xfrm>
              <a:custGeom>
                <a:avLst/>
                <a:gdLst>
                  <a:gd name="T0" fmla="*/ 24 w 48"/>
                  <a:gd name="T1" fmla="*/ 0 h 24"/>
                  <a:gd name="T2" fmla="*/ 40 w 48"/>
                  <a:gd name="T3" fmla="*/ 0 h 24"/>
                  <a:gd name="T4" fmla="*/ 48 w 48"/>
                  <a:gd name="T5" fmla="*/ 8 h 24"/>
                  <a:gd name="T6" fmla="*/ 48 w 48"/>
                  <a:gd name="T7" fmla="*/ 8 h 24"/>
                  <a:gd name="T8" fmla="*/ 40 w 48"/>
                  <a:gd name="T9" fmla="*/ 16 h 24"/>
                  <a:gd name="T10" fmla="*/ 40 w 48"/>
                  <a:gd name="T11" fmla="*/ 16 h 24"/>
                  <a:gd name="T12" fmla="*/ 40 w 48"/>
                  <a:gd name="T13" fmla="*/ 16 h 24"/>
                  <a:gd name="T14" fmla="*/ 32 w 48"/>
                  <a:gd name="T15" fmla="*/ 24 h 24"/>
                  <a:gd name="T16" fmla="*/ 24 w 48"/>
                  <a:gd name="T17" fmla="*/ 24 h 24"/>
                  <a:gd name="T18" fmla="*/ 24 w 48"/>
                  <a:gd name="T19" fmla="*/ 24 h 24"/>
                  <a:gd name="T20" fmla="*/ 8 w 48"/>
                  <a:gd name="T21" fmla="*/ 16 h 24"/>
                  <a:gd name="T22" fmla="*/ 8 w 48"/>
                  <a:gd name="T23" fmla="*/ 16 h 24"/>
                  <a:gd name="T24" fmla="*/ 8 w 48"/>
                  <a:gd name="T25" fmla="*/ 16 h 24"/>
                  <a:gd name="T26" fmla="*/ 0 w 48"/>
                  <a:gd name="T27" fmla="*/ 16 h 24"/>
                  <a:gd name="T28" fmla="*/ 0 w 48"/>
                  <a:gd name="T29" fmla="*/ 8 h 24"/>
                  <a:gd name="T30" fmla="*/ 0 w 48"/>
                  <a:gd name="T31" fmla="*/ 8 h 24"/>
                  <a:gd name="T32" fmla="*/ 8 w 48"/>
                  <a:gd name="T33" fmla="*/ 0 h 24"/>
                  <a:gd name="T34" fmla="*/ 8 w 48"/>
                  <a:gd name="T35" fmla="*/ 0 h 24"/>
                  <a:gd name="T36" fmla="*/ 8 w 48"/>
                  <a:gd name="T37" fmla="*/ 0 h 24"/>
                  <a:gd name="T38" fmla="*/ 16 w 48"/>
                  <a:gd name="T39" fmla="*/ 0 h 24"/>
                  <a:gd name="T40" fmla="*/ 16 w 48"/>
                  <a:gd name="T41" fmla="*/ 0 h 24"/>
                  <a:gd name="T42" fmla="*/ 16 w 48"/>
                  <a:gd name="T43" fmla="*/ 0 h 24"/>
                  <a:gd name="T44" fmla="*/ 24 w 48"/>
                  <a:gd name="T45" fmla="*/ 0 h 24"/>
                  <a:gd name="T46" fmla="*/ 24 w 48"/>
                  <a:gd name="T47" fmla="*/ 0 h 24"/>
                  <a:gd name="T48" fmla="*/ 24 w 48"/>
                  <a:gd name="T49" fmla="*/ 8 h 24"/>
                  <a:gd name="T50" fmla="*/ 24 w 48"/>
                  <a:gd name="T51" fmla="*/ 8 h 24"/>
                  <a:gd name="T52" fmla="*/ 16 w 48"/>
                  <a:gd name="T53" fmla="*/ 8 h 24"/>
                  <a:gd name="T54" fmla="*/ 16 w 48"/>
                  <a:gd name="T55" fmla="*/ 8 h 24"/>
                  <a:gd name="T56" fmla="*/ 16 w 48"/>
                  <a:gd name="T57" fmla="*/ 8 h 24"/>
                  <a:gd name="T58" fmla="*/ 8 w 48"/>
                  <a:gd name="T59" fmla="*/ 8 h 24"/>
                  <a:gd name="T60" fmla="*/ 8 w 48"/>
                  <a:gd name="T61" fmla="*/ 8 h 24"/>
                  <a:gd name="T62" fmla="*/ 16 w 48"/>
                  <a:gd name="T63" fmla="*/ 8 h 24"/>
                  <a:gd name="T64" fmla="*/ 8 w 48"/>
                  <a:gd name="T65" fmla="*/ 16 h 24"/>
                  <a:gd name="T66" fmla="*/ 8 w 48"/>
                  <a:gd name="T67" fmla="*/ 16 h 24"/>
                  <a:gd name="T68" fmla="*/ 0 w 48"/>
                  <a:gd name="T69" fmla="*/ 8 h 24"/>
                  <a:gd name="T70" fmla="*/ 8 w 48"/>
                  <a:gd name="T71" fmla="*/ 8 h 24"/>
                  <a:gd name="T72" fmla="*/ 8 w 48"/>
                  <a:gd name="T73" fmla="*/ 8 h 24"/>
                  <a:gd name="T74" fmla="*/ 8 w 48"/>
                  <a:gd name="T75" fmla="*/ 8 h 24"/>
                  <a:gd name="T76" fmla="*/ 24 w 48"/>
                  <a:gd name="T77" fmla="*/ 16 h 24"/>
                  <a:gd name="T78" fmla="*/ 24 w 48"/>
                  <a:gd name="T79" fmla="*/ 16 h 24"/>
                  <a:gd name="T80" fmla="*/ 24 w 48"/>
                  <a:gd name="T81" fmla="*/ 16 h 24"/>
                  <a:gd name="T82" fmla="*/ 32 w 48"/>
                  <a:gd name="T83" fmla="*/ 8 h 24"/>
                  <a:gd name="T84" fmla="*/ 32 w 48"/>
                  <a:gd name="T85" fmla="*/ 8 h 24"/>
                  <a:gd name="T86" fmla="*/ 32 w 48"/>
                  <a:gd name="T87" fmla="*/ 8 h 24"/>
                  <a:gd name="T88" fmla="*/ 40 w 48"/>
                  <a:gd name="T89" fmla="*/ 0 h 24"/>
                  <a:gd name="T90" fmla="*/ 40 w 48"/>
                  <a:gd name="T91" fmla="*/ 0 h 24"/>
                  <a:gd name="T92" fmla="*/ 40 w 48"/>
                  <a:gd name="T93" fmla="*/ 8 h 24"/>
                  <a:gd name="T94" fmla="*/ 24 w 48"/>
                  <a:gd name="T95" fmla="*/ 8 h 24"/>
                  <a:gd name="T96" fmla="*/ 24 w 48"/>
                  <a:gd name="T9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24" y="0"/>
                    </a:moveTo>
                    <a:lnTo>
                      <a:pt x="40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24" y="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11" name="Freeform 299"/>
              <p:cNvSpPr>
                <a:spLocks/>
              </p:cNvSpPr>
              <p:nvPr/>
            </p:nvSpPr>
            <p:spPr bwMode="auto">
              <a:xfrm>
                <a:off x="3006" y="2907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12" name="Freeform 300"/>
              <p:cNvSpPr>
                <a:spLocks/>
              </p:cNvSpPr>
              <p:nvPr/>
            </p:nvSpPr>
            <p:spPr bwMode="auto">
              <a:xfrm>
                <a:off x="2958" y="2899"/>
                <a:ext cx="40" cy="24"/>
              </a:xfrm>
              <a:custGeom>
                <a:avLst/>
                <a:gdLst>
                  <a:gd name="T0" fmla="*/ 24 w 40"/>
                  <a:gd name="T1" fmla="*/ 0 h 24"/>
                  <a:gd name="T2" fmla="*/ 32 w 40"/>
                  <a:gd name="T3" fmla="*/ 0 h 24"/>
                  <a:gd name="T4" fmla="*/ 40 w 40"/>
                  <a:gd name="T5" fmla="*/ 8 h 24"/>
                  <a:gd name="T6" fmla="*/ 40 w 40"/>
                  <a:gd name="T7" fmla="*/ 8 h 24"/>
                  <a:gd name="T8" fmla="*/ 32 w 40"/>
                  <a:gd name="T9" fmla="*/ 16 h 24"/>
                  <a:gd name="T10" fmla="*/ 32 w 40"/>
                  <a:gd name="T11" fmla="*/ 16 h 24"/>
                  <a:gd name="T12" fmla="*/ 32 w 40"/>
                  <a:gd name="T13" fmla="*/ 16 h 24"/>
                  <a:gd name="T14" fmla="*/ 24 w 40"/>
                  <a:gd name="T15" fmla="*/ 24 h 24"/>
                  <a:gd name="T16" fmla="*/ 16 w 40"/>
                  <a:gd name="T17" fmla="*/ 24 h 24"/>
                  <a:gd name="T18" fmla="*/ 16 w 40"/>
                  <a:gd name="T19" fmla="*/ 24 h 24"/>
                  <a:gd name="T20" fmla="*/ 8 w 40"/>
                  <a:gd name="T21" fmla="*/ 24 h 24"/>
                  <a:gd name="T22" fmla="*/ 8 w 40"/>
                  <a:gd name="T23" fmla="*/ 24 h 24"/>
                  <a:gd name="T24" fmla="*/ 8 w 40"/>
                  <a:gd name="T25" fmla="*/ 24 h 24"/>
                  <a:gd name="T26" fmla="*/ 0 w 40"/>
                  <a:gd name="T27" fmla="*/ 16 h 24"/>
                  <a:gd name="T28" fmla="*/ 0 w 40"/>
                  <a:gd name="T29" fmla="*/ 16 h 24"/>
                  <a:gd name="T30" fmla="*/ 0 w 40"/>
                  <a:gd name="T31" fmla="*/ 16 h 24"/>
                  <a:gd name="T32" fmla="*/ 0 w 40"/>
                  <a:gd name="T33" fmla="*/ 16 h 24"/>
                  <a:gd name="T34" fmla="*/ 0 w 40"/>
                  <a:gd name="T35" fmla="*/ 8 h 24"/>
                  <a:gd name="T36" fmla="*/ 0 w 40"/>
                  <a:gd name="T37" fmla="*/ 8 h 24"/>
                  <a:gd name="T38" fmla="*/ 16 w 40"/>
                  <a:gd name="T39" fmla="*/ 0 h 24"/>
                  <a:gd name="T40" fmla="*/ 16 w 40"/>
                  <a:gd name="T41" fmla="*/ 0 h 24"/>
                  <a:gd name="T42" fmla="*/ 16 w 40"/>
                  <a:gd name="T43" fmla="*/ 0 h 24"/>
                  <a:gd name="T44" fmla="*/ 24 w 40"/>
                  <a:gd name="T45" fmla="*/ 0 h 24"/>
                  <a:gd name="T46" fmla="*/ 24 w 40"/>
                  <a:gd name="T47" fmla="*/ 0 h 24"/>
                  <a:gd name="T48" fmla="*/ 24 w 40"/>
                  <a:gd name="T49" fmla="*/ 8 h 24"/>
                  <a:gd name="T50" fmla="*/ 24 w 40"/>
                  <a:gd name="T51" fmla="*/ 8 h 24"/>
                  <a:gd name="T52" fmla="*/ 16 w 40"/>
                  <a:gd name="T53" fmla="*/ 8 h 24"/>
                  <a:gd name="T54" fmla="*/ 16 w 40"/>
                  <a:gd name="T55" fmla="*/ 8 h 24"/>
                  <a:gd name="T56" fmla="*/ 16 w 40"/>
                  <a:gd name="T57" fmla="*/ 8 h 24"/>
                  <a:gd name="T58" fmla="*/ 0 w 40"/>
                  <a:gd name="T59" fmla="*/ 16 h 24"/>
                  <a:gd name="T60" fmla="*/ 0 w 40"/>
                  <a:gd name="T61" fmla="*/ 16 h 24"/>
                  <a:gd name="T62" fmla="*/ 8 w 40"/>
                  <a:gd name="T63" fmla="*/ 8 h 24"/>
                  <a:gd name="T64" fmla="*/ 8 w 40"/>
                  <a:gd name="T65" fmla="*/ 8 h 24"/>
                  <a:gd name="T66" fmla="*/ 8 w 40"/>
                  <a:gd name="T67" fmla="*/ 8 h 24"/>
                  <a:gd name="T68" fmla="*/ 8 w 40"/>
                  <a:gd name="T69" fmla="*/ 8 h 24"/>
                  <a:gd name="T70" fmla="*/ 16 w 40"/>
                  <a:gd name="T71" fmla="*/ 16 h 24"/>
                  <a:gd name="T72" fmla="*/ 16 w 40"/>
                  <a:gd name="T73" fmla="*/ 16 h 24"/>
                  <a:gd name="T74" fmla="*/ 8 w 40"/>
                  <a:gd name="T75" fmla="*/ 16 h 24"/>
                  <a:gd name="T76" fmla="*/ 16 w 40"/>
                  <a:gd name="T77" fmla="*/ 16 h 24"/>
                  <a:gd name="T78" fmla="*/ 16 w 40"/>
                  <a:gd name="T79" fmla="*/ 16 h 24"/>
                  <a:gd name="T80" fmla="*/ 16 w 40"/>
                  <a:gd name="T81" fmla="*/ 16 h 24"/>
                  <a:gd name="T82" fmla="*/ 24 w 40"/>
                  <a:gd name="T83" fmla="*/ 8 h 24"/>
                  <a:gd name="T84" fmla="*/ 24 w 40"/>
                  <a:gd name="T85" fmla="*/ 8 h 24"/>
                  <a:gd name="T86" fmla="*/ 24 w 40"/>
                  <a:gd name="T87" fmla="*/ 8 h 24"/>
                  <a:gd name="T88" fmla="*/ 32 w 40"/>
                  <a:gd name="T89" fmla="*/ 0 h 24"/>
                  <a:gd name="T90" fmla="*/ 32 w 40"/>
                  <a:gd name="T91" fmla="*/ 0 h 24"/>
                  <a:gd name="T92" fmla="*/ 32 w 40"/>
                  <a:gd name="T93" fmla="*/ 8 h 24"/>
                  <a:gd name="T94" fmla="*/ 24 w 40"/>
                  <a:gd name="T95" fmla="*/ 8 h 24"/>
                  <a:gd name="T96" fmla="*/ 24 w 40"/>
                  <a:gd name="T9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13" name="Freeform 301"/>
              <p:cNvSpPr>
                <a:spLocks/>
              </p:cNvSpPr>
              <p:nvPr/>
            </p:nvSpPr>
            <p:spPr bwMode="auto">
              <a:xfrm>
                <a:off x="2982" y="2899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14" name="Freeform 302"/>
              <p:cNvSpPr>
                <a:spLocks/>
              </p:cNvSpPr>
              <p:nvPr/>
            </p:nvSpPr>
            <p:spPr bwMode="auto">
              <a:xfrm>
                <a:off x="2926" y="2891"/>
                <a:ext cx="48" cy="24"/>
              </a:xfrm>
              <a:custGeom>
                <a:avLst/>
                <a:gdLst>
                  <a:gd name="T0" fmla="*/ 16 w 48"/>
                  <a:gd name="T1" fmla="*/ 16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16 h 24"/>
                  <a:gd name="T10" fmla="*/ 32 w 48"/>
                  <a:gd name="T11" fmla="*/ 16 h 24"/>
                  <a:gd name="T12" fmla="*/ 32 w 48"/>
                  <a:gd name="T13" fmla="*/ 16 h 24"/>
                  <a:gd name="T14" fmla="*/ 40 w 48"/>
                  <a:gd name="T15" fmla="*/ 8 h 24"/>
                  <a:gd name="T16" fmla="*/ 40 w 48"/>
                  <a:gd name="T17" fmla="*/ 16 h 24"/>
                  <a:gd name="T18" fmla="*/ 40 w 48"/>
                  <a:gd name="T19" fmla="*/ 16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16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16 w 48"/>
                  <a:gd name="T33" fmla="*/ 16 h 24"/>
                  <a:gd name="T34" fmla="*/ 16 w 48"/>
                  <a:gd name="T35" fmla="*/ 16 h 24"/>
                  <a:gd name="T36" fmla="*/ 16 w 48"/>
                  <a:gd name="T37" fmla="*/ 16 h 24"/>
                  <a:gd name="T38" fmla="*/ 8 w 48"/>
                  <a:gd name="T39" fmla="*/ 24 h 24"/>
                  <a:gd name="T40" fmla="*/ 0 w 48"/>
                  <a:gd name="T41" fmla="*/ 16 h 24"/>
                  <a:gd name="T42" fmla="*/ 0 w 48"/>
                  <a:gd name="T43" fmla="*/ 16 h 24"/>
                  <a:gd name="T44" fmla="*/ 16 w 48"/>
                  <a:gd name="T45" fmla="*/ 16 h 24"/>
                  <a:gd name="T46" fmla="*/ 16 w 48"/>
                  <a:gd name="T47" fmla="*/ 16 h 24"/>
                  <a:gd name="T48" fmla="*/ 16 w 48"/>
                  <a:gd name="T49" fmla="*/ 24 h 24"/>
                  <a:gd name="T50" fmla="*/ 16 w 48"/>
                  <a:gd name="T51" fmla="*/ 24 h 24"/>
                  <a:gd name="T52" fmla="*/ 0 w 48"/>
                  <a:gd name="T53" fmla="*/ 24 h 24"/>
                  <a:gd name="T54" fmla="*/ 0 w 48"/>
                  <a:gd name="T55" fmla="*/ 24 h 24"/>
                  <a:gd name="T56" fmla="*/ 0 w 48"/>
                  <a:gd name="T57" fmla="*/ 16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40 w 48"/>
                  <a:gd name="T75" fmla="*/ 0 h 24"/>
                  <a:gd name="T76" fmla="*/ 48 w 48"/>
                  <a:gd name="T77" fmla="*/ 8 h 24"/>
                  <a:gd name="T78" fmla="*/ 48 w 48"/>
                  <a:gd name="T79" fmla="*/ 8 h 24"/>
                  <a:gd name="T80" fmla="*/ 48 w 48"/>
                  <a:gd name="T81" fmla="*/ 16 h 24"/>
                  <a:gd name="T82" fmla="*/ 40 w 48"/>
                  <a:gd name="T83" fmla="*/ 24 h 24"/>
                  <a:gd name="T84" fmla="*/ 40 w 48"/>
                  <a:gd name="T85" fmla="*/ 24 h 24"/>
                  <a:gd name="T86" fmla="*/ 32 w 48"/>
                  <a:gd name="T87" fmla="*/ 24 h 24"/>
                  <a:gd name="T88" fmla="*/ 24 w 48"/>
                  <a:gd name="T89" fmla="*/ 24 h 24"/>
                  <a:gd name="T90" fmla="*/ 24 w 48"/>
                  <a:gd name="T91" fmla="*/ 24 h 24"/>
                  <a:gd name="T92" fmla="*/ 24 w 48"/>
                  <a:gd name="T93" fmla="*/ 24 h 24"/>
                  <a:gd name="T94" fmla="*/ 16 w 48"/>
                  <a:gd name="T95" fmla="*/ 24 h 24"/>
                  <a:gd name="T96" fmla="*/ 16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16" y="16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15" name="Freeform 303"/>
              <p:cNvSpPr>
                <a:spLocks/>
              </p:cNvSpPr>
              <p:nvPr/>
            </p:nvSpPr>
            <p:spPr bwMode="auto">
              <a:xfrm>
                <a:off x="2942" y="2907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16" name="Freeform 304"/>
              <p:cNvSpPr>
                <a:spLocks/>
              </p:cNvSpPr>
              <p:nvPr/>
            </p:nvSpPr>
            <p:spPr bwMode="auto">
              <a:xfrm>
                <a:off x="2902" y="2891"/>
                <a:ext cx="48" cy="24"/>
              </a:xfrm>
              <a:custGeom>
                <a:avLst/>
                <a:gdLst>
                  <a:gd name="T0" fmla="*/ 8 w 48"/>
                  <a:gd name="T1" fmla="*/ 8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0 h 24"/>
                  <a:gd name="T16" fmla="*/ 40 w 48"/>
                  <a:gd name="T17" fmla="*/ 8 h 24"/>
                  <a:gd name="T18" fmla="*/ 40 w 48"/>
                  <a:gd name="T19" fmla="*/ 8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16 w 48"/>
                  <a:gd name="T27" fmla="*/ 8 h 24"/>
                  <a:gd name="T28" fmla="*/ 16 w 48"/>
                  <a:gd name="T29" fmla="*/ 8 h 24"/>
                  <a:gd name="T30" fmla="*/ 16 w 48"/>
                  <a:gd name="T31" fmla="*/ 8 h 24"/>
                  <a:gd name="T32" fmla="*/ 8 w 48"/>
                  <a:gd name="T33" fmla="*/ 8 h 24"/>
                  <a:gd name="T34" fmla="*/ 16 w 48"/>
                  <a:gd name="T35" fmla="*/ 8 h 24"/>
                  <a:gd name="T36" fmla="*/ 16 w 48"/>
                  <a:gd name="T37" fmla="*/ 8 h 24"/>
                  <a:gd name="T38" fmla="*/ 8 w 48"/>
                  <a:gd name="T39" fmla="*/ 16 h 24"/>
                  <a:gd name="T40" fmla="*/ 0 w 48"/>
                  <a:gd name="T41" fmla="*/ 8 h 24"/>
                  <a:gd name="T42" fmla="*/ 0 w 48"/>
                  <a:gd name="T43" fmla="*/ 8 h 24"/>
                  <a:gd name="T44" fmla="*/ 8 w 48"/>
                  <a:gd name="T45" fmla="*/ 8 h 24"/>
                  <a:gd name="T46" fmla="*/ 8 w 48"/>
                  <a:gd name="T47" fmla="*/ 8 h 24"/>
                  <a:gd name="T48" fmla="*/ 8 w 48"/>
                  <a:gd name="T49" fmla="*/ 16 h 24"/>
                  <a:gd name="T50" fmla="*/ 8 w 48"/>
                  <a:gd name="T51" fmla="*/ 16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0 h 24"/>
                  <a:gd name="T60" fmla="*/ 8 w 48"/>
                  <a:gd name="T61" fmla="*/ 0 h 24"/>
                  <a:gd name="T62" fmla="*/ 8 w 48"/>
                  <a:gd name="T63" fmla="*/ 0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32 w 48"/>
                  <a:gd name="T75" fmla="*/ 0 h 24"/>
                  <a:gd name="T76" fmla="*/ 40 w 48"/>
                  <a:gd name="T77" fmla="*/ 0 h 24"/>
                  <a:gd name="T78" fmla="*/ 40 w 48"/>
                  <a:gd name="T79" fmla="*/ 0 h 24"/>
                  <a:gd name="T80" fmla="*/ 48 w 48"/>
                  <a:gd name="T81" fmla="*/ 8 h 24"/>
                  <a:gd name="T82" fmla="*/ 40 w 48"/>
                  <a:gd name="T83" fmla="*/ 16 h 24"/>
                  <a:gd name="T84" fmla="*/ 40 w 48"/>
                  <a:gd name="T85" fmla="*/ 16 h 24"/>
                  <a:gd name="T86" fmla="*/ 40 w 48"/>
                  <a:gd name="T87" fmla="*/ 16 h 24"/>
                  <a:gd name="T88" fmla="*/ 32 w 48"/>
                  <a:gd name="T89" fmla="*/ 24 h 24"/>
                  <a:gd name="T90" fmla="*/ 32 w 48"/>
                  <a:gd name="T91" fmla="*/ 24 h 24"/>
                  <a:gd name="T92" fmla="*/ 24 w 48"/>
                  <a:gd name="T93" fmla="*/ 24 h 24"/>
                  <a:gd name="T94" fmla="*/ 8 w 48"/>
                  <a:gd name="T95" fmla="*/ 16 h 24"/>
                  <a:gd name="T96" fmla="*/ 8 w 48"/>
                  <a:gd name="T9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8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8" y="16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17" name="Freeform 305"/>
              <p:cNvSpPr>
                <a:spLocks/>
              </p:cNvSpPr>
              <p:nvPr/>
            </p:nvSpPr>
            <p:spPr bwMode="auto">
              <a:xfrm>
                <a:off x="2910" y="2899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18" name="Freeform 306"/>
              <p:cNvSpPr>
                <a:spLocks/>
              </p:cNvSpPr>
              <p:nvPr/>
            </p:nvSpPr>
            <p:spPr bwMode="auto">
              <a:xfrm>
                <a:off x="2878" y="2883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0 h 24"/>
                  <a:gd name="T16" fmla="*/ 40 w 48"/>
                  <a:gd name="T17" fmla="*/ 8 h 24"/>
                  <a:gd name="T18" fmla="*/ 40 w 48"/>
                  <a:gd name="T19" fmla="*/ 8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16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16 w 48"/>
                  <a:gd name="T33" fmla="*/ 16 h 24"/>
                  <a:gd name="T34" fmla="*/ 8 w 48"/>
                  <a:gd name="T35" fmla="*/ 16 h 24"/>
                  <a:gd name="T36" fmla="*/ 8 w 48"/>
                  <a:gd name="T37" fmla="*/ 16 h 24"/>
                  <a:gd name="T38" fmla="*/ 0 w 48"/>
                  <a:gd name="T39" fmla="*/ 16 h 24"/>
                  <a:gd name="T40" fmla="*/ 8 w 48"/>
                  <a:gd name="T41" fmla="*/ 8 h 24"/>
                  <a:gd name="T42" fmla="*/ 8 w 48"/>
                  <a:gd name="T43" fmla="*/ 8 h 24"/>
                  <a:gd name="T44" fmla="*/ 16 w 48"/>
                  <a:gd name="T45" fmla="*/ 16 h 24"/>
                  <a:gd name="T46" fmla="*/ 16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32 w 48"/>
                  <a:gd name="T75" fmla="*/ 0 h 24"/>
                  <a:gd name="T76" fmla="*/ 40 w 48"/>
                  <a:gd name="T77" fmla="*/ 0 h 24"/>
                  <a:gd name="T78" fmla="*/ 40 w 48"/>
                  <a:gd name="T79" fmla="*/ 0 h 24"/>
                  <a:gd name="T80" fmla="*/ 48 w 48"/>
                  <a:gd name="T81" fmla="*/ 8 h 24"/>
                  <a:gd name="T82" fmla="*/ 40 w 48"/>
                  <a:gd name="T83" fmla="*/ 16 h 24"/>
                  <a:gd name="T84" fmla="*/ 40 w 48"/>
                  <a:gd name="T85" fmla="*/ 16 h 24"/>
                  <a:gd name="T86" fmla="*/ 40 w 48"/>
                  <a:gd name="T87" fmla="*/ 16 h 24"/>
                  <a:gd name="T88" fmla="*/ 32 w 48"/>
                  <a:gd name="T89" fmla="*/ 24 h 24"/>
                  <a:gd name="T90" fmla="*/ 32 w 48"/>
                  <a:gd name="T91" fmla="*/ 24 h 24"/>
                  <a:gd name="T92" fmla="*/ 24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19" name="Freeform 307"/>
              <p:cNvSpPr>
                <a:spLocks/>
              </p:cNvSpPr>
              <p:nvPr/>
            </p:nvSpPr>
            <p:spPr bwMode="auto">
              <a:xfrm>
                <a:off x="2886" y="2899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8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20" name="Freeform 308"/>
              <p:cNvSpPr>
                <a:spLocks/>
              </p:cNvSpPr>
              <p:nvPr/>
            </p:nvSpPr>
            <p:spPr bwMode="auto">
              <a:xfrm>
                <a:off x="2854" y="2875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16 w 48"/>
                  <a:gd name="T3" fmla="*/ 16 h 24"/>
                  <a:gd name="T4" fmla="*/ 16 w 48"/>
                  <a:gd name="T5" fmla="*/ 16 h 24"/>
                  <a:gd name="T6" fmla="*/ 16 w 48"/>
                  <a:gd name="T7" fmla="*/ 16 h 24"/>
                  <a:gd name="T8" fmla="*/ 32 w 48"/>
                  <a:gd name="T9" fmla="*/ 16 h 24"/>
                  <a:gd name="T10" fmla="*/ 32 w 48"/>
                  <a:gd name="T11" fmla="*/ 16 h 24"/>
                  <a:gd name="T12" fmla="*/ 32 w 48"/>
                  <a:gd name="T13" fmla="*/ 16 h 24"/>
                  <a:gd name="T14" fmla="*/ 40 w 48"/>
                  <a:gd name="T15" fmla="*/ 8 h 24"/>
                  <a:gd name="T16" fmla="*/ 40 w 48"/>
                  <a:gd name="T17" fmla="*/ 16 h 24"/>
                  <a:gd name="T18" fmla="*/ 40 w 48"/>
                  <a:gd name="T19" fmla="*/ 16 h 24"/>
                  <a:gd name="T20" fmla="*/ 32 w 48"/>
                  <a:gd name="T21" fmla="*/ 16 h 24"/>
                  <a:gd name="T22" fmla="*/ 32 w 48"/>
                  <a:gd name="T23" fmla="*/ 16 h 24"/>
                  <a:gd name="T24" fmla="*/ 32 w 48"/>
                  <a:gd name="T25" fmla="*/ 16 h 24"/>
                  <a:gd name="T26" fmla="*/ 16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16 w 48"/>
                  <a:gd name="T33" fmla="*/ 16 h 24"/>
                  <a:gd name="T34" fmla="*/ 16 w 48"/>
                  <a:gd name="T35" fmla="*/ 16 h 24"/>
                  <a:gd name="T36" fmla="*/ 16 w 48"/>
                  <a:gd name="T37" fmla="*/ 16 h 24"/>
                  <a:gd name="T38" fmla="*/ 8 w 48"/>
                  <a:gd name="T39" fmla="*/ 24 h 24"/>
                  <a:gd name="T40" fmla="*/ 0 w 48"/>
                  <a:gd name="T41" fmla="*/ 16 h 24"/>
                  <a:gd name="T42" fmla="*/ 0 w 48"/>
                  <a:gd name="T43" fmla="*/ 16 h 24"/>
                  <a:gd name="T44" fmla="*/ 8 w 48"/>
                  <a:gd name="T45" fmla="*/ 16 h 24"/>
                  <a:gd name="T46" fmla="*/ 8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24 h 24"/>
                  <a:gd name="T54" fmla="*/ 0 w 48"/>
                  <a:gd name="T55" fmla="*/ 24 h 24"/>
                  <a:gd name="T56" fmla="*/ 0 w 48"/>
                  <a:gd name="T57" fmla="*/ 16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8 h 24"/>
                  <a:gd name="T72" fmla="*/ 32 w 48"/>
                  <a:gd name="T73" fmla="*/ 8 h 24"/>
                  <a:gd name="T74" fmla="*/ 32 w 48"/>
                  <a:gd name="T75" fmla="*/ 8 h 24"/>
                  <a:gd name="T76" fmla="*/ 40 w 48"/>
                  <a:gd name="T77" fmla="*/ 8 h 24"/>
                  <a:gd name="T78" fmla="*/ 40 w 48"/>
                  <a:gd name="T79" fmla="*/ 8 h 24"/>
                  <a:gd name="T80" fmla="*/ 48 w 48"/>
                  <a:gd name="T81" fmla="*/ 16 h 24"/>
                  <a:gd name="T82" fmla="*/ 40 w 48"/>
                  <a:gd name="T83" fmla="*/ 24 h 24"/>
                  <a:gd name="T84" fmla="*/ 40 w 48"/>
                  <a:gd name="T85" fmla="*/ 24 h 24"/>
                  <a:gd name="T86" fmla="*/ 32 w 48"/>
                  <a:gd name="T87" fmla="*/ 24 h 24"/>
                  <a:gd name="T88" fmla="*/ 16 w 48"/>
                  <a:gd name="T89" fmla="*/ 24 h 24"/>
                  <a:gd name="T90" fmla="*/ 16 w 48"/>
                  <a:gd name="T91" fmla="*/ 24 h 24"/>
                  <a:gd name="T92" fmla="*/ 16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21" name="Freeform 309"/>
              <p:cNvSpPr>
                <a:spLocks/>
              </p:cNvSpPr>
              <p:nvPr/>
            </p:nvSpPr>
            <p:spPr bwMode="auto">
              <a:xfrm>
                <a:off x="2862" y="2891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22" name="Freeform 310"/>
              <p:cNvSpPr>
                <a:spLocks/>
              </p:cNvSpPr>
              <p:nvPr/>
            </p:nvSpPr>
            <p:spPr bwMode="auto">
              <a:xfrm>
                <a:off x="2830" y="2875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16 w 48"/>
                  <a:gd name="T3" fmla="*/ 16 h 24"/>
                  <a:gd name="T4" fmla="*/ 16 w 48"/>
                  <a:gd name="T5" fmla="*/ 16 h 24"/>
                  <a:gd name="T6" fmla="*/ 16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0 h 24"/>
                  <a:gd name="T16" fmla="*/ 40 w 48"/>
                  <a:gd name="T17" fmla="*/ 8 h 24"/>
                  <a:gd name="T18" fmla="*/ 40 w 48"/>
                  <a:gd name="T19" fmla="*/ 8 h 24"/>
                  <a:gd name="T20" fmla="*/ 24 w 48"/>
                  <a:gd name="T21" fmla="*/ 8 h 24"/>
                  <a:gd name="T22" fmla="*/ 24 w 48"/>
                  <a:gd name="T23" fmla="*/ 8 h 24"/>
                  <a:gd name="T24" fmla="*/ 24 w 48"/>
                  <a:gd name="T25" fmla="*/ 8 h 24"/>
                  <a:gd name="T26" fmla="*/ 16 w 48"/>
                  <a:gd name="T27" fmla="*/ 8 h 24"/>
                  <a:gd name="T28" fmla="*/ 16 w 48"/>
                  <a:gd name="T29" fmla="*/ 8 h 24"/>
                  <a:gd name="T30" fmla="*/ 16 w 48"/>
                  <a:gd name="T31" fmla="*/ 8 h 24"/>
                  <a:gd name="T32" fmla="*/ 8 w 48"/>
                  <a:gd name="T33" fmla="*/ 8 h 24"/>
                  <a:gd name="T34" fmla="*/ 16 w 48"/>
                  <a:gd name="T35" fmla="*/ 8 h 24"/>
                  <a:gd name="T36" fmla="*/ 16 w 48"/>
                  <a:gd name="T37" fmla="*/ 8 h 24"/>
                  <a:gd name="T38" fmla="*/ 8 w 48"/>
                  <a:gd name="T39" fmla="*/ 16 h 24"/>
                  <a:gd name="T40" fmla="*/ 8 w 48"/>
                  <a:gd name="T41" fmla="*/ 8 h 24"/>
                  <a:gd name="T42" fmla="*/ 8 w 48"/>
                  <a:gd name="T43" fmla="*/ 8 h 24"/>
                  <a:gd name="T44" fmla="*/ 16 w 48"/>
                  <a:gd name="T45" fmla="*/ 16 h 24"/>
                  <a:gd name="T46" fmla="*/ 16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0 h 24"/>
                  <a:gd name="T60" fmla="*/ 8 w 48"/>
                  <a:gd name="T61" fmla="*/ 0 h 24"/>
                  <a:gd name="T62" fmla="*/ 8 w 48"/>
                  <a:gd name="T63" fmla="*/ 0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24 w 48"/>
                  <a:gd name="T71" fmla="*/ 0 h 24"/>
                  <a:gd name="T72" fmla="*/ 24 w 48"/>
                  <a:gd name="T73" fmla="*/ 0 h 24"/>
                  <a:gd name="T74" fmla="*/ 24 w 48"/>
                  <a:gd name="T75" fmla="*/ 0 h 24"/>
                  <a:gd name="T76" fmla="*/ 40 w 48"/>
                  <a:gd name="T77" fmla="*/ 0 h 24"/>
                  <a:gd name="T78" fmla="*/ 40 w 48"/>
                  <a:gd name="T79" fmla="*/ 0 h 24"/>
                  <a:gd name="T80" fmla="*/ 48 w 48"/>
                  <a:gd name="T81" fmla="*/ 8 h 24"/>
                  <a:gd name="T82" fmla="*/ 40 w 48"/>
                  <a:gd name="T83" fmla="*/ 16 h 24"/>
                  <a:gd name="T84" fmla="*/ 40 w 48"/>
                  <a:gd name="T85" fmla="*/ 16 h 24"/>
                  <a:gd name="T86" fmla="*/ 32 w 48"/>
                  <a:gd name="T87" fmla="*/ 16 h 24"/>
                  <a:gd name="T88" fmla="*/ 16 w 48"/>
                  <a:gd name="T89" fmla="*/ 24 h 24"/>
                  <a:gd name="T90" fmla="*/ 16 w 48"/>
                  <a:gd name="T91" fmla="*/ 24 h 24"/>
                  <a:gd name="T92" fmla="*/ 16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23" name="Freeform 311"/>
              <p:cNvSpPr>
                <a:spLocks/>
              </p:cNvSpPr>
              <p:nvPr/>
            </p:nvSpPr>
            <p:spPr bwMode="auto">
              <a:xfrm>
                <a:off x="2838" y="2891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8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24" name="Freeform 312"/>
              <p:cNvSpPr>
                <a:spLocks/>
              </p:cNvSpPr>
              <p:nvPr/>
            </p:nvSpPr>
            <p:spPr bwMode="auto">
              <a:xfrm>
                <a:off x="2798" y="2867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8 h 24"/>
                  <a:gd name="T16" fmla="*/ 40 w 48"/>
                  <a:gd name="T17" fmla="*/ 16 h 24"/>
                  <a:gd name="T18" fmla="*/ 40 w 48"/>
                  <a:gd name="T19" fmla="*/ 16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24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8 w 48"/>
                  <a:gd name="T33" fmla="*/ 16 h 24"/>
                  <a:gd name="T34" fmla="*/ 8 w 48"/>
                  <a:gd name="T35" fmla="*/ 16 h 24"/>
                  <a:gd name="T36" fmla="*/ 8 w 48"/>
                  <a:gd name="T37" fmla="*/ 16 h 24"/>
                  <a:gd name="T38" fmla="*/ 0 w 48"/>
                  <a:gd name="T39" fmla="*/ 16 h 24"/>
                  <a:gd name="T40" fmla="*/ 8 w 48"/>
                  <a:gd name="T41" fmla="*/ 8 h 24"/>
                  <a:gd name="T42" fmla="*/ 8 w 48"/>
                  <a:gd name="T43" fmla="*/ 8 h 24"/>
                  <a:gd name="T44" fmla="*/ 16 w 48"/>
                  <a:gd name="T45" fmla="*/ 16 h 24"/>
                  <a:gd name="T46" fmla="*/ 16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24 w 48"/>
                  <a:gd name="T65" fmla="*/ 0 h 24"/>
                  <a:gd name="T66" fmla="*/ 24 w 48"/>
                  <a:gd name="T67" fmla="*/ 0 h 24"/>
                  <a:gd name="T68" fmla="*/ 24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40 w 48"/>
                  <a:gd name="T75" fmla="*/ 0 h 24"/>
                  <a:gd name="T76" fmla="*/ 48 w 48"/>
                  <a:gd name="T77" fmla="*/ 8 h 24"/>
                  <a:gd name="T78" fmla="*/ 48 w 48"/>
                  <a:gd name="T79" fmla="*/ 8 h 24"/>
                  <a:gd name="T80" fmla="*/ 40 w 48"/>
                  <a:gd name="T81" fmla="*/ 16 h 24"/>
                  <a:gd name="T82" fmla="*/ 32 w 48"/>
                  <a:gd name="T83" fmla="*/ 16 h 24"/>
                  <a:gd name="T84" fmla="*/ 32 w 48"/>
                  <a:gd name="T85" fmla="*/ 16 h 24"/>
                  <a:gd name="T86" fmla="*/ 40 w 48"/>
                  <a:gd name="T87" fmla="*/ 16 h 24"/>
                  <a:gd name="T88" fmla="*/ 32 w 48"/>
                  <a:gd name="T89" fmla="*/ 24 h 24"/>
                  <a:gd name="T90" fmla="*/ 32 w 48"/>
                  <a:gd name="T91" fmla="*/ 24 h 24"/>
                  <a:gd name="T92" fmla="*/ 24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25" name="Freeform 313"/>
              <p:cNvSpPr>
                <a:spLocks/>
              </p:cNvSpPr>
              <p:nvPr/>
            </p:nvSpPr>
            <p:spPr bwMode="auto">
              <a:xfrm>
                <a:off x="2806" y="2883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8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26" name="Freeform 314"/>
              <p:cNvSpPr>
                <a:spLocks/>
              </p:cNvSpPr>
              <p:nvPr/>
            </p:nvSpPr>
            <p:spPr bwMode="auto">
              <a:xfrm>
                <a:off x="2774" y="2859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16 h 24"/>
                  <a:gd name="T10" fmla="*/ 32 w 48"/>
                  <a:gd name="T11" fmla="*/ 16 h 24"/>
                  <a:gd name="T12" fmla="*/ 32 w 48"/>
                  <a:gd name="T13" fmla="*/ 16 h 24"/>
                  <a:gd name="T14" fmla="*/ 40 w 48"/>
                  <a:gd name="T15" fmla="*/ 8 h 24"/>
                  <a:gd name="T16" fmla="*/ 40 w 48"/>
                  <a:gd name="T17" fmla="*/ 16 h 24"/>
                  <a:gd name="T18" fmla="*/ 40 w 48"/>
                  <a:gd name="T19" fmla="*/ 16 h 24"/>
                  <a:gd name="T20" fmla="*/ 32 w 48"/>
                  <a:gd name="T21" fmla="*/ 16 h 24"/>
                  <a:gd name="T22" fmla="*/ 32 w 48"/>
                  <a:gd name="T23" fmla="*/ 16 h 24"/>
                  <a:gd name="T24" fmla="*/ 32 w 48"/>
                  <a:gd name="T25" fmla="*/ 16 h 24"/>
                  <a:gd name="T26" fmla="*/ 16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16 w 48"/>
                  <a:gd name="T33" fmla="*/ 16 h 24"/>
                  <a:gd name="T34" fmla="*/ 16 w 48"/>
                  <a:gd name="T35" fmla="*/ 16 h 24"/>
                  <a:gd name="T36" fmla="*/ 16 w 48"/>
                  <a:gd name="T37" fmla="*/ 16 h 24"/>
                  <a:gd name="T38" fmla="*/ 8 w 48"/>
                  <a:gd name="T39" fmla="*/ 24 h 24"/>
                  <a:gd name="T40" fmla="*/ 0 w 48"/>
                  <a:gd name="T41" fmla="*/ 16 h 24"/>
                  <a:gd name="T42" fmla="*/ 0 w 48"/>
                  <a:gd name="T43" fmla="*/ 16 h 24"/>
                  <a:gd name="T44" fmla="*/ 8 w 48"/>
                  <a:gd name="T45" fmla="*/ 16 h 24"/>
                  <a:gd name="T46" fmla="*/ 8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24 h 24"/>
                  <a:gd name="T54" fmla="*/ 0 w 48"/>
                  <a:gd name="T55" fmla="*/ 24 h 24"/>
                  <a:gd name="T56" fmla="*/ 0 w 48"/>
                  <a:gd name="T57" fmla="*/ 16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8 h 24"/>
                  <a:gd name="T72" fmla="*/ 32 w 48"/>
                  <a:gd name="T73" fmla="*/ 8 h 24"/>
                  <a:gd name="T74" fmla="*/ 32 w 48"/>
                  <a:gd name="T75" fmla="*/ 8 h 24"/>
                  <a:gd name="T76" fmla="*/ 40 w 48"/>
                  <a:gd name="T77" fmla="*/ 8 h 24"/>
                  <a:gd name="T78" fmla="*/ 40 w 48"/>
                  <a:gd name="T79" fmla="*/ 8 h 24"/>
                  <a:gd name="T80" fmla="*/ 48 w 48"/>
                  <a:gd name="T81" fmla="*/ 16 h 24"/>
                  <a:gd name="T82" fmla="*/ 40 w 48"/>
                  <a:gd name="T83" fmla="*/ 24 h 24"/>
                  <a:gd name="T84" fmla="*/ 40 w 48"/>
                  <a:gd name="T85" fmla="*/ 24 h 24"/>
                  <a:gd name="T86" fmla="*/ 32 w 48"/>
                  <a:gd name="T87" fmla="*/ 24 h 24"/>
                  <a:gd name="T88" fmla="*/ 24 w 48"/>
                  <a:gd name="T89" fmla="*/ 24 h 24"/>
                  <a:gd name="T90" fmla="*/ 24 w 48"/>
                  <a:gd name="T91" fmla="*/ 24 h 24"/>
                  <a:gd name="T92" fmla="*/ 24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27" name="Freeform 315"/>
              <p:cNvSpPr>
                <a:spLocks/>
              </p:cNvSpPr>
              <p:nvPr/>
            </p:nvSpPr>
            <p:spPr bwMode="auto">
              <a:xfrm>
                <a:off x="2782" y="2875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28" name="Freeform 316"/>
              <p:cNvSpPr>
                <a:spLocks/>
              </p:cNvSpPr>
              <p:nvPr/>
            </p:nvSpPr>
            <p:spPr bwMode="auto">
              <a:xfrm>
                <a:off x="2750" y="2859"/>
                <a:ext cx="48" cy="24"/>
              </a:xfrm>
              <a:custGeom>
                <a:avLst/>
                <a:gdLst>
                  <a:gd name="T0" fmla="*/ 16 w 48"/>
                  <a:gd name="T1" fmla="*/ 8 h 24"/>
                  <a:gd name="T2" fmla="*/ 24 w 48"/>
                  <a:gd name="T3" fmla="*/ 16 h 24"/>
                  <a:gd name="T4" fmla="*/ 16 w 48"/>
                  <a:gd name="T5" fmla="*/ 16 h 24"/>
                  <a:gd name="T6" fmla="*/ 16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0 h 24"/>
                  <a:gd name="T16" fmla="*/ 40 w 48"/>
                  <a:gd name="T17" fmla="*/ 8 h 24"/>
                  <a:gd name="T18" fmla="*/ 40 w 48"/>
                  <a:gd name="T19" fmla="*/ 8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16 w 48"/>
                  <a:gd name="T27" fmla="*/ 8 h 24"/>
                  <a:gd name="T28" fmla="*/ 16 w 48"/>
                  <a:gd name="T29" fmla="*/ 8 h 24"/>
                  <a:gd name="T30" fmla="*/ 16 w 48"/>
                  <a:gd name="T31" fmla="*/ 8 h 24"/>
                  <a:gd name="T32" fmla="*/ 8 w 48"/>
                  <a:gd name="T33" fmla="*/ 8 h 24"/>
                  <a:gd name="T34" fmla="*/ 16 w 48"/>
                  <a:gd name="T35" fmla="*/ 8 h 24"/>
                  <a:gd name="T36" fmla="*/ 16 w 48"/>
                  <a:gd name="T37" fmla="*/ 8 h 24"/>
                  <a:gd name="T38" fmla="*/ 8 w 48"/>
                  <a:gd name="T39" fmla="*/ 16 h 24"/>
                  <a:gd name="T40" fmla="*/ 0 w 48"/>
                  <a:gd name="T41" fmla="*/ 8 h 24"/>
                  <a:gd name="T42" fmla="*/ 0 w 48"/>
                  <a:gd name="T43" fmla="*/ 8 h 24"/>
                  <a:gd name="T44" fmla="*/ 8 w 48"/>
                  <a:gd name="T45" fmla="*/ 8 h 24"/>
                  <a:gd name="T46" fmla="*/ 8 w 48"/>
                  <a:gd name="T47" fmla="*/ 8 h 24"/>
                  <a:gd name="T48" fmla="*/ 8 w 48"/>
                  <a:gd name="T49" fmla="*/ 16 h 24"/>
                  <a:gd name="T50" fmla="*/ 8 w 48"/>
                  <a:gd name="T51" fmla="*/ 16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0 h 24"/>
                  <a:gd name="T60" fmla="*/ 8 w 48"/>
                  <a:gd name="T61" fmla="*/ 0 h 24"/>
                  <a:gd name="T62" fmla="*/ 8 w 48"/>
                  <a:gd name="T63" fmla="*/ 0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32 w 48"/>
                  <a:gd name="T75" fmla="*/ 0 h 24"/>
                  <a:gd name="T76" fmla="*/ 40 w 48"/>
                  <a:gd name="T77" fmla="*/ 0 h 24"/>
                  <a:gd name="T78" fmla="*/ 40 w 48"/>
                  <a:gd name="T79" fmla="*/ 0 h 24"/>
                  <a:gd name="T80" fmla="*/ 48 w 48"/>
                  <a:gd name="T81" fmla="*/ 8 h 24"/>
                  <a:gd name="T82" fmla="*/ 40 w 48"/>
                  <a:gd name="T83" fmla="*/ 16 h 24"/>
                  <a:gd name="T84" fmla="*/ 40 w 48"/>
                  <a:gd name="T85" fmla="*/ 16 h 24"/>
                  <a:gd name="T86" fmla="*/ 32 w 48"/>
                  <a:gd name="T87" fmla="*/ 16 h 24"/>
                  <a:gd name="T88" fmla="*/ 16 w 48"/>
                  <a:gd name="T89" fmla="*/ 24 h 24"/>
                  <a:gd name="T90" fmla="*/ 16 w 48"/>
                  <a:gd name="T91" fmla="*/ 24 h 24"/>
                  <a:gd name="T92" fmla="*/ 16 w 48"/>
                  <a:gd name="T93" fmla="*/ 24 h 24"/>
                  <a:gd name="T94" fmla="*/ 8 w 48"/>
                  <a:gd name="T95" fmla="*/ 16 h 24"/>
                  <a:gd name="T96" fmla="*/ 16 w 48"/>
                  <a:gd name="T9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16" y="8"/>
                    </a:moveTo>
                    <a:lnTo>
                      <a:pt x="2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29" name="Freeform 317"/>
              <p:cNvSpPr>
                <a:spLocks/>
              </p:cNvSpPr>
              <p:nvPr/>
            </p:nvSpPr>
            <p:spPr bwMode="auto">
              <a:xfrm>
                <a:off x="2758" y="2867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8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30" name="Freeform 318"/>
              <p:cNvSpPr>
                <a:spLocks/>
              </p:cNvSpPr>
              <p:nvPr/>
            </p:nvSpPr>
            <p:spPr bwMode="auto">
              <a:xfrm>
                <a:off x="2726" y="2851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16 w 48"/>
                  <a:gd name="T3" fmla="*/ 16 h 24"/>
                  <a:gd name="T4" fmla="*/ 16 w 48"/>
                  <a:gd name="T5" fmla="*/ 16 h 24"/>
                  <a:gd name="T6" fmla="*/ 16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8 h 24"/>
                  <a:gd name="T16" fmla="*/ 40 w 48"/>
                  <a:gd name="T17" fmla="*/ 16 h 24"/>
                  <a:gd name="T18" fmla="*/ 40 w 48"/>
                  <a:gd name="T19" fmla="*/ 16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16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16 w 48"/>
                  <a:gd name="T33" fmla="*/ 16 h 24"/>
                  <a:gd name="T34" fmla="*/ 8 w 48"/>
                  <a:gd name="T35" fmla="*/ 16 h 24"/>
                  <a:gd name="T36" fmla="*/ 8 w 48"/>
                  <a:gd name="T37" fmla="*/ 16 h 24"/>
                  <a:gd name="T38" fmla="*/ 0 w 48"/>
                  <a:gd name="T39" fmla="*/ 16 h 24"/>
                  <a:gd name="T40" fmla="*/ 8 w 48"/>
                  <a:gd name="T41" fmla="*/ 8 h 24"/>
                  <a:gd name="T42" fmla="*/ 8 w 48"/>
                  <a:gd name="T43" fmla="*/ 8 h 24"/>
                  <a:gd name="T44" fmla="*/ 16 w 48"/>
                  <a:gd name="T45" fmla="*/ 16 h 24"/>
                  <a:gd name="T46" fmla="*/ 16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40 w 48"/>
                  <a:gd name="T75" fmla="*/ 0 h 24"/>
                  <a:gd name="T76" fmla="*/ 48 w 48"/>
                  <a:gd name="T77" fmla="*/ 8 h 24"/>
                  <a:gd name="T78" fmla="*/ 48 w 48"/>
                  <a:gd name="T79" fmla="*/ 8 h 24"/>
                  <a:gd name="T80" fmla="*/ 40 w 48"/>
                  <a:gd name="T81" fmla="*/ 16 h 24"/>
                  <a:gd name="T82" fmla="*/ 32 w 48"/>
                  <a:gd name="T83" fmla="*/ 16 h 24"/>
                  <a:gd name="T84" fmla="*/ 32 w 48"/>
                  <a:gd name="T85" fmla="*/ 16 h 24"/>
                  <a:gd name="T86" fmla="*/ 32 w 48"/>
                  <a:gd name="T87" fmla="*/ 16 h 24"/>
                  <a:gd name="T88" fmla="*/ 16 w 48"/>
                  <a:gd name="T89" fmla="*/ 24 h 24"/>
                  <a:gd name="T90" fmla="*/ 16 w 48"/>
                  <a:gd name="T91" fmla="*/ 24 h 24"/>
                  <a:gd name="T92" fmla="*/ 16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31" name="Freeform 319"/>
              <p:cNvSpPr>
                <a:spLocks/>
              </p:cNvSpPr>
              <p:nvPr/>
            </p:nvSpPr>
            <p:spPr bwMode="auto">
              <a:xfrm>
                <a:off x="2734" y="2867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8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32" name="Freeform 320"/>
              <p:cNvSpPr>
                <a:spLocks/>
              </p:cNvSpPr>
              <p:nvPr/>
            </p:nvSpPr>
            <p:spPr bwMode="auto">
              <a:xfrm>
                <a:off x="3006" y="2931"/>
                <a:ext cx="72" cy="32"/>
              </a:xfrm>
              <a:custGeom>
                <a:avLst/>
                <a:gdLst>
                  <a:gd name="T0" fmla="*/ 24 w 72"/>
                  <a:gd name="T1" fmla="*/ 16 h 32"/>
                  <a:gd name="T2" fmla="*/ 48 w 72"/>
                  <a:gd name="T3" fmla="*/ 24 h 32"/>
                  <a:gd name="T4" fmla="*/ 48 w 72"/>
                  <a:gd name="T5" fmla="*/ 24 h 32"/>
                  <a:gd name="T6" fmla="*/ 48 w 72"/>
                  <a:gd name="T7" fmla="*/ 24 h 32"/>
                  <a:gd name="T8" fmla="*/ 56 w 72"/>
                  <a:gd name="T9" fmla="*/ 16 h 32"/>
                  <a:gd name="T10" fmla="*/ 56 w 72"/>
                  <a:gd name="T11" fmla="*/ 16 h 32"/>
                  <a:gd name="T12" fmla="*/ 56 w 72"/>
                  <a:gd name="T13" fmla="*/ 16 h 32"/>
                  <a:gd name="T14" fmla="*/ 64 w 72"/>
                  <a:gd name="T15" fmla="*/ 8 h 32"/>
                  <a:gd name="T16" fmla="*/ 64 w 72"/>
                  <a:gd name="T17" fmla="*/ 16 h 32"/>
                  <a:gd name="T18" fmla="*/ 64 w 72"/>
                  <a:gd name="T19" fmla="*/ 16 h 32"/>
                  <a:gd name="T20" fmla="*/ 40 w 72"/>
                  <a:gd name="T21" fmla="*/ 8 h 32"/>
                  <a:gd name="T22" fmla="*/ 40 w 72"/>
                  <a:gd name="T23" fmla="*/ 8 h 32"/>
                  <a:gd name="T24" fmla="*/ 40 w 72"/>
                  <a:gd name="T25" fmla="*/ 8 h 32"/>
                  <a:gd name="T26" fmla="*/ 16 w 72"/>
                  <a:gd name="T27" fmla="*/ 8 h 32"/>
                  <a:gd name="T28" fmla="*/ 16 w 72"/>
                  <a:gd name="T29" fmla="*/ 8 h 32"/>
                  <a:gd name="T30" fmla="*/ 16 w 72"/>
                  <a:gd name="T31" fmla="*/ 8 h 32"/>
                  <a:gd name="T32" fmla="*/ 8 w 72"/>
                  <a:gd name="T33" fmla="*/ 8 h 32"/>
                  <a:gd name="T34" fmla="*/ 16 w 72"/>
                  <a:gd name="T35" fmla="*/ 8 h 32"/>
                  <a:gd name="T36" fmla="*/ 16 w 72"/>
                  <a:gd name="T37" fmla="*/ 8 h 32"/>
                  <a:gd name="T38" fmla="*/ 8 w 72"/>
                  <a:gd name="T39" fmla="*/ 16 h 32"/>
                  <a:gd name="T40" fmla="*/ 0 w 72"/>
                  <a:gd name="T41" fmla="*/ 8 h 32"/>
                  <a:gd name="T42" fmla="*/ 0 w 72"/>
                  <a:gd name="T43" fmla="*/ 8 h 32"/>
                  <a:gd name="T44" fmla="*/ 24 w 72"/>
                  <a:gd name="T45" fmla="*/ 16 h 32"/>
                  <a:gd name="T46" fmla="*/ 24 w 72"/>
                  <a:gd name="T47" fmla="*/ 16 h 32"/>
                  <a:gd name="T48" fmla="*/ 24 w 72"/>
                  <a:gd name="T49" fmla="*/ 24 h 32"/>
                  <a:gd name="T50" fmla="*/ 24 w 72"/>
                  <a:gd name="T51" fmla="*/ 24 h 32"/>
                  <a:gd name="T52" fmla="*/ 0 w 72"/>
                  <a:gd name="T53" fmla="*/ 16 h 32"/>
                  <a:gd name="T54" fmla="*/ 0 w 72"/>
                  <a:gd name="T55" fmla="*/ 16 h 32"/>
                  <a:gd name="T56" fmla="*/ 0 w 72"/>
                  <a:gd name="T57" fmla="*/ 8 h 32"/>
                  <a:gd name="T58" fmla="*/ 8 w 72"/>
                  <a:gd name="T59" fmla="*/ 0 h 32"/>
                  <a:gd name="T60" fmla="*/ 8 w 72"/>
                  <a:gd name="T61" fmla="*/ 0 h 32"/>
                  <a:gd name="T62" fmla="*/ 8 w 72"/>
                  <a:gd name="T63" fmla="*/ 0 h 32"/>
                  <a:gd name="T64" fmla="*/ 16 w 72"/>
                  <a:gd name="T65" fmla="*/ 0 h 32"/>
                  <a:gd name="T66" fmla="*/ 16 w 72"/>
                  <a:gd name="T67" fmla="*/ 0 h 32"/>
                  <a:gd name="T68" fmla="*/ 16 w 72"/>
                  <a:gd name="T69" fmla="*/ 0 h 32"/>
                  <a:gd name="T70" fmla="*/ 40 w 72"/>
                  <a:gd name="T71" fmla="*/ 0 h 32"/>
                  <a:gd name="T72" fmla="*/ 40 w 72"/>
                  <a:gd name="T73" fmla="*/ 0 h 32"/>
                  <a:gd name="T74" fmla="*/ 40 w 72"/>
                  <a:gd name="T75" fmla="*/ 0 h 32"/>
                  <a:gd name="T76" fmla="*/ 64 w 72"/>
                  <a:gd name="T77" fmla="*/ 8 h 32"/>
                  <a:gd name="T78" fmla="*/ 64 w 72"/>
                  <a:gd name="T79" fmla="*/ 8 h 32"/>
                  <a:gd name="T80" fmla="*/ 72 w 72"/>
                  <a:gd name="T81" fmla="*/ 16 h 32"/>
                  <a:gd name="T82" fmla="*/ 64 w 72"/>
                  <a:gd name="T83" fmla="*/ 24 h 32"/>
                  <a:gd name="T84" fmla="*/ 64 w 72"/>
                  <a:gd name="T85" fmla="*/ 24 h 32"/>
                  <a:gd name="T86" fmla="*/ 64 w 72"/>
                  <a:gd name="T87" fmla="*/ 24 h 32"/>
                  <a:gd name="T88" fmla="*/ 56 w 72"/>
                  <a:gd name="T89" fmla="*/ 32 h 32"/>
                  <a:gd name="T90" fmla="*/ 56 w 72"/>
                  <a:gd name="T91" fmla="*/ 32 h 32"/>
                  <a:gd name="T92" fmla="*/ 48 w 72"/>
                  <a:gd name="T93" fmla="*/ 32 h 32"/>
                  <a:gd name="T94" fmla="*/ 24 w 72"/>
                  <a:gd name="T95" fmla="*/ 24 h 32"/>
                  <a:gd name="T96" fmla="*/ 24 w 72"/>
                  <a:gd name="T9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2" h="32">
                    <a:moveTo>
                      <a:pt x="24" y="16"/>
                    </a:move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72" y="1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48" y="32"/>
                    </a:lnTo>
                    <a:lnTo>
                      <a:pt x="24" y="24"/>
                    </a:lnTo>
                    <a:lnTo>
                      <a:pt x="24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33" name="Freeform 321"/>
              <p:cNvSpPr>
                <a:spLocks/>
              </p:cNvSpPr>
              <p:nvPr/>
            </p:nvSpPr>
            <p:spPr bwMode="auto">
              <a:xfrm>
                <a:off x="3030" y="2947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34" name="Freeform 322"/>
              <p:cNvSpPr>
                <a:spLocks/>
              </p:cNvSpPr>
              <p:nvPr/>
            </p:nvSpPr>
            <p:spPr bwMode="auto">
              <a:xfrm>
                <a:off x="2974" y="2923"/>
                <a:ext cx="48" cy="24"/>
              </a:xfrm>
              <a:custGeom>
                <a:avLst/>
                <a:gdLst>
                  <a:gd name="T0" fmla="*/ 16 w 48"/>
                  <a:gd name="T1" fmla="*/ 16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8 h 24"/>
                  <a:gd name="T16" fmla="*/ 40 w 48"/>
                  <a:gd name="T17" fmla="*/ 16 h 24"/>
                  <a:gd name="T18" fmla="*/ 40 w 48"/>
                  <a:gd name="T19" fmla="*/ 16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16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16 w 48"/>
                  <a:gd name="T33" fmla="*/ 16 h 24"/>
                  <a:gd name="T34" fmla="*/ 16 w 48"/>
                  <a:gd name="T35" fmla="*/ 16 h 24"/>
                  <a:gd name="T36" fmla="*/ 16 w 48"/>
                  <a:gd name="T37" fmla="*/ 16 h 24"/>
                  <a:gd name="T38" fmla="*/ 8 w 48"/>
                  <a:gd name="T39" fmla="*/ 24 h 24"/>
                  <a:gd name="T40" fmla="*/ 0 w 48"/>
                  <a:gd name="T41" fmla="*/ 16 h 24"/>
                  <a:gd name="T42" fmla="*/ 0 w 48"/>
                  <a:gd name="T43" fmla="*/ 16 h 24"/>
                  <a:gd name="T44" fmla="*/ 16 w 48"/>
                  <a:gd name="T45" fmla="*/ 16 h 24"/>
                  <a:gd name="T46" fmla="*/ 16 w 48"/>
                  <a:gd name="T47" fmla="*/ 16 h 24"/>
                  <a:gd name="T48" fmla="*/ 16 w 48"/>
                  <a:gd name="T49" fmla="*/ 24 h 24"/>
                  <a:gd name="T50" fmla="*/ 16 w 48"/>
                  <a:gd name="T51" fmla="*/ 24 h 24"/>
                  <a:gd name="T52" fmla="*/ 0 w 48"/>
                  <a:gd name="T53" fmla="*/ 24 h 24"/>
                  <a:gd name="T54" fmla="*/ 0 w 48"/>
                  <a:gd name="T55" fmla="*/ 24 h 24"/>
                  <a:gd name="T56" fmla="*/ 0 w 48"/>
                  <a:gd name="T57" fmla="*/ 16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40 w 48"/>
                  <a:gd name="T75" fmla="*/ 0 h 24"/>
                  <a:gd name="T76" fmla="*/ 48 w 48"/>
                  <a:gd name="T77" fmla="*/ 8 h 24"/>
                  <a:gd name="T78" fmla="*/ 48 w 48"/>
                  <a:gd name="T79" fmla="*/ 8 h 24"/>
                  <a:gd name="T80" fmla="*/ 40 w 48"/>
                  <a:gd name="T81" fmla="*/ 16 h 24"/>
                  <a:gd name="T82" fmla="*/ 32 w 48"/>
                  <a:gd name="T83" fmla="*/ 16 h 24"/>
                  <a:gd name="T84" fmla="*/ 32 w 48"/>
                  <a:gd name="T85" fmla="*/ 16 h 24"/>
                  <a:gd name="T86" fmla="*/ 40 w 48"/>
                  <a:gd name="T87" fmla="*/ 16 h 24"/>
                  <a:gd name="T88" fmla="*/ 32 w 48"/>
                  <a:gd name="T89" fmla="*/ 24 h 24"/>
                  <a:gd name="T90" fmla="*/ 32 w 48"/>
                  <a:gd name="T91" fmla="*/ 24 h 24"/>
                  <a:gd name="T92" fmla="*/ 24 w 48"/>
                  <a:gd name="T93" fmla="*/ 24 h 24"/>
                  <a:gd name="T94" fmla="*/ 16 w 48"/>
                  <a:gd name="T95" fmla="*/ 24 h 24"/>
                  <a:gd name="T96" fmla="*/ 16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16" y="16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35" name="Freeform 323"/>
              <p:cNvSpPr>
                <a:spLocks/>
              </p:cNvSpPr>
              <p:nvPr/>
            </p:nvSpPr>
            <p:spPr bwMode="auto">
              <a:xfrm>
                <a:off x="2990" y="2939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36" name="Freeform 324"/>
              <p:cNvSpPr>
                <a:spLocks/>
              </p:cNvSpPr>
              <p:nvPr/>
            </p:nvSpPr>
            <p:spPr bwMode="auto">
              <a:xfrm>
                <a:off x="2950" y="2915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16 w 48"/>
                  <a:gd name="T3" fmla="*/ 16 h 24"/>
                  <a:gd name="T4" fmla="*/ 16 w 48"/>
                  <a:gd name="T5" fmla="*/ 16 h 24"/>
                  <a:gd name="T6" fmla="*/ 16 w 48"/>
                  <a:gd name="T7" fmla="*/ 16 h 24"/>
                  <a:gd name="T8" fmla="*/ 32 w 48"/>
                  <a:gd name="T9" fmla="*/ 16 h 24"/>
                  <a:gd name="T10" fmla="*/ 32 w 48"/>
                  <a:gd name="T11" fmla="*/ 16 h 24"/>
                  <a:gd name="T12" fmla="*/ 32 w 48"/>
                  <a:gd name="T13" fmla="*/ 16 h 24"/>
                  <a:gd name="T14" fmla="*/ 40 w 48"/>
                  <a:gd name="T15" fmla="*/ 8 h 24"/>
                  <a:gd name="T16" fmla="*/ 40 w 48"/>
                  <a:gd name="T17" fmla="*/ 16 h 24"/>
                  <a:gd name="T18" fmla="*/ 40 w 48"/>
                  <a:gd name="T19" fmla="*/ 16 h 24"/>
                  <a:gd name="T20" fmla="*/ 24 w 48"/>
                  <a:gd name="T21" fmla="*/ 8 h 24"/>
                  <a:gd name="T22" fmla="*/ 24 w 48"/>
                  <a:gd name="T23" fmla="*/ 8 h 24"/>
                  <a:gd name="T24" fmla="*/ 24 w 48"/>
                  <a:gd name="T25" fmla="*/ 8 h 24"/>
                  <a:gd name="T26" fmla="*/ 16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16 w 48"/>
                  <a:gd name="T33" fmla="*/ 16 h 24"/>
                  <a:gd name="T34" fmla="*/ 16 w 48"/>
                  <a:gd name="T35" fmla="*/ 16 h 24"/>
                  <a:gd name="T36" fmla="*/ 16 w 48"/>
                  <a:gd name="T37" fmla="*/ 16 h 24"/>
                  <a:gd name="T38" fmla="*/ 8 w 48"/>
                  <a:gd name="T39" fmla="*/ 24 h 24"/>
                  <a:gd name="T40" fmla="*/ 0 w 48"/>
                  <a:gd name="T41" fmla="*/ 16 h 24"/>
                  <a:gd name="T42" fmla="*/ 0 w 48"/>
                  <a:gd name="T43" fmla="*/ 16 h 24"/>
                  <a:gd name="T44" fmla="*/ 8 w 48"/>
                  <a:gd name="T45" fmla="*/ 16 h 24"/>
                  <a:gd name="T46" fmla="*/ 8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24 h 24"/>
                  <a:gd name="T54" fmla="*/ 0 w 48"/>
                  <a:gd name="T55" fmla="*/ 24 h 24"/>
                  <a:gd name="T56" fmla="*/ 0 w 48"/>
                  <a:gd name="T57" fmla="*/ 16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24 w 48"/>
                  <a:gd name="T71" fmla="*/ 0 h 24"/>
                  <a:gd name="T72" fmla="*/ 24 w 48"/>
                  <a:gd name="T73" fmla="*/ 0 h 24"/>
                  <a:gd name="T74" fmla="*/ 24 w 48"/>
                  <a:gd name="T75" fmla="*/ 0 h 24"/>
                  <a:gd name="T76" fmla="*/ 40 w 48"/>
                  <a:gd name="T77" fmla="*/ 8 h 24"/>
                  <a:gd name="T78" fmla="*/ 40 w 48"/>
                  <a:gd name="T79" fmla="*/ 8 h 24"/>
                  <a:gd name="T80" fmla="*/ 48 w 48"/>
                  <a:gd name="T81" fmla="*/ 16 h 24"/>
                  <a:gd name="T82" fmla="*/ 40 w 48"/>
                  <a:gd name="T83" fmla="*/ 24 h 24"/>
                  <a:gd name="T84" fmla="*/ 40 w 48"/>
                  <a:gd name="T85" fmla="*/ 24 h 24"/>
                  <a:gd name="T86" fmla="*/ 32 w 48"/>
                  <a:gd name="T87" fmla="*/ 24 h 24"/>
                  <a:gd name="T88" fmla="*/ 16 w 48"/>
                  <a:gd name="T89" fmla="*/ 24 h 24"/>
                  <a:gd name="T90" fmla="*/ 16 w 48"/>
                  <a:gd name="T91" fmla="*/ 24 h 24"/>
                  <a:gd name="T92" fmla="*/ 16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37" name="Freeform 325"/>
              <p:cNvSpPr>
                <a:spLocks/>
              </p:cNvSpPr>
              <p:nvPr/>
            </p:nvSpPr>
            <p:spPr bwMode="auto">
              <a:xfrm>
                <a:off x="2958" y="2931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38" name="Freeform 326"/>
              <p:cNvSpPr>
                <a:spLocks/>
              </p:cNvSpPr>
              <p:nvPr/>
            </p:nvSpPr>
            <p:spPr bwMode="auto">
              <a:xfrm>
                <a:off x="2918" y="2915"/>
                <a:ext cx="48" cy="24"/>
              </a:xfrm>
              <a:custGeom>
                <a:avLst/>
                <a:gdLst>
                  <a:gd name="T0" fmla="*/ 24 w 48"/>
                  <a:gd name="T1" fmla="*/ 8 h 24"/>
                  <a:gd name="T2" fmla="*/ 32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0 h 24"/>
                  <a:gd name="T16" fmla="*/ 40 w 48"/>
                  <a:gd name="T17" fmla="*/ 8 h 24"/>
                  <a:gd name="T18" fmla="*/ 40 w 48"/>
                  <a:gd name="T19" fmla="*/ 8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16 w 48"/>
                  <a:gd name="T27" fmla="*/ 8 h 24"/>
                  <a:gd name="T28" fmla="*/ 16 w 48"/>
                  <a:gd name="T29" fmla="*/ 8 h 24"/>
                  <a:gd name="T30" fmla="*/ 16 w 48"/>
                  <a:gd name="T31" fmla="*/ 8 h 24"/>
                  <a:gd name="T32" fmla="*/ 8 w 48"/>
                  <a:gd name="T33" fmla="*/ 8 h 24"/>
                  <a:gd name="T34" fmla="*/ 16 w 48"/>
                  <a:gd name="T35" fmla="*/ 8 h 24"/>
                  <a:gd name="T36" fmla="*/ 16 w 48"/>
                  <a:gd name="T37" fmla="*/ 8 h 24"/>
                  <a:gd name="T38" fmla="*/ 8 w 48"/>
                  <a:gd name="T39" fmla="*/ 16 h 24"/>
                  <a:gd name="T40" fmla="*/ 0 w 48"/>
                  <a:gd name="T41" fmla="*/ 8 h 24"/>
                  <a:gd name="T42" fmla="*/ 0 w 48"/>
                  <a:gd name="T43" fmla="*/ 8 h 24"/>
                  <a:gd name="T44" fmla="*/ 16 w 48"/>
                  <a:gd name="T45" fmla="*/ 8 h 24"/>
                  <a:gd name="T46" fmla="*/ 16 w 48"/>
                  <a:gd name="T47" fmla="*/ 8 h 24"/>
                  <a:gd name="T48" fmla="*/ 16 w 48"/>
                  <a:gd name="T49" fmla="*/ 16 h 24"/>
                  <a:gd name="T50" fmla="*/ 16 w 48"/>
                  <a:gd name="T51" fmla="*/ 16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0 h 24"/>
                  <a:gd name="T60" fmla="*/ 8 w 48"/>
                  <a:gd name="T61" fmla="*/ 0 h 24"/>
                  <a:gd name="T62" fmla="*/ 8 w 48"/>
                  <a:gd name="T63" fmla="*/ 0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32 w 48"/>
                  <a:gd name="T75" fmla="*/ 0 h 24"/>
                  <a:gd name="T76" fmla="*/ 40 w 48"/>
                  <a:gd name="T77" fmla="*/ 0 h 24"/>
                  <a:gd name="T78" fmla="*/ 40 w 48"/>
                  <a:gd name="T79" fmla="*/ 0 h 24"/>
                  <a:gd name="T80" fmla="*/ 48 w 48"/>
                  <a:gd name="T81" fmla="*/ 8 h 24"/>
                  <a:gd name="T82" fmla="*/ 40 w 48"/>
                  <a:gd name="T83" fmla="*/ 16 h 24"/>
                  <a:gd name="T84" fmla="*/ 40 w 48"/>
                  <a:gd name="T85" fmla="*/ 16 h 24"/>
                  <a:gd name="T86" fmla="*/ 40 w 48"/>
                  <a:gd name="T87" fmla="*/ 16 h 24"/>
                  <a:gd name="T88" fmla="*/ 32 w 48"/>
                  <a:gd name="T89" fmla="*/ 24 h 24"/>
                  <a:gd name="T90" fmla="*/ 32 w 48"/>
                  <a:gd name="T91" fmla="*/ 24 h 24"/>
                  <a:gd name="T92" fmla="*/ 24 w 48"/>
                  <a:gd name="T93" fmla="*/ 24 h 24"/>
                  <a:gd name="T94" fmla="*/ 16 w 48"/>
                  <a:gd name="T95" fmla="*/ 16 h 24"/>
                  <a:gd name="T96" fmla="*/ 24 w 48"/>
                  <a:gd name="T9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24" y="8"/>
                    </a:moveTo>
                    <a:lnTo>
                      <a:pt x="3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39" name="Freeform 327"/>
              <p:cNvSpPr>
                <a:spLocks/>
              </p:cNvSpPr>
              <p:nvPr/>
            </p:nvSpPr>
            <p:spPr bwMode="auto">
              <a:xfrm>
                <a:off x="2934" y="2923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8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40" name="Freeform 328"/>
              <p:cNvSpPr>
                <a:spLocks/>
              </p:cNvSpPr>
              <p:nvPr/>
            </p:nvSpPr>
            <p:spPr bwMode="auto">
              <a:xfrm>
                <a:off x="2894" y="2907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0 h 24"/>
                  <a:gd name="T16" fmla="*/ 40 w 48"/>
                  <a:gd name="T17" fmla="*/ 8 h 24"/>
                  <a:gd name="T18" fmla="*/ 40 w 48"/>
                  <a:gd name="T19" fmla="*/ 8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16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16 w 48"/>
                  <a:gd name="T33" fmla="*/ 16 h 24"/>
                  <a:gd name="T34" fmla="*/ 8 w 48"/>
                  <a:gd name="T35" fmla="*/ 16 h 24"/>
                  <a:gd name="T36" fmla="*/ 8 w 48"/>
                  <a:gd name="T37" fmla="*/ 16 h 24"/>
                  <a:gd name="T38" fmla="*/ 0 w 48"/>
                  <a:gd name="T39" fmla="*/ 16 h 24"/>
                  <a:gd name="T40" fmla="*/ 8 w 48"/>
                  <a:gd name="T41" fmla="*/ 8 h 24"/>
                  <a:gd name="T42" fmla="*/ 8 w 48"/>
                  <a:gd name="T43" fmla="*/ 8 h 24"/>
                  <a:gd name="T44" fmla="*/ 16 w 48"/>
                  <a:gd name="T45" fmla="*/ 16 h 24"/>
                  <a:gd name="T46" fmla="*/ 16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32 w 48"/>
                  <a:gd name="T75" fmla="*/ 0 h 24"/>
                  <a:gd name="T76" fmla="*/ 40 w 48"/>
                  <a:gd name="T77" fmla="*/ 0 h 24"/>
                  <a:gd name="T78" fmla="*/ 40 w 48"/>
                  <a:gd name="T79" fmla="*/ 0 h 24"/>
                  <a:gd name="T80" fmla="*/ 48 w 48"/>
                  <a:gd name="T81" fmla="*/ 8 h 24"/>
                  <a:gd name="T82" fmla="*/ 40 w 48"/>
                  <a:gd name="T83" fmla="*/ 16 h 24"/>
                  <a:gd name="T84" fmla="*/ 40 w 48"/>
                  <a:gd name="T85" fmla="*/ 16 h 24"/>
                  <a:gd name="T86" fmla="*/ 40 w 48"/>
                  <a:gd name="T87" fmla="*/ 16 h 24"/>
                  <a:gd name="T88" fmla="*/ 32 w 48"/>
                  <a:gd name="T89" fmla="*/ 24 h 24"/>
                  <a:gd name="T90" fmla="*/ 32 w 48"/>
                  <a:gd name="T91" fmla="*/ 24 h 24"/>
                  <a:gd name="T92" fmla="*/ 24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41" name="Freeform 329"/>
              <p:cNvSpPr>
                <a:spLocks/>
              </p:cNvSpPr>
              <p:nvPr/>
            </p:nvSpPr>
            <p:spPr bwMode="auto">
              <a:xfrm>
                <a:off x="2902" y="2923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8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42" name="Freeform 330"/>
              <p:cNvSpPr>
                <a:spLocks/>
              </p:cNvSpPr>
              <p:nvPr/>
            </p:nvSpPr>
            <p:spPr bwMode="auto">
              <a:xfrm>
                <a:off x="2870" y="2899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16 h 24"/>
                  <a:gd name="T10" fmla="*/ 32 w 48"/>
                  <a:gd name="T11" fmla="*/ 16 h 24"/>
                  <a:gd name="T12" fmla="*/ 32 w 48"/>
                  <a:gd name="T13" fmla="*/ 16 h 24"/>
                  <a:gd name="T14" fmla="*/ 40 w 48"/>
                  <a:gd name="T15" fmla="*/ 8 h 24"/>
                  <a:gd name="T16" fmla="*/ 40 w 48"/>
                  <a:gd name="T17" fmla="*/ 16 h 24"/>
                  <a:gd name="T18" fmla="*/ 40 w 48"/>
                  <a:gd name="T19" fmla="*/ 16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16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16 w 48"/>
                  <a:gd name="T33" fmla="*/ 16 h 24"/>
                  <a:gd name="T34" fmla="*/ 16 w 48"/>
                  <a:gd name="T35" fmla="*/ 16 h 24"/>
                  <a:gd name="T36" fmla="*/ 16 w 48"/>
                  <a:gd name="T37" fmla="*/ 16 h 24"/>
                  <a:gd name="T38" fmla="*/ 8 w 48"/>
                  <a:gd name="T39" fmla="*/ 24 h 24"/>
                  <a:gd name="T40" fmla="*/ 0 w 48"/>
                  <a:gd name="T41" fmla="*/ 16 h 24"/>
                  <a:gd name="T42" fmla="*/ 0 w 48"/>
                  <a:gd name="T43" fmla="*/ 16 h 24"/>
                  <a:gd name="T44" fmla="*/ 8 w 48"/>
                  <a:gd name="T45" fmla="*/ 16 h 24"/>
                  <a:gd name="T46" fmla="*/ 8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24 h 24"/>
                  <a:gd name="T54" fmla="*/ 0 w 48"/>
                  <a:gd name="T55" fmla="*/ 24 h 24"/>
                  <a:gd name="T56" fmla="*/ 0 w 48"/>
                  <a:gd name="T57" fmla="*/ 16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40 w 48"/>
                  <a:gd name="T75" fmla="*/ 0 h 24"/>
                  <a:gd name="T76" fmla="*/ 48 w 48"/>
                  <a:gd name="T77" fmla="*/ 8 h 24"/>
                  <a:gd name="T78" fmla="*/ 48 w 48"/>
                  <a:gd name="T79" fmla="*/ 8 h 24"/>
                  <a:gd name="T80" fmla="*/ 48 w 48"/>
                  <a:gd name="T81" fmla="*/ 16 h 24"/>
                  <a:gd name="T82" fmla="*/ 40 w 48"/>
                  <a:gd name="T83" fmla="*/ 24 h 24"/>
                  <a:gd name="T84" fmla="*/ 40 w 48"/>
                  <a:gd name="T85" fmla="*/ 24 h 24"/>
                  <a:gd name="T86" fmla="*/ 32 w 48"/>
                  <a:gd name="T87" fmla="*/ 24 h 24"/>
                  <a:gd name="T88" fmla="*/ 24 w 48"/>
                  <a:gd name="T89" fmla="*/ 24 h 24"/>
                  <a:gd name="T90" fmla="*/ 24 w 48"/>
                  <a:gd name="T91" fmla="*/ 24 h 24"/>
                  <a:gd name="T92" fmla="*/ 24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43" name="Freeform 331"/>
              <p:cNvSpPr>
                <a:spLocks/>
              </p:cNvSpPr>
              <p:nvPr/>
            </p:nvSpPr>
            <p:spPr bwMode="auto">
              <a:xfrm>
                <a:off x="2878" y="2915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44" name="Freeform 332"/>
              <p:cNvSpPr>
                <a:spLocks/>
              </p:cNvSpPr>
              <p:nvPr/>
            </p:nvSpPr>
            <p:spPr bwMode="auto">
              <a:xfrm>
                <a:off x="2846" y="2899"/>
                <a:ext cx="48" cy="24"/>
              </a:xfrm>
              <a:custGeom>
                <a:avLst/>
                <a:gdLst>
                  <a:gd name="T0" fmla="*/ 16 w 48"/>
                  <a:gd name="T1" fmla="*/ 8 h 24"/>
                  <a:gd name="T2" fmla="*/ 24 w 48"/>
                  <a:gd name="T3" fmla="*/ 16 h 24"/>
                  <a:gd name="T4" fmla="*/ 16 w 48"/>
                  <a:gd name="T5" fmla="*/ 16 h 24"/>
                  <a:gd name="T6" fmla="*/ 16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0 h 24"/>
                  <a:gd name="T16" fmla="*/ 40 w 48"/>
                  <a:gd name="T17" fmla="*/ 8 h 24"/>
                  <a:gd name="T18" fmla="*/ 40 w 48"/>
                  <a:gd name="T19" fmla="*/ 8 h 24"/>
                  <a:gd name="T20" fmla="*/ 24 w 48"/>
                  <a:gd name="T21" fmla="*/ 8 h 24"/>
                  <a:gd name="T22" fmla="*/ 24 w 48"/>
                  <a:gd name="T23" fmla="*/ 8 h 24"/>
                  <a:gd name="T24" fmla="*/ 24 w 48"/>
                  <a:gd name="T25" fmla="*/ 8 h 24"/>
                  <a:gd name="T26" fmla="*/ 16 w 48"/>
                  <a:gd name="T27" fmla="*/ 8 h 24"/>
                  <a:gd name="T28" fmla="*/ 16 w 48"/>
                  <a:gd name="T29" fmla="*/ 8 h 24"/>
                  <a:gd name="T30" fmla="*/ 16 w 48"/>
                  <a:gd name="T31" fmla="*/ 8 h 24"/>
                  <a:gd name="T32" fmla="*/ 8 w 48"/>
                  <a:gd name="T33" fmla="*/ 8 h 24"/>
                  <a:gd name="T34" fmla="*/ 16 w 48"/>
                  <a:gd name="T35" fmla="*/ 8 h 24"/>
                  <a:gd name="T36" fmla="*/ 16 w 48"/>
                  <a:gd name="T37" fmla="*/ 8 h 24"/>
                  <a:gd name="T38" fmla="*/ 8 w 48"/>
                  <a:gd name="T39" fmla="*/ 16 h 24"/>
                  <a:gd name="T40" fmla="*/ 0 w 48"/>
                  <a:gd name="T41" fmla="*/ 8 h 24"/>
                  <a:gd name="T42" fmla="*/ 0 w 48"/>
                  <a:gd name="T43" fmla="*/ 8 h 24"/>
                  <a:gd name="T44" fmla="*/ 8 w 48"/>
                  <a:gd name="T45" fmla="*/ 8 h 24"/>
                  <a:gd name="T46" fmla="*/ 8 w 48"/>
                  <a:gd name="T47" fmla="*/ 8 h 24"/>
                  <a:gd name="T48" fmla="*/ 8 w 48"/>
                  <a:gd name="T49" fmla="*/ 16 h 24"/>
                  <a:gd name="T50" fmla="*/ 8 w 48"/>
                  <a:gd name="T51" fmla="*/ 16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0 h 24"/>
                  <a:gd name="T60" fmla="*/ 8 w 48"/>
                  <a:gd name="T61" fmla="*/ 0 h 24"/>
                  <a:gd name="T62" fmla="*/ 8 w 48"/>
                  <a:gd name="T63" fmla="*/ 0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24 w 48"/>
                  <a:gd name="T71" fmla="*/ 0 h 24"/>
                  <a:gd name="T72" fmla="*/ 24 w 48"/>
                  <a:gd name="T73" fmla="*/ 0 h 24"/>
                  <a:gd name="T74" fmla="*/ 24 w 48"/>
                  <a:gd name="T75" fmla="*/ 0 h 24"/>
                  <a:gd name="T76" fmla="*/ 40 w 48"/>
                  <a:gd name="T77" fmla="*/ 0 h 24"/>
                  <a:gd name="T78" fmla="*/ 40 w 48"/>
                  <a:gd name="T79" fmla="*/ 0 h 24"/>
                  <a:gd name="T80" fmla="*/ 48 w 48"/>
                  <a:gd name="T81" fmla="*/ 8 h 24"/>
                  <a:gd name="T82" fmla="*/ 40 w 48"/>
                  <a:gd name="T83" fmla="*/ 16 h 24"/>
                  <a:gd name="T84" fmla="*/ 40 w 48"/>
                  <a:gd name="T85" fmla="*/ 16 h 24"/>
                  <a:gd name="T86" fmla="*/ 32 w 48"/>
                  <a:gd name="T87" fmla="*/ 16 h 24"/>
                  <a:gd name="T88" fmla="*/ 16 w 48"/>
                  <a:gd name="T89" fmla="*/ 24 h 24"/>
                  <a:gd name="T90" fmla="*/ 16 w 48"/>
                  <a:gd name="T91" fmla="*/ 24 h 24"/>
                  <a:gd name="T92" fmla="*/ 16 w 48"/>
                  <a:gd name="T93" fmla="*/ 24 h 24"/>
                  <a:gd name="T94" fmla="*/ 8 w 48"/>
                  <a:gd name="T95" fmla="*/ 16 h 24"/>
                  <a:gd name="T96" fmla="*/ 16 w 48"/>
                  <a:gd name="T9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16" y="8"/>
                    </a:moveTo>
                    <a:lnTo>
                      <a:pt x="2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45" name="Freeform 333"/>
              <p:cNvSpPr>
                <a:spLocks/>
              </p:cNvSpPr>
              <p:nvPr/>
            </p:nvSpPr>
            <p:spPr bwMode="auto">
              <a:xfrm>
                <a:off x="2854" y="2907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8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46" name="Freeform 334"/>
              <p:cNvSpPr>
                <a:spLocks/>
              </p:cNvSpPr>
              <p:nvPr/>
            </p:nvSpPr>
            <p:spPr bwMode="auto">
              <a:xfrm>
                <a:off x="2822" y="2891"/>
                <a:ext cx="40" cy="24"/>
              </a:xfrm>
              <a:custGeom>
                <a:avLst/>
                <a:gdLst>
                  <a:gd name="T0" fmla="*/ 8 w 40"/>
                  <a:gd name="T1" fmla="*/ 16 h 24"/>
                  <a:gd name="T2" fmla="*/ 16 w 40"/>
                  <a:gd name="T3" fmla="*/ 16 h 24"/>
                  <a:gd name="T4" fmla="*/ 16 w 40"/>
                  <a:gd name="T5" fmla="*/ 16 h 24"/>
                  <a:gd name="T6" fmla="*/ 16 w 40"/>
                  <a:gd name="T7" fmla="*/ 16 h 24"/>
                  <a:gd name="T8" fmla="*/ 24 w 40"/>
                  <a:gd name="T9" fmla="*/ 8 h 24"/>
                  <a:gd name="T10" fmla="*/ 24 w 40"/>
                  <a:gd name="T11" fmla="*/ 8 h 24"/>
                  <a:gd name="T12" fmla="*/ 24 w 40"/>
                  <a:gd name="T13" fmla="*/ 8 h 24"/>
                  <a:gd name="T14" fmla="*/ 32 w 40"/>
                  <a:gd name="T15" fmla="*/ 0 h 24"/>
                  <a:gd name="T16" fmla="*/ 32 w 40"/>
                  <a:gd name="T17" fmla="*/ 8 h 24"/>
                  <a:gd name="T18" fmla="*/ 32 w 40"/>
                  <a:gd name="T19" fmla="*/ 8 h 24"/>
                  <a:gd name="T20" fmla="*/ 24 w 40"/>
                  <a:gd name="T21" fmla="*/ 8 h 24"/>
                  <a:gd name="T22" fmla="*/ 24 w 40"/>
                  <a:gd name="T23" fmla="*/ 8 h 24"/>
                  <a:gd name="T24" fmla="*/ 24 w 40"/>
                  <a:gd name="T25" fmla="*/ 8 h 24"/>
                  <a:gd name="T26" fmla="*/ 16 w 40"/>
                  <a:gd name="T27" fmla="*/ 8 h 24"/>
                  <a:gd name="T28" fmla="*/ 24 w 40"/>
                  <a:gd name="T29" fmla="*/ 8 h 24"/>
                  <a:gd name="T30" fmla="*/ 24 w 40"/>
                  <a:gd name="T31" fmla="*/ 8 h 24"/>
                  <a:gd name="T32" fmla="*/ 16 w 40"/>
                  <a:gd name="T33" fmla="*/ 16 h 24"/>
                  <a:gd name="T34" fmla="*/ 8 w 40"/>
                  <a:gd name="T35" fmla="*/ 16 h 24"/>
                  <a:gd name="T36" fmla="*/ 8 w 40"/>
                  <a:gd name="T37" fmla="*/ 16 h 24"/>
                  <a:gd name="T38" fmla="*/ 0 w 40"/>
                  <a:gd name="T39" fmla="*/ 16 h 24"/>
                  <a:gd name="T40" fmla="*/ 8 w 40"/>
                  <a:gd name="T41" fmla="*/ 8 h 24"/>
                  <a:gd name="T42" fmla="*/ 8 w 40"/>
                  <a:gd name="T43" fmla="*/ 8 h 24"/>
                  <a:gd name="T44" fmla="*/ 16 w 40"/>
                  <a:gd name="T45" fmla="*/ 16 h 24"/>
                  <a:gd name="T46" fmla="*/ 16 w 40"/>
                  <a:gd name="T47" fmla="*/ 16 h 24"/>
                  <a:gd name="T48" fmla="*/ 8 w 40"/>
                  <a:gd name="T49" fmla="*/ 24 h 24"/>
                  <a:gd name="T50" fmla="*/ 8 w 40"/>
                  <a:gd name="T51" fmla="*/ 24 h 24"/>
                  <a:gd name="T52" fmla="*/ 0 w 40"/>
                  <a:gd name="T53" fmla="*/ 16 h 24"/>
                  <a:gd name="T54" fmla="*/ 0 w 40"/>
                  <a:gd name="T55" fmla="*/ 16 h 24"/>
                  <a:gd name="T56" fmla="*/ 0 w 40"/>
                  <a:gd name="T57" fmla="*/ 8 h 24"/>
                  <a:gd name="T58" fmla="*/ 8 w 40"/>
                  <a:gd name="T59" fmla="*/ 8 h 24"/>
                  <a:gd name="T60" fmla="*/ 8 w 40"/>
                  <a:gd name="T61" fmla="*/ 8 h 24"/>
                  <a:gd name="T62" fmla="*/ 8 w 40"/>
                  <a:gd name="T63" fmla="*/ 8 h 24"/>
                  <a:gd name="T64" fmla="*/ 16 w 40"/>
                  <a:gd name="T65" fmla="*/ 0 h 24"/>
                  <a:gd name="T66" fmla="*/ 16 w 40"/>
                  <a:gd name="T67" fmla="*/ 0 h 24"/>
                  <a:gd name="T68" fmla="*/ 16 w 40"/>
                  <a:gd name="T69" fmla="*/ 0 h 24"/>
                  <a:gd name="T70" fmla="*/ 24 w 40"/>
                  <a:gd name="T71" fmla="*/ 0 h 24"/>
                  <a:gd name="T72" fmla="*/ 24 w 40"/>
                  <a:gd name="T73" fmla="*/ 0 h 24"/>
                  <a:gd name="T74" fmla="*/ 24 w 40"/>
                  <a:gd name="T75" fmla="*/ 0 h 24"/>
                  <a:gd name="T76" fmla="*/ 32 w 40"/>
                  <a:gd name="T77" fmla="*/ 0 h 24"/>
                  <a:gd name="T78" fmla="*/ 32 w 40"/>
                  <a:gd name="T79" fmla="*/ 0 h 24"/>
                  <a:gd name="T80" fmla="*/ 40 w 40"/>
                  <a:gd name="T81" fmla="*/ 8 h 24"/>
                  <a:gd name="T82" fmla="*/ 32 w 40"/>
                  <a:gd name="T83" fmla="*/ 16 h 24"/>
                  <a:gd name="T84" fmla="*/ 32 w 40"/>
                  <a:gd name="T85" fmla="*/ 16 h 24"/>
                  <a:gd name="T86" fmla="*/ 32 w 40"/>
                  <a:gd name="T87" fmla="*/ 16 h 24"/>
                  <a:gd name="T88" fmla="*/ 24 w 40"/>
                  <a:gd name="T89" fmla="*/ 24 h 24"/>
                  <a:gd name="T90" fmla="*/ 24 w 40"/>
                  <a:gd name="T91" fmla="*/ 24 h 24"/>
                  <a:gd name="T92" fmla="*/ 16 w 40"/>
                  <a:gd name="T93" fmla="*/ 24 h 24"/>
                  <a:gd name="T94" fmla="*/ 8 w 40"/>
                  <a:gd name="T95" fmla="*/ 24 h 24"/>
                  <a:gd name="T96" fmla="*/ 8 w 40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47" name="Freeform 335"/>
              <p:cNvSpPr>
                <a:spLocks/>
              </p:cNvSpPr>
              <p:nvPr/>
            </p:nvSpPr>
            <p:spPr bwMode="auto">
              <a:xfrm>
                <a:off x="2830" y="2907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8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48" name="Freeform 336"/>
              <p:cNvSpPr>
                <a:spLocks/>
              </p:cNvSpPr>
              <p:nvPr/>
            </p:nvSpPr>
            <p:spPr bwMode="auto">
              <a:xfrm>
                <a:off x="2798" y="2883"/>
                <a:ext cx="40" cy="24"/>
              </a:xfrm>
              <a:custGeom>
                <a:avLst/>
                <a:gdLst>
                  <a:gd name="T0" fmla="*/ 8 w 40"/>
                  <a:gd name="T1" fmla="*/ 16 h 24"/>
                  <a:gd name="T2" fmla="*/ 16 w 40"/>
                  <a:gd name="T3" fmla="*/ 16 h 24"/>
                  <a:gd name="T4" fmla="*/ 16 w 40"/>
                  <a:gd name="T5" fmla="*/ 16 h 24"/>
                  <a:gd name="T6" fmla="*/ 16 w 40"/>
                  <a:gd name="T7" fmla="*/ 16 h 24"/>
                  <a:gd name="T8" fmla="*/ 24 w 40"/>
                  <a:gd name="T9" fmla="*/ 16 h 24"/>
                  <a:gd name="T10" fmla="*/ 24 w 40"/>
                  <a:gd name="T11" fmla="*/ 16 h 24"/>
                  <a:gd name="T12" fmla="*/ 24 w 40"/>
                  <a:gd name="T13" fmla="*/ 16 h 24"/>
                  <a:gd name="T14" fmla="*/ 32 w 40"/>
                  <a:gd name="T15" fmla="*/ 8 h 24"/>
                  <a:gd name="T16" fmla="*/ 32 w 40"/>
                  <a:gd name="T17" fmla="*/ 16 h 24"/>
                  <a:gd name="T18" fmla="*/ 32 w 40"/>
                  <a:gd name="T19" fmla="*/ 16 h 24"/>
                  <a:gd name="T20" fmla="*/ 24 w 40"/>
                  <a:gd name="T21" fmla="*/ 8 h 24"/>
                  <a:gd name="T22" fmla="*/ 24 w 40"/>
                  <a:gd name="T23" fmla="*/ 8 h 24"/>
                  <a:gd name="T24" fmla="*/ 24 w 40"/>
                  <a:gd name="T25" fmla="*/ 8 h 24"/>
                  <a:gd name="T26" fmla="*/ 16 w 40"/>
                  <a:gd name="T27" fmla="*/ 8 h 24"/>
                  <a:gd name="T28" fmla="*/ 24 w 40"/>
                  <a:gd name="T29" fmla="*/ 8 h 24"/>
                  <a:gd name="T30" fmla="*/ 24 w 40"/>
                  <a:gd name="T31" fmla="*/ 8 h 24"/>
                  <a:gd name="T32" fmla="*/ 16 w 40"/>
                  <a:gd name="T33" fmla="*/ 16 h 24"/>
                  <a:gd name="T34" fmla="*/ 16 w 40"/>
                  <a:gd name="T35" fmla="*/ 16 h 24"/>
                  <a:gd name="T36" fmla="*/ 16 w 40"/>
                  <a:gd name="T37" fmla="*/ 16 h 24"/>
                  <a:gd name="T38" fmla="*/ 8 w 40"/>
                  <a:gd name="T39" fmla="*/ 24 h 24"/>
                  <a:gd name="T40" fmla="*/ 0 w 40"/>
                  <a:gd name="T41" fmla="*/ 16 h 24"/>
                  <a:gd name="T42" fmla="*/ 0 w 40"/>
                  <a:gd name="T43" fmla="*/ 16 h 24"/>
                  <a:gd name="T44" fmla="*/ 8 w 40"/>
                  <a:gd name="T45" fmla="*/ 16 h 24"/>
                  <a:gd name="T46" fmla="*/ 8 w 40"/>
                  <a:gd name="T47" fmla="*/ 16 h 24"/>
                  <a:gd name="T48" fmla="*/ 8 w 40"/>
                  <a:gd name="T49" fmla="*/ 24 h 24"/>
                  <a:gd name="T50" fmla="*/ 8 w 40"/>
                  <a:gd name="T51" fmla="*/ 24 h 24"/>
                  <a:gd name="T52" fmla="*/ 0 w 40"/>
                  <a:gd name="T53" fmla="*/ 24 h 24"/>
                  <a:gd name="T54" fmla="*/ 0 w 40"/>
                  <a:gd name="T55" fmla="*/ 24 h 24"/>
                  <a:gd name="T56" fmla="*/ 0 w 40"/>
                  <a:gd name="T57" fmla="*/ 16 h 24"/>
                  <a:gd name="T58" fmla="*/ 8 w 40"/>
                  <a:gd name="T59" fmla="*/ 8 h 24"/>
                  <a:gd name="T60" fmla="*/ 8 w 40"/>
                  <a:gd name="T61" fmla="*/ 8 h 24"/>
                  <a:gd name="T62" fmla="*/ 8 w 40"/>
                  <a:gd name="T63" fmla="*/ 8 h 24"/>
                  <a:gd name="T64" fmla="*/ 16 w 40"/>
                  <a:gd name="T65" fmla="*/ 0 h 24"/>
                  <a:gd name="T66" fmla="*/ 16 w 40"/>
                  <a:gd name="T67" fmla="*/ 0 h 24"/>
                  <a:gd name="T68" fmla="*/ 16 w 40"/>
                  <a:gd name="T69" fmla="*/ 0 h 24"/>
                  <a:gd name="T70" fmla="*/ 24 w 40"/>
                  <a:gd name="T71" fmla="*/ 0 h 24"/>
                  <a:gd name="T72" fmla="*/ 24 w 40"/>
                  <a:gd name="T73" fmla="*/ 0 h 24"/>
                  <a:gd name="T74" fmla="*/ 32 w 40"/>
                  <a:gd name="T75" fmla="*/ 0 h 24"/>
                  <a:gd name="T76" fmla="*/ 40 w 40"/>
                  <a:gd name="T77" fmla="*/ 8 h 24"/>
                  <a:gd name="T78" fmla="*/ 40 w 40"/>
                  <a:gd name="T79" fmla="*/ 8 h 24"/>
                  <a:gd name="T80" fmla="*/ 40 w 40"/>
                  <a:gd name="T81" fmla="*/ 16 h 24"/>
                  <a:gd name="T82" fmla="*/ 32 w 40"/>
                  <a:gd name="T83" fmla="*/ 24 h 24"/>
                  <a:gd name="T84" fmla="*/ 32 w 40"/>
                  <a:gd name="T85" fmla="*/ 24 h 24"/>
                  <a:gd name="T86" fmla="*/ 24 w 40"/>
                  <a:gd name="T87" fmla="*/ 24 h 24"/>
                  <a:gd name="T88" fmla="*/ 16 w 40"/>
                  <a:gd name="T89" fmla="*/ 24 h 24"/>
                  <a:gd name="T90" fmla="*/ 16 w 40"/>
                  <a:gd name="T91" fmla="*/ 24 h 24"/>
                  <a:gd name="T92" fmla="*/ 16 w 40"/>
                  <a:gd name="T93" fmla="*/ 24 h 24"/>
                  <a:gd name="T94" fmla="*/ 8 w 40"/>
                  <a:gd name="T95" fmla="*/ 24 h 24"/>
                  <a:gd name="T96" fmla="*/ 8 w 40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8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49" name="Freeform 337"/>
              <p:cNvSpPr>
                <a:spLocks/>
              </p:cNvSpPr>
              <p:nvPr/>
            </p:nvSpPr>
            <p:spPr bwMode="auto">
              <a:xfrm>
                <a:off x="2806" y="2899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50" name="Freeform 338"/>
              <p:cNvSpPr>
                <a:spLocks/>
              </p:cNvSpPr>
              <p:nvPr/>
            </p:nvSpPr>
            <p:spPr bwMode="auto">
              <a:xfrm>
                <a:off x="2766" y="2883"/>
                <a:ext cx="48" cy="24"/>
              </a:xfrm>
              <a:custGeom>
                <a:avLst/>
                <a:gdLst>
                  <a:gd name="T0" fmla="*/ 8 w 48"/>
                  <a:gd name="T1" fmla="*/ 8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0 h 24"/>
                  <a:gd name="T16" fmla="*/ 40 w 48"/>
                  <a:gd name="T17" fmla="*/ 8 h 24"/>
                  <a:gd name="T18" fmla="*/ 40 w 48"/>
                  <a:gd name="T19" fmla="*/ 8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24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8 w 48"/>
                  <a:gd name="T33" fmla="*/ 8 h 24"/>
                  <a:gd name="T34" fmla="*/ 16 w 48"/>
                  <a:gd name="T35" fmla="*/ 8 h 24"/>
                  <a:gd name="T36" fmla="*/ 16 w 48"/>
                  <a:gd name="T37" fmla="*/ 8 h 24"/>
                  <a:gd name="T38" fmla="*/ 8 w 48"/>
                  <a:gd name="T39" fmla="*/ 16 h 24"/>
                  <a:gd name="T40" fmla="*/ 0 w 48"/>
                  <a:gd name="T41" fmla="*/ 8 h 24"/>
                  <a:gd name="T42" fmla="*/ 0 w 48"/>
                  <a:gd name="T43" fmla="*/ 8 h 24"/>
                  <a:gd name="T44" fmla="*/ 8 w 48"/>
                  <a:gd name="T45" fmla="*/ 8 h 24"/>
                  <a:gd name="T46" fmla="*/ 8 w 48"/>
                  <a:gd name="T47" fmla="*/ 8 h 24"/>
                  <a:gd name="T48" fmla="*/ 8 w 48"/>
                  <a:gd name="T49" fmla="*/ 16 h 24"/>
                  <a:gd name="T50" fmla="*/ 8 w 48"/>
                  <a:gd name="T51" fmla="*/ 16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0 h 24"/>
                  <a:gd name="T60" fmla="*/ 8 w 48"/>
                  <a:gd name="T61" fmla="*/ 0 h 24"/>
                  <a:gd name="T62" fmla="*/ 8 w 48"/>
                  <a:gd name="T63" fmla="*/ 0 h 24"/>
                  <a:gd name="T64" fmla="*/ 24 w 48"/>
                  <a:gd name="T65" fmla="*/ 0 h 24"/>
                  <a:gd name="T66" fmla="*/ 24 w 48"/>
                  <a:gd name="T67" fmla="*/ 0 h 24"/>
                  <a:gd name="T68" fmla="*/ 24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32 w 48"/>
                  <a:gd name="T75" fmla="*/ 0 h 24"/>
                  <a:gd name="T76" fmla="*/ 40 w 48"/>
                  <a:gd name="T77" fmla="*/ 0 h 24"/>
                  <a:gd name="T78" fmla="*/ 40 w 48"/>
                  <a:gd name="T79" fmla="*/ 0 h 24"/>
                  <a:gd name="T80" fmla="*/ 48 w 48"/>
                  <a:gd name="T81" fmla="*/ 8 h 24"/>
                  <a:gd name="T82" fmla="*/ 40 w 48"/>
                  <a:gd name="T83" fmla="*/ 16 h 24"/>
                  <a:gd name="T84" fmla="*/ 40 w 48"/>
                  <a:gd name="T85" fmla="*/ 16 h 24"/>
                  <a:gd name="T86" fmla="*/ 40 w 48"/>
                  <a:gd name="T87" fmla="*/ 16 h 24"/>
                  <a:gd name="T88" fmla="*/ 32 w 48"/>
                  <a:gd name="T89" fmla="*/ 24 h 24"/>
                  <a:gd name="T90" fmla="*/ 32 w 48"/>
                  <a:gd name="T91" fmla="*/ 24 h 24"/>
                  <a:gd name="T92" fmla="*/ 24 w 48"/>
                  <a:gd name="T93" fmla="*/ 24 h 24"/>
                  <a:gd name="T94" fmla="*/ 8 w 48"/>
                  <a:gd name="T95" fmla="*/ 16 h 24"/>
                  <a:gd name="T96" fmla="*/ 8 w 48"/>
                  <a:gd name="T9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8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8" y="16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51" name="Freeform 339"/>
              <p:cNvSpPr>
                <a:spLocks/>
              </p:cNvSpPr>
              <p:nvPr/>
            </p:nvSpPr>
            <p:spPr bwMode="auto">
              <a:xfrm>
                <a:off x="2774" y="2891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52" name="Freeform 340"/>
              <p:cNvSpPr>
                <a:spLocks/>
              </p:cNvSpPr>
              <p:nvPr/>
            </p:nvSpPr>
            <p:spPr bwMode="auto">
              <a:xfrm>
                <a:off x="2742" y="2875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0 h 24"/>
                  <a:gd name="T16" fmla="*/ 40 w 48"/>
                  <a:gd name="T17" fmla="*/ 8 h 24"/>
                  <a:gd name="T18" fmla="*/ 40 w 48"/>
                  <a:gd name="T19" fmla="*/ 8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16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16 w 48"/>
                  <a:gd name="T33" fmla="*/ 16 h 24"/>
                  <a:gd name="T34" fmla="*/ 8 w 48"/>
                  <a:gd name="T35" fmla="*/ 16 h 24"/>
                  <a:gd name="T36" fmla="*/ 8 w 48"/>
                  <a:gd name="T37" fmla="*/ 16 h 24"/>
                  <a:gd name="T38" fmla="*/ 0 w 48"/>
                  <a:gd name="T39" fmla="*/ 16 h 24"/>
                  <a:gd name="T40" fmla="*/ 8 w 48"/>
                  <a:gd name="T41" fmla="*/ 8 h 24"/>
                  <a:gd name="T42" fmla="*/ 8 w 48"/>
                  <a:gd name="T43" fmla="*/ 8 h 24"/>
                  <a:gd name="T44" fmla="*/ 16 w 48"/>
                  <a:gd name="T45" fmla="*/ 16 h 24"/>
                  <a:gd name="T46" fmla="*/ 16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16 h 24"/>
                  <a:gd name="T54" fmla="*/ 0 w 48"/>
                  <a:gd name="T55" fmla="*/ 16 h 24"/>
                  <a:gd name="T56" fmla="*/ 0 w 48"/>
                  <a:gd name="T57" fmla="*/ 8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32 w 48"/>
                  <a:gd name="T75" fmla="*/ 0 h 24"/>
                  <a:gd name="T76" fmla="*/ 40 w 48"/>
                  <a:gd name="T77" fmla="*/ 0 h 24"/>
                  <a:gd name="T78" fmla="*/ 40 w 48"/>
                  <a:gd name="T79" fmla="*/ 0 h 24"/>
                  <a:gd name="T80" fmla="*/ 48 w 48"/>
                  <a:gd name="T81" fmla="*/ 8 h 24"/>
                  <a:gd name="T82" fmla="*/ 40 w 48"/>
                  <a:gd name="T83" fmla="*/ 16 h 24"/>
                  <a:gd name="T84" fmla="*/ 40 w 48"/>
                  <a:gd name="T85" fmla="*/ 16 h 24"/>
                  <a:gd name="T86" fmla="*/ 40 w 48"/>
                  <a:gd name="T87" fmla="*/ 16 h 24"/>
                  <a:gd name="T88" fmla="*/ 32 w 48"/>
                  <a:gd name="T89" fmla="*/ 24 h 24"/>
                  <a:gd name="T90" fmla="*/ 32 w 48"/>
                  <a:gd name="T91" fmla="*/ 24 h 24"/>
                  <a:gd name="T92" fmla="*/ 24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53" name="Freeform 341"/>
              <p:cNvSpPr>
                <a:spLocks/>
              </p:cNvSpPr>
              <p:nvPr/>
            </p:nvSpPr>
            <p:spPr bwMode="auto">
              <a:xfrm>
                <a:off x="2750" y="2891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8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54" name="Freeform 342"/>
              <p:cNvSpPr>
                <a:spLocks/>
              </p:cNvSpPr>
              <p:nvPr/>
            </p:nvSpPr>
            <p:spPr bwMode="auto">
              <a:xfrm>
                <a:off x="2702" y="2867"/>
                <a:ext cx="56" cy="24"/>
              </a:xfrm>
              <a:custGeom>
                <a:avLst/>
                <a:gdLst>
                  <a:gd name="T0" fmla="*/ 16 w 56"/>
                  <a:gd name="T1" fmla="*/ 16 h 24"/>
                  <a:gd name="T2" fmla="*/ 32 w 56"/>
                  <a:gd name="T3" fmla="*/ 16 h 24"/>
                  <a:gd name="T4" fmla="*/ 32 w 56"/>
                  <a:gd name="T5" fmla="*/ 16 h 24"/>
                  <a:gd name="T6" fmla="*/ 32 w 56"/>
                  <a:gd name="T7" fmla="*/ 16 h 24"/>
                  <a:gd name="T8" fmla="*/ 40 w 56"/>
                  <a:gd name="T9" fmla="*/ 8 h 24"/>
                  <a:gd name="T10" fmla="*/ 40 w 56"/>
                  <a:gd name="T11" fmla="*/ 8 h 24"/>
                  <a:gd name="T12" fmla="*/ 40 w 56"/>
                  <a:gd name="T13" fmla="*/ 8 h 24"/>
                  <a:gd name="T14" fmla="*/ 48 w 56"/>
                  <a:gd name="T15" fmla="*/ 8 h 24"/>
                  <a:gd name="T16" fmla="*/ 48 w 56"/>
                  <a:gd name="T17" fmla="*/ 16 h 24"/>
                  <a:gd name="T18" fmla="*/ 48 w 56"/>
                  <a:gd name="T19" fmla="*/ 16 h 24"/>
                  <a:gd name="T20" fmla="*/ 40 w 56"/>
                  <a:gd name="T21" fmla="*/ 8 h 24"/>
                  <a:gd name="T22" fmla="*/ 40 w 56"/>
                  <a:gd name="T23" fmla="*/ 8 h 24"/>
                  <a:gd name="T24" fmla="*/ 40 w 56"/>
                  <a:gd name="T25" fmla="*/ 8 h 24"/>
                  <a:gd name="T26" fmla="*/ 16 w 56"/>
                  <a:gd name="T27" fmla="*/ 8 h 24"/>
                  <a:gd name="T28" fmla="*/ 16 w 56"/>
                  <a:gd name="T29" fmla="*/ 8 h 24"/>
                  <a:gd name="T30" fmla="*/ 16 w 56"/>
                  <a:gd name="T31" fmla="*/ 8 h 24"/>
                  <a:gd name="T32" fmla="*/ 8 w 56"/>
                  <a:gd name="T33" fmla="*/ 8 h 24"/>
                  <a:gd name="T34" fmla="*/ 16 w 56"/>
                  <a:gd name="T35" fmla="*/ 8 h 24"/>
                  <a:gd name="T36" fmla="*/ 16 w 56"/>
                  <a:gd name="T37" fmla="*/ 8 h 24"/>
                  <a:gd name="T38" fmla="*/ 8 w 56"/>
                  <a:gd name="T39" fmla="*/ 16 h 24"/>
                  <a:gd name="T40" fmla="*/ 0 w 56"/>
                  <a:gd name="T41" fmla="*/ 8 h 24"/>
                  <a:gd name="T42" fmla="*/ 0 w 56"/>
                  <a:gd name="T43" fmla="*/ 8 h 24"/>
                  <a:gd name="T44" fmla="*/ 16 w 56"/>
                  <a:gd name="T45" fmla="*/ 16 h 24"/>
                  <a:gd name="T46" fmla="*/ 16 w 56"/>
                  <a:gd name="T47" fmla="*/ 16 h 24"/>
                  <a:gd name="T48" fmla="*/ 16 w 56"/>
                  <a:gd name="T49" fmla="*/ 24 h 24"/>
                  <a:gd name="T50" fmla="*/ 16 w 56"/>
                  <a:gd name="T51" fmla="*/ 24 h 24"/>
                  <a:gd name="T52" fmla="*/ 0 w 56"/>
                  <a:gd name="T53" fmla="*/ 16 h 24"/>
                  <a:gd name="T54" fmla="*/ 0 w 56"/>
                  <a:gd name="T55" fmla="*/ 16 h 24"/>
                  <a:gd name="T56" fmla="*/ 0 w 56"/>
                  <a:gd name="T57" fmla="*/ 8 h 24"/>
                  <a:gd name="T58" fmla="*/ 8 w 56"/>
                  <a:gd name="T59" fmla="*/ 0 h 24"/>
                  <a:gd name="T60" fmla="*/ 8 w 56"/>
                  <a:gd name="T61" fmla="*/ 0 h 24"/>
                  <a:gd name="T62" fmla="*/ 8 w 56"/>
                  <a:gd name="T63" fmla="*/ 0 h 24"/>
                  <a:gd name="T64" fmla="*/ 16 w 56"/>
                  <a:gd name="T65" fmla="*/ 0 h 24"/>
                  <a:gd name="T66" fmla="*/ 16 w 56"/>
                  <a:gd name="T67" fmla="*/ 0 h 24"/>
                  <a:gd name="T68" fmla="*/ 16 w 56"/>
                  <a:gd name="T69" fmla="*/ 0 h 24"/>
                  <a:gd name="T70" fmla="*/ 40 w 56"/>
                  <a:gd name="T71" fmla="*/ 0 h 24"/>
                  <a:gd name="T72" fmla="*/ 40 w 56"/>
                  <a:gd name="T73" fmla="*/ 0 h 24"/>
                  <a:gd name="T74" fmla="*/ 48 w 56"/>
                  <a:gd name="T75" fmla="*/ 0 h 24"/>
                  <a:gd name="T76" fmla="*/ 56 w 56"/>
                  <a:gd name="T77" fmla="*/ 8 h 24"/>
                  <a:gd name="T78" fmla="*/ 56 w 56"/>
                  <a:gd name="T79" fmla="*/ 8 h 24"/>
                  <a:gd name="T80" fmla="*/ 48 w 56"/>
                  <a:gd name="T81" fmla="*/ 16 h 24"/>
                  <a:gd name="T82" fmla="*/ 40 w 56"/>
                  <a:gd name="T83" fmla="*/ 16 h 24"/>
                  <a:gd name="T84" fmla="*/ 40 w 56"/>
                  <a:gd name="T85" fmla="*/ 16 h 24"/>
                  <a:gd name="T86" fmla="*/ 48 w 56"/>
                  <a:gd name="T87" fmla="*/ 16 h 24"/>
                  <a:gd name="T88" fmla="*/ 40 w 56"/>
                  <a:gd name="T89" fmla="*/ 24 h 24"/>
                  <a:gd name="T90" fmla="*/ 40 w 56"/>
                  <a:gd name="T91" fmla="*/ 24 h 24"/>
                  <a:gd name="T92" fmla="*/ 32 w 56"/>
                  <a:gd name="T93" fmla="*/ 24 h 24"/>
                  <a:gd name="T94" fmla="*/ 16 w 56"/>
                  <a:gd name="T95" fmla="*/ 24 h 24"/>
                  <a:gd name="T96" fmla="*/ 16 w 56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6" h="24">
                    <a:moveTo>
                      <a:pt x="16" y="16"/>
                    </a:moveTo>
                    <a:lnTo>
                      <a:pt x="32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8"/>
                    </a:lnTo>
                    <a:lnTo>
                      <a:pt x="56" y="8"/>
                    </a:lnTo>
                    <a:lnTo>
                      <a:pt x="48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16" y="24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55" name="Freeform 343"/>
              <p:cNvSpPr>
                <a:spLocks/>
              </p:cNvSpPr>
              <p:nvPr/>
            </p:nvSpPr>
            <p:spPr bwMode="auto">
              <a:xfrm>
                <a:off x="2718" y="2883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56" name="Freeform 344"/>
              <p:cNvSpPr>
                <a:spLocks/>
              </p:cNvSpPr>
              <p:nvPr/>
            </p:nvSpPr>
            <p:spPr bwMode="auto">
              <a:xfrm>
                <a:off x="3006" y="2955"/>
                <a:ext cx="56" cy="24"/>
              </a:xfrm>
              <a:custGeom>
                <a:avLst/>
                <a:gdLst>
                  <a:gd name="T0" fmla="*/ 16 w 56"/>
                  <a:gd name="T1" fmla="*/ 16 h 24"/>
                  <a:gd name="T2" fmla="*/ 24 w 56"/>
                  <a:gd name="T3" fmla="*/ 16 h 24"/>
                  <a:gd name="T4" fmla="*/ 24 w 56"/>
                  <a:gd name="T5" fmla="*/ 16 h 24"/>
                  <a:gd name="T6" fmla="*/ 24 w 56"/>
                  <a:gd name="T7" fmla="*/ 16 h 24"/>
                  <a:gd name="T8" fmla="*/ 40 w 56"/>
                  <a:gd name="T9" fmla="*/ 8 h 24"/>
                  <a:gd name="T10" fmla="*/ 40 w 56"/>
                  <a:gd name="T11" fmla="*/ 8 h 24"/>
                  <a:gd name="T12" fmla="*/ 40 w 56"/>
                  <a:gd name="T13" fmla="*/ 8 h 24"/>
                  <a:gd name="T14" fmla="*/ 48 w 56"/>
                  <a:gd name="T15" fmla="*/ 0 h 24"/>
                  <a:gd name="T16" fmla="*/ 48 w 56"/>
                  <a:gd name="T17" fmla="*/ 8 h 24"/>
                  <a:gd name="T18" fmla="*/ 48 w 56"/>
                  <a:gd name="T19" fmla="*/ 8 h 24"/>
                  <a:gd name="T20" fmla="*/ 32 w 56"/>
                  <a:gd name="T21" fmla="*/ 8 h 24"/>
                  <a:gd name="T22" fmla="*/ 32 w 56"/>
                  <a:gd name="T23" fmla="*/ 8 h 24"/>
                  <a:gd name="T24" fmla="*/ 32 w 56"/>
                  <a:gd name="T25" fmla="*/ 8 h 24"/>
                  <a:gd name="T26" fmla="*/ 24 w 56"/>
                  <a:gd name="T27" fmla="*/ 8 h 24"/>
                  <a:gd name="T28" fmla="*/ 24 w 56"/>
                  <a:gd name="T29" fmla="*/ 8 h 24"/>
                  <a:gd name="T30" fmla="*/ 24 w 56"/>
                  <a:gd name="T31" fmla="*/ 8 h 24"/>
                  <a:gd name="T32" fmla="*/ 8 w 56"/>
                  <a:gd name="T33" fmla="*/ 8 h 24"/>
                  <a:gd name="T34" fmla="*/ 16 w 56"/>
                  <a:gd name="T35" fmla="*/ 8 h 24"/>
                  <a:gd name="T36" fmla="*/ 16 w 56"/>
                  <a:gd name="T37" fmla="*/ 8 h 24"/>
                  <a:gd name="T38" fmla="*/ 8 w 56"/>
                  <a:gd name="T39" fmla="*/ 16 h 24"/>
                  <a:gd name="T40" fmla="*/ 0 w 56"/>
                  <a:gd name="T41" fmla="*/ 8 h 24"/>
                  <a:gd name="T42" fmla="*/ 0 w 56"/>
                  <a:gd name="T43" fmla="*/ 8 h 24"/>
                  <a:gd name="T44" fmla="*/ 16 w 56"/>
                  <a:gd name="T45" fmla="*/ 16 h 24"/>
                  <a:gd name="T46" fmla="*/ 16 w 56"/>
                  <a:gd name="T47" fmla="*/ 16 h 24"/>
                  <a:gd name="T48" fmla="*/ 16 w 56"/>
                  <a:gd name="T49" fmla="*/ 24 h 24"/>
                  <a:gd name="T50" fmla="*/ 16 w 56"/>
                  <a:gd name="T51" fmla="*/ 24 h 24"/>
                  <a:gd name="T52" fmla="*/ 0 w 56"/>
                  <a:gd name="T53" fmla="*/ 16 h 24"/>
                  <a:gd name="T54" fmla="*/ 0 w 56"/>
                  <a:gd name="T55" fmla="*/ 16 h 24"/>
                  <a:gd name="T56" fmla="*/ 0 w 56"/>
                  <a:gd name="T57" fmla="*/ 8 h 24"/>
                  <a:gd name="T58" fmla="*/ 8 w 56"/>
                  <a:gd name="T59" fmla="*/ 0 h 24"/>
                  <a:gd name="T60" fmla="*/ 8 w 56"/>
                  <a:gd name="T61" fmla="*/ 0 h 24"/>
                  <a:gd name="T62" fmla="*/ 8 w 56"/>
                  <a:gd name="T63" fmla="*/ 0 h 24"/>
                  <a:gd name="T64" fmla="*/ 24 w 56"/>
                  <a:gd name="T65" fmla="*/ 0 h 24"/>
                  <a:gd name="T66" fmla="*/ 24 w 56"/>
                  <a:gd name="T67" fmla="*/ 0 h 24"/>
                  <a:gd name="T68" fmla="*/ 24 w 56"/>
                  <a:gd name="T69" fmla="*/ 0 h 24"/>
                  <a:gd name="T70" fmla="*/ 32 w 56"/>
                  <a:gd name="T71" fmla="*/ 0 h 24"/>
                  <a:gd name="T72" fmla="*/ 32 w 56"/>
                  <a:gd name="T73" fmla="*/ 0 h 24"/>
                  <a:gd name="T74" fmla="*/ 32 w 56"/>
                  <a:gd name="T75" fmla="*/ 0 h 24"/>
                  <a:gd name="T76" fmla="*/ 48 w 56"/>
                  <a:gd name="T77" fmla="*/ 0 h 24"/>
                  <a:gd name="T78" fmla="*/ 48 w 56"/>
                  <a:gd name="T79" fmla="*/ 0 h 24"/>
                  <a:gd name="T80" fmla="*/ 56 w 56"/>
                  <a:gd name="T81" fmla="*/ 8 h 24"/>
                  <a:gd name="T82" fmla="*/ 48 w 56"/>
                  <a:gd name="T83" fmla="*/ 16 h 24"/>
                  <a:gd name="T84" fmla="*/ 48 w 56"/>
                  <a:gd name="T85" fmla="*/ 16 h 24"/>
                  <a:gd name="T86" fmla="*/ 40 w 56"/>
                  <a:gd name="T87" fmla="*/ 16 h 24"/>
                  <a:gd name="T88" fmla="*/ 24 w 56"/>
                  <a:gd name="T89" fmla="*/ 24 h 24"/>
                  <a:gd name="T90" fmla="*/ 24 w 56"/>
                  <a:gd name="T91" fmla="*/ 24 h 24"/>
                  <a:gd name="T92" fmla="*/ 24 w 56"/>
                  <a:gd name="T93" fmla="*/ 24 h 24"/>
                  <a:gd name="T94" fmla="*/ 16 w 56"/>
                  <a:gd name="T95" fmla="*/ 24 h 24"/>
                  <a:gd name="T96" fmla="*/ 16 w 56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6" h="24">
                    <a:moveTo>
                      <a:pt x="16" y="16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8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6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0" y="16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6" y="24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57" name="Freeform 345"/>
              <p:cNvSpPr>
                <a:spLocks/>
              </p:cNvSpPr>
              <p:nvPr/>
            </p:nvSpPr>
            <p:spPr bwMode="auto">
              <a:xfrm>
                <a:off x="3022" y="2971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58" name="Freeform 346"/>
              <p:cNvSpPr>
                <a:spLocks/>
              </p:cNvSpPr>
              <p:nvPr/>
            </p:nvSpPr>
            <p:spPr bwMode="auto">
              <a:xfrm>
                <a:off x="2982" y="2947"/>
                <a:ext cx="48" cy="24"/>
              </a:xfrm>
              <a:custGeom>
                <a:avLst/>
                <a:gdLst>
                  <a:gd name="T0" fmla="*/ 8 w 48"/>
                  <a:gd name="T1" fmla="*/ 16 h 24"/>
                  <a:gd name="T2" fmla="*/ 24 w 48"/>
                  <a:gd name="T3" fmla="*/ 16 h 24"/>
                  <a:gd name="T4" fmla="*/ 24 w 48"/>
                  <a:gd name="T5" fmla="*/ 16 h 24"/>
                  <a:gd name="T6" fmla="*/ 24 w 48"/>
                  <a:gd name="T7" fmla="*/ 16 h 24"/>
                  <a:gd name="T8" fmla="*/ 32 w 48"/>
                  <a:gd name="T9" fmla="*/ 8 h 24"/>
                  <a:gd name="T10" fmla="*/ 32 w 48"/>
                  <a:gd name="T11" fmla="*/ 8 h 24"/>
                  <a:gd name="T12" fmla="*/ 32 w 48"/>
                  <a:gd name="T13" fmla="*/ 8 h 24"/>
                  <a:gd name="T14" fmla="*/ 40 w 48"/>
                  <a:gd name="T15" fmla="*/ 0 h 24"/>
                  <a:gd name="T16" fmla="*/ 40 w 48"/>
                  <a:gd name="T17" fmla="*/ 8 h 24"/>
                  <a:gd name="T18" fmla="*/ 40 w 48"/>
                  <a:gd name="T19" fmla="*/ 8 h 24"/>
                  <a:gd name="T20" fmla="*/ 32 w 48"/>
                  <a:gd name="T21" fmla="*/ 8 h 24"/>
                  <a:gd name="T22" fmla="*/ 32 w 48"/>
                  <a:gd name="T23" fmla="*/ 8 h 24"/>
                  <a:gd name="T24" fmla="*/ 32 w 48"/>
                  <a:gd name="T25" fmla="*/ 8 h 24"/>
                  <a:gd name="T26" fmla="*/ 16 w 48"/>
                  <a:gd name="T27" fmla="*/ 8 h 24"/>
                  <a:gd name="T28" fmla="*/ 24 w 48"/>
                  <a:gd name="T29" fmla="*/ 8 h 24"/>
                  <a:gd name="T30" fmla="*/ 24 w 48"/>
                  <a:gd name="T31" fmla="*/ 8 h 24"/>
                  <a:gd name="T32" fmla="*/ 16 w 48"/>
                  <a:gd name="T33" fmla="*/ 16 h 24"/>
                  <a:gd name="T34" fmla="*/ 16 w 48"/>
                  <a:gd name="T35" fmla="*/ 16 h 24"/>
                  <a:gd name="T36" fmla="*/ 16 w 48"/>
                  <a:gd name="T37" fmla="*/ 16 h 24"/>
                  <a:gd name="T38" fmla="*/ 8 w 48"/>
                  <a:gd name="T39" fmla="*/ 24 h 24"/>
                  <a:gd name="T40" fmla="*/ 0 w 48"/>
                  <a:gd name="T41" fmla="*/ 16 h 24"/>
                  <a:gd name="T42" fmla="*/ 0 w 48"/>
                  <a:gd name="T43" fmla="*/ 16 h 24"/>
                  <a:gd name="T44" fmla="*/ 8 w 48"/>
                  <a:gd name="T45" fmla="*/ 16 h 24"/>
                  <a:gd name="T46" fmla="*/ 8 w 48"/>
                  <a:gd name="T47" fmla="*/ 16 h 24"/>
                  <a:gd name="T48" fmla="*/ 8 w 48"/>
                  <a:gd name="T49" fmla="*/ 24 h 24"/>
                  <a:gd name="T50" fmla="*/ 8 w 48"/>
                  <a:gd name="T51" fmla="*/ 24 h 24"/>
                  <a:gd name="T52" fmla="*/ 0 w 48"/>
                  <a:gd name="T53" fmla="*/ 24 h 24"/>
                  <a:gd name="T54" fmla="*/ 0 w 48"/>
                  <a:gd name="T55" fmla="*/ 24 h 24"/>
                  <a:gd name="T56" fmla="*/ 0 w 48"/>
                  <a:gd name="T57" fmla="*/ 16 h 24"/>
                  <a:gd name="T58" fmla="*/ 8 w 48"/>
                  <a:gd name="T59" fmla="*/ 8 h 24"/>
                  <a:gd name="T60" fmla="*/ 8 w 48"/>
                  <a:gd name="T61" fmla="*/ 8 h 24"/>
                  <a:gd name="T62" fmla="*/ 8 w 48"/>
                  <a:gd name="T63" fmla="*/ 8 h 24"/>
                  <a:gd name="T64" fmla="*/ 16 w 48"/>
                  <a:gd name="T65" fmla="*/ 0 h 24"/>
                  <a:gd name="T66" fmla="*/ 16 w 48"/>
                  <a:gd name="T67" fmla="*/ 0 h 24"/>
                  <a:gd name="T68" fmla="*/ 16 w 48"/>
                  <a:gd name="T69" fmla="*/ 0 h 24"/>
                  <a:gd name="T70" fmla="*/ 32 w 48"/>
                  <a:gd name="T71" fmla="*/ 0 h 24"/>
                  <a:gd name="T72" fmla="*/ 32 w 48"/>
                  <a:gd name="T73" fmla="*/ 0 h 24"/>
                  <a:gd name="T74" fmla="*/ 32 w 48"/>
                  <a:gd name="T75" fmla="*/ 0 h 24"/>
                  <a:gd name="T76" fmla="*/ 40 w 48"/>
                  <a:gd name="T77" fmla="*/ 0 h 24"/>
                  <a:gd name="T78" fmla="*/ 40 w 48"/>
                  <a:gd name="T79" fmla="*/ 0 h 24"/>
                  <a:gd name="T80" fmla="*/ 48 w 48"/>
                  <a:gd name="T81" fmla="*/ 8 h 24"/>
                  <a:gd name="T82" fmla="*/ 40 w 48"/>
                  <a:gd name="T83" fmla="*/ 16 h 24"/>
                  <a:gd name="T84" fmla="*/ 40 w 48"/>
                  <a:gd name="T85" fmla="*/ 16 h 24"/>
                  <a:gd name="T86" fmla="*/ 40 w 48"/>
                  <a:gd name="T87" fmla="*/ 16 h 24"/>
                  <a:gd name="T88" fmla="*/ 32 w 48"/>
                  <a:gd name="T89" fmla="*/ 24 h 24"/>
                  <a:gd name="T90" fmla="*/ 32 w 48"/>
                  <a:gd name="T91" fmla="*/ 24 h 24"/>
                  <a:gd name="T92" fmla="*/ 24 w 48"/>
                  <a:gd name="T93" fmla="*/ 24 h 24"/>
                  <a:gd name="T94" fmla="*/ 8 w 48"/>
                  <a:gd name="T95" fmla="*/ 24 h 24"/>
                  <a:gd name="T96" fmla="*/ 8 w 48"/>
                  <a:gd name="T9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24">
                    <a:moveTo>
                      <a:pt x="8" y="16"/>
                    </a:move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24" y="24"/>
                    </a:lnTo>
                    <a:lnTo>
                      <a:pt x="8" y="24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59" name="Freeform 347"/>
              <p:cNvSpPr>
                <a:spLocks/>
              </p:cNvSpPr>
              <p:nvPr/>
            </p:nvSpPr>
            <p:spPr bwMode="auto">
              <a:xfrm>
                <a:off x="2990" y="2963"/>
                <a:ext cx="1" cy="8"/>
              </a:xfrm>
              <a:custGeom>
                <a:avLst/>
                <a:gdLst>
                  <a:gd name="T0" fmla="*/ 0 h 8"/>
                  <a:gd name="T1" fmla="*/ 0 h 8"/>
                  <a:gd name="T2" fmla="*/ 0 h 8"/>
                  <a:gd name="T3" fmla="*/ 8 h 8"/>
                  <a:gd name="T4" fmla="*/ 8 h 8"/>
                  <a:gd name="T5" fmla="*/ 8 h 8"/>
                  <a:gd name="T6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60" name="Freeform 348"/>
              <p:cNvSpPr>
                <a:spLocks/>
              </p:cNvSpPr>
              <p:nvPr/>
            </p:nvSpPr>
            <p:spPr bwMode="auto">
              <a:xfrm>
                <a:off x="2950" y="2939"/>
                <a:ext cx="56" cy="32"/>
              </a:xfrm>
              <a:custGeom>
                <a:avLst/>
                <a:gdLst>
                  <a:gd name="T0" fmla="*/ 24 w 56"/>
                  <a:gd name="T1" fmla="*/ 16 h 32"/>
                  <a:gd name="T2" fmla="*/ 32 w 56"/>
                  <a:gd name="T3" fmla="*/ 24 h 32"/>
                  <a:gd name="T4" fmla="*/ 24 w 56"/>
                  <a:gd name="T5" fmla="*/ 24 h 32"/>
                  <a:gd name="T6" fmla="*/ 24 w 56"/>
                  <a:gd name="T7" fmla="*/ 24 h 32"/>
                  <a:gd name="T8" fmla="*/ 40 w 56"/>
                  <a:gd name="T9" fmla="*/ 16 h 32"/>
                  <a:gd name="T10" fmla="*/ 40 w 56"/>
                  <a:gd name="T11" fmla="*/ 16 h 32"/>
                  <a:gd name="T12" fmla="*/ 40 w 56"/>
                  <a:gd name="T13" fmla="*/ 16 h 32"/>
                  <a:gd name="T14" fmla="*/ 48 w 56"/>
                  <a:gd name="T15" fmla="*/ 8 h 32"/>
                  <a:gd name="T16" fmla="*/ 48 w 56"/>
                  <a:gd name="T17" fmla="*/ 16 h 32"/>
                  <a:gd name="T18" fmla="*/ 48 w 56"/>
                  <a:gd name="T19" fmla="*/ 16 h 32"/>
                  <a:gd name="T20" fmla="*/ 32 w 56"/>
                  <a:gd name="T21" fmla="*/ 8 h 32"/>
                  <a:gd name="T22" fmla="*/ 32 w 56"/>
                  <a:gd name="T23" fmla="*/ 8 h 32"/>
                  <a:gd name="T24" fmla="*/ 32 w 56"/>
                  <a:gd name="T25" fmla="*/ 8 h 32"/>
                  <a:gd name="T26" fmla="*/ 24 w 56"/>
                  <a:gd name="T27" fmla="*/ 8 h 32"/>
                  <a:gd name="T28" fmla="*/ 24 w 56"/>
                  <a:gd name="T29" fmla="*/ 8 h 32"/>
                  <a:gd name="T30" fmla="*/ 24 w 56"/>
                  <a:gd name="T31" fmla="*/ 8 h 32"/>
                  <a:gd name="T32" fmla="*/ 8 w 56"/>
                  <a:gd name="T33" fmla="*/ 16 h 32"/>
                  <a:gd name="T34" fmla="*/ 16 w 56"/>
                  <a:gd name="T35" fmla="*/ 16 h 32"/>
                  <a:gd name="T36" fmla="*/ 16 w 56"/>
                  <a:gd name="T37" fmla="*/ 16 h 32"/>
                  <a:gd name="T38" fmla="*/ 8 w 56"/>
                  <a:gd name="T39" fmla="*/ 24 h 32"/>
                  <a:gd name="T40" fmla="*/ 0 w 56"/>
                  <a:gd name="T41" fmla="*/ 16 h 32"/>
                  <a:gd name="T42" fmla="*/ 0 w 56"/>
                  <a:gd name="T43" fmla="*/ 16 h 32"/>
                  <a:gd name="T44" fmla="*/ 16 w 56"/>
                  <a:gd name="T45" fmla="*/ 16 h 32"/>
                  <a:gd name="T46" fmla="*/ 16 w 56"/>
                  <a:gd name="T47" fmla="*/ 16 h 32"/>
                  <a:gd name="T48" fmla="*/ 16 w 56"/>
                  <a:gd name="T49" fmla="*/ 24 h 32"/>
                  <a:gd name="T50" fmla="*/ 16 w 56"/>
                  <a:gd name="T51" fmla="*/ 24 h 32"/>
                  <a:gd name="T52" fmla="*/ 0 w 56"/>
                  <a:gd name="T53" fmla="*/ 24 h 32"/>
                  <a:gd name="T54" fmla="*/ 0 w 56"/>
                  <a:gd name="T55" fmla="*/ 24 h 32"/>
                  <a:gd name="T56" fmla="*/ 0 w 56"/>
                  <a:gd name="T57" fmla="*/ 16 h 32"/>
                  <a:gd name="T58" fmla="*/ 8 w 56"/>
                  <a:gd name="T59" fmla="*/ 8 h 32"/>
                  <a:gd name="T60" fmla="*/ 8 w 56"/>
                  <a:gd name="T61" fmla="*/ 8 h 32"/>
                  <a:gd name="T62" fmla="*/ 8 w 56"/>
                  <a:gd name="T63" fmla="*/ 8 h 32"/>
                  <a:gd name="T64" fmla="*/ 24 w 56"/>
                  <a:gd name="T65" fmla="*/ 0 h 32"/>
                  <a:gd name="T66" fmla="*/ 24 w 56"/>
                  <a:gd name="T67" fmla="*/ 0 h 32"/>
                  <a:gd name="T68" fmla="*/ 24 w 56"/>
                  <a:gd name="T69" fmla="*/ 0 h 32"/>
                  <a:gd name="T70" fmla="*/ 32 w 56"/>
                  <a:gd name="T71" fmla="*/ 0 h 32"/>
                  <a:gd name="T72" fmla="*/ 32 w 56"/>
                  <a:gd name="T73" fmla="*/ 0 h 32"/>
                  <a:gd name="T74" fmla="*/ 32 w 56"/>
                  <a:gd name="T75" fmla="*/ 0 h 32"/>
                  <a:gd name="T76" fmla="*/ 48 w 56"/>
                  <a:gd name="T77" fmla="*/ 8 h 32"/>
                  <a:gd name="T78" fmla="*/ 48 w 56"/>
                  <a:gd name="T79" fmla="*/ 8 h 32"/>
                  <a:gd name="T80" fmla="*/ 56 w 56"/>
                  <a:gd name="T81" fmla="*/ 16 h 32"/>
                  <a:gd name="T82" fmla="*/ 48 w 56"/>
                  <a:gd name="T83" fmla="*/ 24 h 32"/>
                  <a:gd name="T84" fmla="*/ 48 w 56"/>
                  <a:gd name="T85" fmla="*/ 24 h 32"/>
                  <a:gd name="T86" fmla="*/ 40 w 56"/>
                  <a:gd name="T87" fmla="*/ 24 h 32"/>
                  <a:gd name="T88" fmla="*/ 24 w 56"/>
                  <a:gd name="T89" fmla="*/ 32 h 32"/>
                  <a:gd name="T90" fmla="*/ 24 w 56"/>
                  <a:gd name="T91" fmla="*/ 32 h 32"/>
                  <a:gd name="T92" fmla="*/ 24 w 56"/>
                  <a:gd name="T93" fmla="*/ 32 h 32"/>
                  <a:gd name="T94" fmla="*/ 16 w 56"/>
                  <a:gd name="T95" fmla="*/ 24 h 32"/>
                  <a:gd name="T96" fmla="*/ 24 w 56"/>
                  <a:gd name="T9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6" h="32">
                    <a:moveTo>
                      <a:pt x="24" y="16"/>
                    </a:moveTo>
                    <a:lnTo>
                      <a:pt x="32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8" y="8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6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16" y="24"/>
                    </a:lnTo>
                    <a:lnTo>
                      <a:pt x="24" y="1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61" name="Freeform 349"/>
              <p:cNvSpPr>
                <a:spLocks/>
              </p:cNvSpPr>
              <p:nvPr/>
            </p:nvSpPr>
            <p:spPr bwMode="auto">
              <a:xfrm>
                <a:off x="2966" y="2955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8 w 8"/>
                  <a:gd name="T5" fmla="*/ 0 h 8"/>
                  <a:gd name="T6" fmla="*/ 0 w 8"/>
                  <a:gd name="T7" fmla="*/ 8 h 8"/>
                  <a:gd name="T8" fmla="*/ 0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862" name="Freeform 350"/>
            <p:cNvSpPr>
              <a:spLocks/>
            </p:cNvSpPr>
            <p:nvPr/>
          </p:nvSpPr>
          <p:spPr bwMode="auto">
            <a:xfrm>
              <a:off x="2762" y="2165"/>
              <a:ext cx="34" cy="22"/>
            </a:xfrm>
            <a:custGeom>
              <a:avLst/>
              <a:gdLst>
                <a:gd name="T0" fmla="*/ 8 w 48"/>
                <a:gd name="T1" fmla="*/ 24 h 32"/>
                <a:gd name="T2" fmla="*/ 24 w 48"/>
                <a:gd name="T3" fmla="*/ 24 h 32"/>
                <a:gd name="T4" fmla="*/ 24 w 48"/>
                <a:gd name="T5" fmla="*/ 24 h 32"/>
                <a:gd name="T6" fmla="*/ 24 w 48"/>
                <a:gd name="T7" fmla="*/ 24 h 32"/>
                <a:gd name="T8" fmla="*/ 32 w 48"/>
                <a:gd name="T9" fmla="*/ 16 h 32"/>
                <a:gd name="T10" fmla="*/ 32 w 48"/>
                <a:gd name="T11" fmla="*/ 16 h 32"/>
                <a:gd name="T12" fmla="*/ 32 w 48"/>
                <a:gd name="T13" fmla="*/ 16 h 32"/>
                <a:gd name="T14" fmla="*/ 40 w 48"/>
                <a:gd name="T15" fmla="*/ 8 h 32"/>
                <a:gd name="T16" fmla="*/ 40 w 48"/>
                <a:gd name="T17" fmla="*/ 16 h 32"/>
                <a:gd name="T18" fmla="*/ 40 w 48"/>
                <a:gd name="T19" fmla="*/ 16 h 32"/>
                <a:gd name="T20" fmla="*/ 32 w 48"/>
                <a:gd name="T21" fmla="*/ 8 h 32"/>
                <a:gd name="T22" fmla="*/ 32 w 48"/>
                <a:gd name="T23" fmla="*/ 8 h 32"/>
                <a:gd name="T24" fmla="*/ 32 w 48"/>
                <a:gd name="T25" fmla="*/ 8 h 32"/>
                <a:gd name="T26" fmla="*/ 16 w 48"/>
                <a:gd name="T27" fmla="*/ 8 h 32"/>
                <a:gd name="T28" fmla="*/ 24 w 48"/>
                <a:gd name="T29" fmla="*/ 8 h 32"/>
                <a:gd name="T30" fmla="*/ 24 w 48"/>
                <a:gd name="T31" fmla="*/ 8 h 32"/>
                <a:gd name="T32" fmla="*/ 16 w 48"/>
                <a:gd name="T33" fmla="*/ 16 h 32"/>
                <a:gd name="T34" fmla="*/ 16 w 48"/>
                <a:gd name="T35" fmla="*/ 16 h 32"/>
                <a:gd name="T36" fmla="*/ 16 w 48"/>
                <a:gd name="T37" fmla="*/ 16 h 32"/>
                <a:gd name="T38" fmla="*/ 8 w 48"/>
                <a:gd name="T39" fmla="*/ 24 h 32"/>
                <a:gd name="T40" fmla="*/ 8 w 48"/>
                <a:gd name="T41" fmla="*/ 16 h 32"/>
                <a:gd name="T42" fmla="*/ 8 w 48"/>
                <a:gd name="T43" fmla="*/ 16 h 32"/>
                <a:gd name="T44" fmla="*/ 16 w 48"/>
                <a:gd name="T45" fmla="*/ 24 h 32"/>
                <a:gd name="T46" fmla="*/ 16 w 48"/>
                <a:gd name="T47" fmla="*/ 24 h 32"/>
                <a:gd name="T48" fmla="*/ 8 w 48"/>
                <a:gd name="T49" fmla="*/ 32 h 32"/>
                <a:gd name="T50" fmla="*/ 8 w 48"/>
                <a:gd name="T51" fmla="*/ 32 h 32"/>
                <a:gd name="T52" fmla="*/ 0 w 48"/>
                <a:gd name="T53" fmla="*/ 24 h 32"/>
                <a:gd name="T54" fmla="*/ 0 w 48"/>
                <a:gd name="T55" fmla="*/ 24 h 32"/>
                <a:gd name="T56" fmla="*/ 0 w 48"/>
                <a:gd name="T57" fmla="*/ 16 h 32"/>
                <a:gd name="T58" fmla="*/ 8 w 48"/>
                <a:gd name="T59" fmla="*/ 8 h 32"/>
                <a:gd name="T60" fmla="*/ 8 w 48"/>
                <a:gd name="T61" fmla="*/ 8 h 32"/>
                <a:gd name="T62" fmla="*/ 8 w 48"/>
                <a:gd name="T63" fmla="*/ 8 h 32"/>
                <a:gd name="T64" fmla="*/ 16 w 48"/>
                <a:gd name="T65" fmla="*/ 0 h 32"/>
                <a:gd name="T66" fmla="*/ 16 w 48"/>
                <a:gd name="T67" fmla="*/ 0 h 32"/>
                <a:gd name="T68" fmla="*/ 16 w 48"/>
                <a:gd name="T69" fmla="*/ 0 h 32"/>
                <a:gd name="T70" fmla="*/ 32 w 48"/>
                <a:gd name="T71" fmla="*/ 0 h 32"/>
                <a:gd name="T72" fmla="*/ 32 w 48"/>
                <a:gd name="T73" fmla="*/ 0 h 32"/>
                <a:gd name="T74" fmla="*/ 40 w 48"/>
                <a:gd name="T75" fmla="*/ 0 h 32"/>
                <a:gd name="T76" fmla="*/ 48 w 48"/>
                <a:gd name="T77" fmla="*/ 8 h 32"/>
                <a:gd name="T78" fmla="*/ 48 w 48"/>
                <a:gd name="T79" fmla="*/ 8 h 32"/>
                <a:gd name="T80" fmla="*/ 48 w 48"/>
                <a:gd name="T81" fmla="*/ 16 h 32"/>
                <a:gd name="T82" fmla="*/ 40 w 48"/>
                <a:gd name="T83" fmla="*/ 24 h 32"/>
                <a:gd name="T84" fmla="*/ 40 w 48"/>
                <a:gd name="T85" fmla="*/ 24 h 32"/>
                <a:gd name="T86" fmla="*/ 40 w 48"/>
                <a:gd name="T87" fmla="*/ 24 h 32"/>
                <a:gd name="T88" fmla="*/ 32 w 48"/>
                <a:gd name="T89" fmla="*/ 32 h 32"/>
                <a:gd name="T90" fmla="*/ 32 w 48"/>
                <a:gd name="T91" fmla="*/ 32 h 32"/>
                <a:gd name="T92" fmla="*/ 24 w 48"/>
                <a:gd name="T93" fmla="*/ 32 h 32"/>
                <a:gd name="T94" fmla="*/ 8 w 48"/>
                <a:gd name="T95" fmla="*/ 32 h 32"/>
                <a:gd name="T96" fmla="*/ 8 w 48"/>
                <a:gd name="T9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" h="32">
                  <a:moveTo>
                    <a:pt x="8" y="24"/>
                  </a:move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8" y="32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63" name="Freeform 351"/>
            <p:cNvSpPr>
              <a:spLocks/>
            </p:cNvSpPr>
            <p:nvPr/>
          </p:nvSpPr>
          <p:spPr bwMode="auto">
            <a:xfrm>
              <a:off x="2768" y="2182"/>
              <a:ext cx="5" cy="5"/>
            </a:xfrm>
            <a:custGeom>
              <a:avLst/>
              <a:gdLst>
                <a:gd name="T0" fmla="*/ 8 w 8"/>
                <a:gd name="T1" fmla="*/ 0 h 8"/>
                <a:gd name="T2" fmla="*/ 8 w 8"/>
                <a:gd name="T3" fmla="*/ 0 h 8"/>
                <a:gd name="T4" fmla="*/ 0 w 8"/>
                <a:gd name="T5" fmla="*/ 0 h 8"/>
                <a:gd name="T6" fmla="*/ 0 w 8"/>
                <a:gd name="T7" fmla="*/ 8 h 8"/>
                <a:gd name="T8" fmla="*/ 0 w 8"/>
                <a:gd name="T9" fmla="*/ 8 h 8"/>
                <a:gd name="T10" fmla="*/ 0 w 8"/>
                <a:gd name="T11" fmla="*/ 8 h 8"/>
                <a:gd name="T12" fmla="*/ 8 w 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64" name="Freeform 352"/>
            <p:cNvSpPr>
              <a:spLocks/>
            </p:cNvSpPr>
            <p:nvPr/>
          </p:nvSpPr>
          <p:spPr bwMode="auto">
            <a:xfrm>
              <a:off x="2745" y="2165"/>
              <a:ext cx="34" cy="17"/>
            </a:xfrm>
            <a:custGeom>
              <a:avLst/>
              <a:gdLst>
                <a:gd name="T0" fmla="*/ 8 w 48"/>
                <a:gd name="T1" fmla="*/ 16 h 24"/>
                <a:gd name="T2" fmla="*/ 16 w 48"/>
                <a:gd name="T3" fmla="*/ 16 h 24"/>
                <a:gd name="T4" fmla="*/ 16 w 48"/>
                <a:gd name="T5" fmla="*/ 16 h 24"/>
                <a:gd name="T6" fmla="*/ 16 w 48"/>
                <a:gd name="T7" fmla="*/ 16 h 24"/>
                <a:gd name="T8" fmla="*/ 32 w 48"/>
                <a:gd name="T9" fmla="*/ 8 h 24"/>
                <a:gd name="T10" fmla="*/ 32 w 48"/>
                <a:gd name="T11" fmla="*/ 8 h 24"/>
                <a:gd name="T12" fmla="*/ 32 w 48"/>
                <a:gd name="T13" fmla="*/ 8 h 24"/>
                <a:gd name="T14" fmla="*/ 40 w 48"/>
                <a:gd name="T15" fmla="*/ 0 h 24"/>
                <a:gd name="T16" fmla="*/ 40 w 48"/>
                <a:gd name="T17" fmla="*/ 8 h 24"/>
                <a:gd name="T18" fmla="*/ 40 w 48"/>
                <a:gd name="T19" fmla="*/ 8 h 24"/>
                <a:gd name="T20" fmla="*/ 24 w 48"/>
                <a:gd name="T21" fmla="*/ 8 h 24"/>
                <a:gd name="T22" fmla="*/ 24 w 48"/>
                <a:gd name="T23" fmla="*/ 8 h 24"/>
                <a:gd name="T24" fmla="*/ 24 w 48"/>
                <a:gd name="T25" fmla="*/ 8 h 24"/>
                <a:gd name="T26" fmla="*/ 16 w 48"/>
                <a:gd name="T27" fmla="*/ 8 h 24"/>
                <a:gd name="T28" fmla="*/ 16 w 48"/>
                <a:gd name="T29" fmla="*/ 8 h 24"/>
                <a:gd name="T30" fmla="*/ 16 w 48"/>
                <a:gd name="T31" fmla="*/ 8 h 24"/>
                <a:gd name="T32" fmla="*/ 8 w 48"/>
                <a:gd name="T33" fmla="*/ 8 h 24"/>
                <a:gd name="T34" fmla="*/ 16 w 48"/>
                <a:gd name="T35" fmla="*/ 8 h 24"/>
                <a:gd name="T36" fmla="*/ 16 w 48"/>
                <a:gd name="T37" fmla="*/ 8 h 24"/>
                <a:gd name="T38" fmla="*/ 8 w 48"/>
                <a:gd name="T39" fmla="*/ 16 h 24"/>
                <a:gd name="T40" fmla="*/ 8 w 48"/>
                <a:gd name="T41" fmla="*/ 8 h 24"/>
                <a:gd name="T42" fmla="*/ 8 w 48"/>
                <a:gd name="T43" fmla="*/ 8 h 24"/>
                <a:gd name="T44" fmla="*/ 16 w 48"/>
                <a:gd name="T45" fmla="*/ 16 h 24"/>
                <a:gd name="T46" fmla="*/ 16 w 48"/>
                <a:gd name="T47" fmla="*/ 16 h 24"/>
                <a:gd name="T48" fmla="*/ 8 w 48"/>
                <a:gd name="T49" fmla="*/ 24 h 24"/>
                <a:gd name="T50" fmla="*/ 8 w 48"/>
                <a:gd name="T51" fmla="*/ 24 h 24"/>
                <a:gd name="T52" fmla="*/ 0 w 48"/>
                <a:gd name="T53" fmla="*/ 16 h 24"/>
                <a:gd name="T54" fmla="*/ 0 w 48"/>
                <a:gd name="T55" fmla="*/ 16 h 24"/>
                <a:gd name="T56" fmla="*/ 0 w 48"/>
                <a:gd name="T57" fmla="*/ 8 h 24"/>
                <a:gd name="T58" fmla="*/ 8 w 48"/>
                <a:gd name="T59" fmla="*/ 0 h 24"/>
                <a:gd name="T60" fmla="*/ 8 w 48"/>
                <a:gd name="T61" fmla="*/ 0 h 24"/>
                <a:gd name="T62" fmla="*/ 8 w 48"/>
                <a:gd name="T63" fmla="*/ 0 h 24"/>
                <a:gd name="T64" fmla="*/ 16 w 48"/>
                <a:gd name="T65" fmla="*/ 0 h 24"/>
                <a:gd name="T66" fmla="*/ 16 w 48"/>
                <a:gd name="T67" fmla="*/ 0 h 24"/>
                <a:gd name="T68" fmla="*/ 16 w 48"/>
                <a:gd name="T69" fmla="*/ 0 h 24"/>
                <a:gd name="T70" fmla="*/ 24 w 48"/>
                <a:gd name="T71" fmla="*/ 0 h 24"/>
                <a:gd name="T72" fmla="*/ 24 w 48"/>
                <a:gd name="T73" fmla="*/ 0 h 24"/>
                <a:gd name="T74" fmla="*/ 24 w 48"/>
                <a:gd name="T75" fmla="*/ 0 h 24"/>
                <a:gd name="T76" fmla="*/ 40 w 48"/>
                <a:gd name="T77" fmla="*/ 0 h 24"/>
                <a:gd name="T78" fmla="*/ 40 w 48"/>
                <a:gd name="T79" fmla="*/ 0 h 24"/>
                <a:gd name="T80" fmla="*/ 48 w 48"/>
                <a:gd name="T81" fmla="*/ 8 h 24"/>
                <a:gd name="T82" fmla="*/ 40 w 48"/>
                <a:gd name="T83" fmla="*/ 16 h 24"/>
                <a:gd name="T84" fmla="*/ 40 w 48"/>
                <a:gd name="T85" fmla="*/ 16 h 24"/>
                <a:gd name="T86" fmla="*/ 32 w 48"/>
                <a:gd name="T87" fmla="*/ 16 h 24"/>
                <a:gd name="T88" fmla="*/ 16 w 48"/>
                <a:gd name="T89" fmla="*/ 24 h 24"/>
                <a:gd name="T90" fmla="*/ 16 w 48"/>
                <a:gd name="T91" fmla="*/ 24 h 24"/>
                <a:gd name="T92" fmla="*/ 16 w 48"/>
                <a:gd name="T93" fmla="*/ 24 h 24"/>
                <a:gd name="T94" fmla="*/ 8 w 48"/>
                <a:gd name="T95" fmla="*/ 24 h 24"/>
                <a:gd name="T96" fmla="*/ 8 w 48"/>
                <a:gd name="T9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" h="24">
                  <a:moveTo>
                    <a:pt x="8" y="16"/>
                  </a:move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65" name="Freeform 353"/>
            <p:cNvSpPr>
              <a:spLocks/>
            </p:cNvSpPr>
            <p:nvPr/>
          </p:nvSpPr>
          <p:spPr bwMode="auto">
            <a:xfrm>
              <a:off x="2751" y="2176"/>
              <a:ext cx="5" cy="6"/>
            </a:xfrm>
            <a:custGeom>
              <a:avLst/>
              <a:gdLst>
                <a:gd name="T0" fmla="*/ 8 w 8"/>
                <a:gd name="T1" fmla="*/ 0 h 8"/>
                <a:gd name="T2" fmla="*/ 8 w 8"/>
                <a:gd name="T3" fmla="*/ 0 h 8"/>
                <a:gd name="T4" fmla="*/ 0 w 8"/>
                <a:gd name="T5" fmla="*/ 0 h 8"/>
                <a:gd name="T6" fmla="*/ 0 w 8"/>
                <a:gd name="T7" fmla="*/ 8 h 8"/>
                <a:gd name="T8" fmla="*/ 0 w 8"/>
                <a:gd name="T9" fmla="*/ 8 h 8"/>
                <a:gd name="T10" fmla="*/ 0 w 8"/>
                <a:gd name="T11" fmla="*/ 8 h 8"/>
                <a:gd name="T12" fmla="*/ 8 w 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66" name="Freeform 354"/>
            <p:cNvSpPr>
              <a:spLocks/>
            </p:cNvSpPr>
            <p:nvPr/>
          </p:nvSpPr>
          <p:spPr bwMode="auto">
            <a:xfrm>
              <a:off x="2671" y="2148"/>
              <a:ext cx="80" cy="28"/>
            </a:xfrm>
            <a:custGeom>
              <a:avLst/>
              <a:gdLst>
                <a:gd name="T0" fmla="*/ 40 w 112"/>
                <a:gd name="T1" fmla="*/ 24 h 40"/>
                <a:gd name="T2" fmla="*/ 88 w 112"/>
                <a:gd name="T3" fmla="*/ 32 h 40"/>
                <a:gd name="T4" fmla="*/ 88 w 112"/>
                <a:gd name="T5" fmla="*/ 32 h 40"/>
                <a:gd name="T6" fmla="*/ 88 w 112"/>
                <a:gd name="T7" fmla="*/ 32 h 40"/>
                <a:gd name="T8" fmla="*/ 104 w 112"/>
                <a:gd name="T9" fmla="*/ 24 h 40"/>
                <a:gd name="T10" fmla="*/ 104 w 112"/>
                <a:gd name="T11" fmla="*/ 24 h 40"/>
                <a:gd name="T12" fmla="*/ 104 w 112"/>
                <a:gd name="T13" fmla="*/ 24 h 40"/>
                <a:gd name="T14" fmla="*/ 104 w 112"/>
                <a:gd name="T15" fmla="*/ 16 h 40"/>
                <a:gd name="T16" fmla="*/ 104 w 112"/>
                <a:gd name="T17" fmla="*/ 24 h 40"/>
                <a:gd name="T18" fmla="*/ 104 w 112"/>
                <a:gd name="T19" fmla="*/ 24 h 40"/>
                <a:gd name="T20" fmla="*/ 64 w 112"/>
                <a:gd name="T21" fmla="*/ 16 h 40"/>
                <a:gd name="T22" fmla="*/ 64 w 112"/>
                <a:gd name="T23" fmla="*/ 16 h 40"/>
                <a:gd name="T24" fmla="*/ 64 w 112"/>
                <a:gd name="T25" fmla="*/ 16 h 40"/>
                <a:gd name="T26" fmla="*/ 16 w 112"/>
                <a:gd name="T27" fmla="*/ 8 h 40"/>
                <a:gd name="T28" fmla="*/ 16 w 112"/>
                <a:gd name="T29" fmla="*/ 8 h 40"/>
                <a:gd name="T30" fmla="*/ 16 w 112"/>
                <a:gd name="T31" fmla="*/ 8 h 40"/>
                <a:gd name="T32" fmla="*/ 0 w 112"/>
                <a:gd name="T33" fmla="*/ 16 h 40"/>
                <a:gd name="T34" fmla="*/ 8 w 112"/>
                <a:gd name="T35" fmla="*/ 8 h 40"/>
                <a:gd name="T36" fmla="*/ 8 w 112"/>
                <a:gd name="T37" fmla="*/ 8 h 40"/>
                <a:gd name="T38" fmla="*/ 8 w 112"/>
                <a:gd name="T39" fmla="*/ 16 h 40"/>
                <a:gd name="T40" fmla="*/ 0 w 112"/>
                <a:gd name="T41" fmla="*/ 16 h 40"/>
                <a:gd name="T42" fmla="*/ 0 w 112"/>
                <a:gd name="T43" fmla="*/ 16 h 40"/>
                <a:gd name="T44" fmla="*/ 40 w 112"/>
                <a:gd name="T45" fmla="*/ 24 h 40"/>
                <a:gd name="T46" fmla="*/ 40 w 112"/>
                <a:gd name="T47" fmla="*/ 24 h 40"/>
                <a:gd name="T48" fmla="*/ 40 w 112"/>
                <a:gd name="T49" fmla="*/ 32 h 40"/>
                <a:gd name="T50" fmla="*/ 40 w 112"/>
                <a:gd name="T51" fmla="*/ 32 h 40"/>
                <a:gd name="T52" fmla="*/ 0 w 112"/>
                <a:gd name="T53" fmla="*/ 24 h 40"/>
                <a:gd name="T54" fmla="*/ 0 w 112"/>
                <a:gd name="T55" fmla="*/ 24 h 40"/>
                <a:gd name="T56" fmla="*/ 0 w 112"/>
                <a:gd name="T57" fmla="*/ 16 h 40"/>
                <a:gd name="T58" fmla="*/ 0 w 112"/>
                <a:gd name="T59" fmla="*/ 8 h 40"/>
                <a:gd name="T60" fmla="*/ 0 w 112"/>
                <a:gd name="T61" fmla="*/ 8 h 40"/>
                <a:gd name="T62" fmla="*/ 0 w 112"/>
                <a:gd name="T63" fmla="*/ 8 h 40"/>
                <a:gd name="T64" fmla="*/ 16 w 112"/>
                <a:gd name="T65" fmla="*/ 0 h 40"/>
                <a:gd name="T66" fmla="*/ 16 w 112"/>
                <a:gd name="T67" fmla="*/ 0 h 40"/>
                <a:gd name="T68" fmla="*/ 16 w 112"/>
                <a:gd name="T69" fmla="*/ 0 h 40"/>
                <a:gd name="T70" fmla="*/ 64 w 112"/>
                <a:gd name="T71" fmla="*/ 8 h 40"/>
                <a:gd name="T72" fmla="*/ 64 w 112"/>
                <a:gd name="T73" fmla="*/ 8 h 40"/>
                <a:gd name="T74" fmla="*/ 64 w 112"/>
                <a:gd name="T75" fmla="*/ 8 h 40"/>
                <a:gd name="T76" fmla="*/ 104 w 112"/>
                <a:gd name="T77" fmla="*/ 16 h 40"/>
                <a:gd name="T78" fmla="*/ 104 w 112"/>
                <a:gd name="T79" fmla="*/ 16 h 40"/>
                <a:gd name="T80" fmla="*/ 112 w 112"/>
                <a:gd name="T81" fmla="*/ 16 h 40"/>
                <a:gd name="T82" fmla="*/ 112 w 112"/>
                <a:gd name="T83" fmla="*/ 24 h 40"/>
                <a:gd name="T84" fmla="*/ 112 w 112"/>
                <a:gd name="T85" fmla="*/ 24 h 40"/>
                <a:gd name="T86" fmla="*/ 104 w 112"/>
                <a:gd name="T87" fmla="*/ 32 h 40"/>
                <a:gd name="T88" fmla="*/ 88 w 112"/>
                <a:gd name="T89" fmla="*/ 40 h 40"/>
                <a:gd name="T90" fmla="*/ 88 w 112"/>
                <a:gd name="T91" fmla="*/ 40 h 40"/>
                <a:gd name="T92" fmla="*/ 88 w 112"/>
                <a:gd name="T93" fmla="*/ 40 h 40"/>
                <a:gd name="T94" fmla="*/ 40 w 112"/>
                <a:gd name="T95" fmla="*/ 32 h 40"/>
                <a:gd name="T96" fmla="*/ 40 w 112"/>
                <a:gd name="T9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40">
                  <a:moveTo>
                    <a:pt x="40" y="24"/>
                  </a:moveTo>
                  <a:lnTo>
                    <a:pt x="88" y="32"/>
                  </a:lnTo>
                  <a:lnTo>
                    <a:pt x="88" y="32"/>
                  </a:lnTo>
                  <a:lnTo>
                    <a:pt x="88" y="32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1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12" y="16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04" y="32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40" y="32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67" name="Freeform 355"/>
            <p:cNvSpPr>
              <a:spLocks/>
            </p:cNvSpPr>
            <p:nvPr/>
          </p:nvSpPr>
          <p:spPr bwMode="auto">
            <a:xfrm>
              <a:off x="2649" y="2143"/>
              <a:ext cx="34" cy="16"/>
            </a:xfrm>
            <a:custGeom>
              <a:avLst/>
              <a:gdLst>
                <a:gd name="T0" fmla="*/ 8 w 48"/>
                <a:gd name="T1" fmla="*/ 16 h 24"/>
                <a:gd name="T2" fmla="*/ 16 w 48"/>
                <a:gd name="T3" fmla="*/ 16 h 24"/>
                <a:gd name="T4" fmla="*/ 16 w 48"/>
                <a:gd name="T5" fmla="*/ 16 h 24"/>
                <a:gd name="T6" fmla="*/ 16 w 48"/>
                <a:gd name="T7" fmla="*/ 16 h 24"/>
                <a:gd name="T8" fmla="*/ 32 w 48"/>
                <a:gd name="T9" fmla="*/ 8 h 24"/>
                <a:gd name="T10" fmla="*/ 32 w 48"/>
                <a:gd name="T11" fmla="*/ 8 h 24"/>
                <a:gd name="T12" fmla="*/ 32 w 48"/>
                <a:gd name="T13" fmla="*/ 8 h 24"/>
                <a:gd name="T14" fmla="*/ 40 w 48"/>
                <a:gd name="T15" fmla="*/ 8 h 24"/>
                <a:gd name="T16" fmla="*/ 40 w 48"/>
                <a:gd name="T17" fmla="*/ 16 h 24"/>
                <a:gd name="T18" fmla="*/ 40 w 48"/>
                <a:gd name="T19" fmla="*/ 16 h 24"/>
                <a:gd name="T20" fmla="*/ 32 w 48"/>
                <a:gd name="T21" fmla="*/ 8 h 24"/>
                <a:gd name="T22" fmla="*/ 32 w 48"/>
                <a:gd name="T23" fmla="*/ 8 h 24"/>
                <a:gd name="T24" fmla="*/ 32 w 48"/>
                <a:gd name="T25" fmla="*/ 8 h 24"/>
                <a:gd name="T26" fmla="*/ 16 w 48"/>
                <a:gd name="T27" fmla="*/ 8 h 24"/>
                <a:gd name="T28" fmla="*/ 24 w 48"/>
                <a:gd name="T29" fmla="*/ 8 h 24"/>
                <a:gd name="T30" fmla="*/ 24 w 48"/>
                <a:gd name="T31" fmla="*/ 8 h 24"/>
                <a:gd name="T32" fmla="*/ 16 w 48"/>
                <a:gd name="T33" fmla="*/ 16 h 24"/>
                <a:gd name="T34" fmla="*/ 16 w 48"/>
                <a:gd name="T35" fmla="*/ 16 h 24"/>
                <a:gd name="T36" fmla="*/ 16 w 48"/>
                <a:gd name="T37" fmla="*/ 16 h 24"/>
                <a:gd name="T38" fmla="*/ 8 w 48"/>
                <a:gd name="T39" fmla="*/ 24 h 24"/>
                <a:gd name="T40" fmla="*/ 0 w 48"/>
                <a:gd name="T41" fmla="*/ 16 h 24"/>
                <a:gd name="T42" fmla="*/ 0 w 48"/>
                <a:gd name="T43" fmla="*/ 16 h 24"/>
                <a:gd name="T44" fmla="*/ 8 w 48"/>
                <a:gd name="T45" fmla="*/ 16 h 24"/>
                <a:gd name="T46" fmla="*/ 8 w 48"/>
                <a:gd name="T47" fmla="*/ 16 h 24"/>
                <a:gd name="T48" fmla="*/ 8 w 48"/>
                <a:gd name="T49" fmla="*/ 24 h 24"/>
                <a:gd name="T50" fmla="*/ 8 w 48"/>
                <a:gd name="T51" fmla="*/ 24 h 24"/>
                <a:gd name="T52" fmla="*/ 0 w 48"/>
                <a:gd name="T53" fmla="*/ 24 h 24"/>
                <a:gd name="T54" fmla="*/ 0 w 48"/>
                <a:gd name="T55" fmla="*/ 24 h 24"/>
                <a:gd name="T56" fmla="*/ 0 w 48"/>
                <a:gd name="T57" fmla="*/ 16 h 24"/>
                <a:gd name="T58" fmla="*/ 8 w 48"/>
                <a:gd name="T59" fmla="*/ 8 h 24"/>
                <a:gd name="T60" fmla="*/ 8 w 48"/>
                <a:gd name="T61" fmla="*/ 8 h 24"/>
                <a:gd name="T62" fmla="*/ 8 w 48"/>
                <a:gd name="T63" fmla="*/ 8 h 24"/>
                <a:gd name="T64" fmla="*/ 16 w 48"/>
                <a:gd name="T65" fmla="*/ 0 h 24"/>
                <a:gd name="T66" fmla="*/ 16 w 48"/>
                <a:gd name="T67" fmla="*/ 0 h 24"/>
                <a:gd name="T68" fmla="*/ 16 w 48"/>
                <a:gd name="T69" fmla="*/ 0 h 24"/>
                <a:gd name="T70" fmla="*/ 32 w 48"/>
                <a:gd name="T71" fmla="*/ 0 h 24"/>
                <a:gd name="T72" fmla="*/ 32 w 48"/>
                <a:gd name="T73" fmla="*/ 0 h 24"/>
                <a:gd name="T74" fmla="*/ 40 w 48"/>
                <a:gd name="T75" fmla="*/ 0 h 24"/>
                <a:gd name="T76" fmla="*/ 48 w 48"/>
                <a:gd name="T77" fmla="*/ 8 h 24"/>
                <a:gd name="T78" fmla="*/ 48 w 48"/>
                <a:gd name="T79" fmla="*/ 8 h 24"/>
                <a:gd name="T80" fmla="*/ 40 w 48"/>
                <a:gd name="T81" fmla="*/ 16 h 24"/>
                <a:gd name="T82" fmla="*/ 32 w 48"/>
                <a:gd name="T83" fmla="*/ 16 h 24"/>
                <a:gd name="T84" fmla="*/ 32 w 48"/>
                <a:gd name="T85" fmla="*/ 16 h 24"/>
                <a:gd name="T86" fmla="*/ 32 w 48"/>
                <a:gd name="T87" fmla="*/ 16 h 24"/>
                <a:gd name="T88" fmla="*/ 16 w 48"/>
                <a:gd name="T89" fmla="*/ 24 h 24"/>
                <a:gd name="T90" fmla="*/ 16 w 48"/>
                <a:gd name="T91" fmla="*/ 24 h 24"/>
                <a:gd name="T92" fmla="*/ 16 w 48"/>
                <a:gd name="T93" fmla="*/ 24 h 24"/>
                <a:gd name="T94" fmla="*/ 8 w 48"/>
                <a:gd name="T95" fmla="*/ 24 h 24"/>
                <a:gd name="T96" fmla="*/ 8 w 48"/>
                <a:gd name="T9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" h="24">
                  <a:moveTo>
                    <a:pt x="8" y="16"/>
                  </a:move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0" y="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68" name="Freeform 356"/>
            <p:cNvSpPr>
              <a:spLocks/>
            </p:cNvSpPr>
            <p:nvPr/>
          </p:nvSpPr>
          <p:spPr bwMode="auto">
            <a:xfrm>
              <a:off x="2655" y="2153"/>
              <a:ext cx="1" cy="6"/>
            </a:xfrm>
            <a:custGeom>
              <a:avLst/>
              <a:gdLst>
                <a:gd name="T0" fmla="*/ 0 h 8"/>
                <a:gd name="T1" fmla="*/ 0 h 8"/>
                <a:gd name="T2" fmla="*/ 0 h 8"/>
                <a:gd name="T3" fmla="*/ 8 h 8"/>
                <a:gd name="T4" fmla="*/ 8 h 8"/>
                <a:gd name="T5" fmla="*/ 8 h 8"/>
                <a:gd name="T6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69" name="Freeform 357"/>
            <p:cNvSpPr>
              <a:spLocks/>
            </p:cNvSpPr>
            <p:nvPr/>
          </p:nvSpPr>
          <p:spPr bwMode="auto">
            <a:xfrm>
              <a:off x="2620" y="2137"/>
              <a:ext cx="40" cy="16"/>
            </a:xfrm>
            <a:custGeom>
              <a:avLst/>
              <a:gdLst>
                <a:gd name="T0" fmla="*/ 16 w 56"/>
                <a:gd name="T1" fmla="*/ 16 h 24"/>
                <a:gd name="T2" fmla="*/ 32 w 56"/>
                <a:gd name="T3" fmla="*/ 16 h 24"/>
                <a:gd name="T4" fmla="*/ 32 w 56"/>
                <a:gd name="T5" fmla="*/ 16 h 24"/>
                <a:gd name="T6" fmla="*/ 32 w 56"/>
                <a:gd name="T7" fmla="*/ 16 h 24"/>
                <a:gd name="T8" fmla="*/ 40 w 56"/>
                <a:gd name="T9" fmla="*/ 16 h 24"/>
                <a:gd name="T10" fmla="*/ 40 w 56"/>
                <a:gd name="T11" fmla="*/ 16 h 24"/>
                <a:gd name="T12" fmla="*/ 40 w 56"/>
                <a:gd name="T13" fmla="*/ 16 h 24"/>
                <a:gd name="T14" fmla="*/ 48 w 56"/>
                <a:gd name="T15" fmla="*/ 8 h 24"/>
                <a:gd name="T16" fmla="*/ 48 w 56"/>
                <a:gd name="T17" fmla="*/ 16 h 24"/>
                <a:gd name="T18" fmla="*/ 48 w 56"/>
                <a:gd name="T19" fmla="*/ 16 h 24"/>
                <a:gd name="T20" fmla="*/ 40 w 56"/>
                <a:gd name="T21" fmla="*/ 8 h 24"/>
                <a:gd name="T22" fmla="*/ 40 w 56"/>
                <a:gd name="T23" fmla="*/ 8 h 24"/>
                <a:gd name="T24" fmla="*/ 40 w 56"/>
                <a:gd name="T25" fmla="*/ 8 h 24"/>
                <a:gd name="T26" fmla="*/ 24 w 56"/>
                <a:gd name="T27" fmla="*/ 8 h 24"/>
                <a:gd name="T28" fmla="*/ 24 w 56"/>
                <a:gd name="T29" fmla="*/ 8 h 24"/>
                <a:gd name="T30" fmla="*/ 24 w 56"/>
                <a:gd name="T31" fmla="*/ 8 h 24"/>
                <a:gd name="T32" fmla="*/ 8 w 56"/>
                <a:gd name="T33" fmla="*/ 16 h 24"/>
                <a:gd name="T34" fmla="*/ 16 w 56"/>
                <a:gd name="T35" fmla="*/ 16 h 24"/>
                <a:gd name="T36" fmla="*/ 16 w 56"/>
                <a:gd name="T37" fmla="*/ 16 h 24"/>
                <a:gd name="T38" fmla="*/ 8 w 56"/>
                <a:gd name="T39" fmla="*/ 24 h 24"/>
                <a:gd name="T40" fmla="*/ 0 w 56"/>
                <a:gd name="T41" fmla="*/ 16 h 24"/>
                <a:gd name="T42" fmla="*/ 0 w 56"/>
                <a:gd name="T43" fmla="*/ 16 h 24"/>
                <a:gd name="T44" fmla="*/ 16 w 56"/>
                <a:gd name="T45" fmla="*/ 16 h 24"/>
                <a:gd name="T46" fmla="*/ 16 w 56"/>
                <a:gd name="T47" fmla="*/ 16 h 24"/>
                <a:gd name="T48" fmla="*/ 16 w 56"/>
                <a:gd name="T49" fmla="*/ 24 h 24"/>
                <a:gd name="T50" fmla="*/ 16 w 56"/>
                <a:gd name="T51" fmla="*/ 24 h 24"/>
                <a:gd name="T52" fmla="*/ 0 w 56"/>
                <a:gd name="T53" fmla="*/ 24 h 24"/>
                <a:gd name="T54" fmla="*/ 0 w 56"/>
                <a:gd name="T55" fmla="*/ 24 h 24"/>
                <a:gd name="T56" fmla="*/ 0 w 56"/>
                <a:gd name="T57" fmla="*/ 16 h 24"/>
                <a:gd name="T58" fmla="*/ 8 w 56"/>
                <a:gd name="T59" fmla="*/ 8 h 24"/>
                <a:gd name="T60" fmla="*/ 8 w 56"/>
                <a:gd name="T61" fmla="*/ 8 h 24"/>
                <a:gd name="T62" fmla="*/ 8 w 56"/>
                <a:gd name="T63" fmla="*/ 8 h 24"/>
                <a:gd name="T64" fmla="*/ 24 w 56"/>
                <a:gd name="T65" fmla="*/ 0 h 24"/>
                <a:gd name="T66" fmla="*/ 24 w 56"/>
                <a:gd name="T67" fmla="*/ 0 h 24"/>
                <a:gd name="T68" fmla="*/ 24 w 56"/>
                <a:gd name="T69" fmla="*/ 0 h 24"/>
                <a:gd name="T70" fmla="*/ 40 w 56"/>
                <a:gd name="T71" fmla="*/ 0 h 24"/>
                <a:gd name="T72" fmla="*/ 40 w 56"/>
                <a:gd name="T73" fmla="*/ 0 h 24"/>
                <a:gd name="T74" fmla="*/ 48 w 56"/>
                <a:gd name="T75" fmla="*/ 0 h 24"/>
                <a:gd name="T76" fmla="*/ 56 w 56"/>
                <a:gd name="T77" fmla="*/ 8 h 24"/>
                <a:gd name="T78" fmla="*/ 56 w 56"/>
                <a:gd name="T79" fmla="*/ 8 h 24"/>
                <a:gd name="T80" fmla="*/ 56 w 56"/>
                <a:gd name="T81" fmla="*/ 16 h 24"/>
                <a:gd name="T82" fmla="*/ 48 w 56"/>
                <a:gd name="T83" fmla="*/ 24 h 24"/>
                <a:gd name="T84" fmla="*/ 48 w 56"/>
                <a:gd name="T85" fmla="*/ 24 h 24"/>
                <a:gd name="T86" fmla="*/ 40 w 56"/>
                <a:gd name="T87" fmla="*/ 24 h 24"/>
                <a:gd name="T88" fmla="*/ 32 w 56"/>
                <a:gd name="T89" fmla="*/ 24 h 24"/>
                <a:gd name="T90" fmla="*/ 32 w 56"/>
                <a:gd name="T91" fmla="*/ 24 h 24"/>
                <a:gd name="T92" fmla="*/ 32 w 56"/>
                <a:gd name="T93" fmla="*/ 24 h 24"/>
                <a:gd name="T94" fmla="*/ 16 w 56"/>
                <a:gd name="T95" fmla="*/ 24 h 24"/>
                <a:gd name="T96" fmla="*/ 16 w 56"/>
                <a:gd name="T9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24">
                  <a:moveTo>
                    <a:pt x="16" y="16"/>
                  </a:move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6" y="16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70" name="Freeform 358"/>
            <p:cNvSpPr>
              <a:spLocks/>
            </p:cNvSpPr>
            <p:nvPr/>
          </p:nvSpPr>
          <p:spPr bwMode="auto">
            <a:xfrm>
              <a:off x="2632" y="2148"/>
              <a:ext cx="1" cy="5"/>
            </a:xfrm>
            <a:custGeom>
              <a:avLst/>
              <a:gdLst>
                <a:gd name="T0" fmla="*/ 0 h 8"/>
                <a:gd name="T1" fmla="*/ 0 h 8"/>
                <a:gd name="T2" fmla="*/ 0 h 8"/>
                <a:gd name="T3" fmla="*/ 8 h 8"/>
                <a:gd name="T4" fmla="*/ 8 h 8"/>
                <a:gd name="T5" fmla="*/ 8 h 8"/>
                <a:gd name="T6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71" name="Freeform 359"/>
            <p:cNvSpPr>
              <a:spLocks/>
            </p:cNvSpPr>
            <p:nvPr/>
          </p:nvSpPr>
          <p:spPr bwMode="auto">
            <a:xfrm>
              <a:off x="2598" y="2132"/>
              <a:ext cx="40" cy="16"/>
            </a:xfrm>
            <a:custGeom>
              <a:avLst/>
              <a:gdLst>
                <a:gd name="T0" fmla="*/ 16 w 56"/>
                <a:gd name="T1" fmla="*/ 16 h 24"/>
                <a:gd name="T2" fmla="*/ 24 w 56"/>
                <a:gd name="T3" fmla="*/ 16 h 24"/>
                <a:gd name="T4" fmla="*/ 24 w 56"/>
                <a:gd name="T5" fmla="*/ 16 h 24"/>
                <a:gd name="T6" fmla="*/ 24 w 56"/>
                <a:gd name="T7" fmla="*/ 16 h 24"/>
                <a:gd name="T8" fmla="*/ 40 w 56"/>
                <a:gd name="T9" fmla="*/ 16 h 24"/>
                <a:gd name="T10" fmla="*/ 40 w 56"/>
                <a:gd name="T11" fmla="*/ 16 h 24"/>
                <a:gd name="T12" fmla="*/ 40 w 56"/>
                <a:gd name="T13" fmla="*/ 16 h 24"/>
                <a:gd name="T14" fmla="*/ 48 w 56"/>
                <a:gd name="T15" fmla="*/ 8 h 24"/>
                <a:gd name="T16" fmla="*/ 48 w 56"/>
                <a:gd name="T17" fmla="*/ 16 h 24"/>
                <a:gd name="T18" fmla="*/ 48 w 56"/>
                <a:gd name="T19" fmla="*/ 16 h 24"/>
                <a:gd name="T20" fmla="*/ 40 w 56"/>
                <a:gd name="T21" fmla="*/ 8 h 24"/>
                <a:gd name="T22" fmla="*/ 40 w 56"/>
                <a:gd name="T23" fmla="*/ 8 h 24"/>
                <a:gd name="T24" fmla="*/ 40 w 56"/>
                <a:gd name="T25" fmla="*/ 8 h 24"/>
                <a:gd name="T26" fmla="*/ 24 w 56"/>
                <a:gd name="T27" fmla="*/ 8 h 24"/>
                <a:gd name="T28" fmla="*/ 32 w 56"/>
                <a:gd name="T29" fmla="*/ 8 h 24"/>
                <a:gd name="T30" fmla="*/ 32 w 56"/>
                <a:gd name="T31" fmla="*/ 8 h 24"/>
                <a:gd name="T32" fmla="*/ 24 w 56"/>
                <a:gd name="T33" fmla="*/ 16 h 24"/>
                <a:gd name="T34" fmla="*/ 16 w 56"/>
                <a:gd name="T35" fmla="*/ 16 h 24"/>
                <a:gd name="T36" fmla="*/ 16 w 56"/>
                <a:gd name="T37" fmla="*/ 16 h 24"/>
                <a:gd name="T38" fmla="*/ 0 w 56"/>
                <a:gd name="T39" fmla="*/ 24 h 24"/>
                <a:gd name="T40" fmla="*/ 0 w 56"/>
                <a:gd name="T41" fmla="*/ 16 h 24"/>
                <a:gd name="T42" fmla="*/ 0 w 56"/>
                <a:gd name="T43" fmla="*/ 16 h 24"/>
                <a:gd name="T44" fmla="*/ 16 w 56"/>
                <a:gd name="T45" fmla="*/ 16 h 24"/>
                <a:gd name="T46" fmla="*/ 16 w 56"/>
                <a:gd name="T47" fmla="*/ 16 h 24"/>
                <a:gd name="T48" fmla="*/ 16 w 56"/>
                <a:gd name="T49" fmla="*/ 24 h 24"/>
                <a:gd name="T50" fmla="*/ 16 w 56"/>
                <a:gd name="T51" fmla="*/ 24 h 24"/>
                <a:gd name="T52" fmla="*/ 0 w 56"/>
                <a:gd name="T53" fmla="*/ 24 h 24"/>
                <a:gd name="T54" fmla="*/ 0 w 56"/>
                <a:gd name="T55" fmla="*/ 24 h 24"/>
                <a:gd name="T56" fmla="*/ 0 w 56"/>
                <a:gd name="T57" fmla="*/ 16 h 24"/>
                <a:gd name="T58" fmla="*/ 16 w 56"/>
                <a:gd name="T59" fmla="*/ 8 h 24"/>
                <a:gd name="T60" fmla="*/ 16 w 56"/>
                <a:gd name="T61" fmla="*/ 8 h 24"/>
                <a:gd name="T62" fmla="*/ 16 w 56"/>
                <a:gd name="T63" fmla="*/ 8 h 24"/>
                <a:gd name="T64" fmla="*/ 24 w 56"/>
                <a:gd name="T65" fmla="*/ 0 h 24"/>
                <a:gd name="T66" fmla="*/ 24 w 56"/>
                <a:gd name="T67" fmla="*/ 0 h 24"/>
                <a:gd name="T68" fmla="*/ 24 w 56"/>
                <a:gd name="T69" fmla="*/ 0 h 24"/>
                <a:gd name="T70" fmla="*/ 40 w 56"/>
                <a:gd name="T71" fmla="*/ 0 h 24"/>
                <a:gd name="T72" fmla="*/ 40 w 56"/>
                <a:gd name="T73" fmla="*/ 0 h 24"/>
                <a:gd name="T74" fmla="*/ 48 w 56"/>
                <a:gd name="T75" fmla="*/ 0 h 24"/>
                <a:gd name="T76" fmla="*/ 56 w 56"/>
                <a:gd name="T77" fmla="*/ 8 h 24"/>
                <a:gd name="T78" fmla="*/ 56 w 56"/>
                <a:gd name="T79" fmla="*/ 8 h 24"/>
                <a:gd name="T80" fmla="*/ 56 w 56"/>
                <a:gd name="T81" fmla="*/ 16 h 24"/>
                <a:gd name="T82" fmla="*/ 48 w 56"/>
                <a:gd name="T83" fmla="*/ 24 h 24"/>
                <a:gd name="T84" fmla="*/ 48 w 56"/>
                <a:gd name="T85" fmla="*/ 24 h 24"/>
                <a:gd name="T86" fmla="*/ 40 w 56"/>
                <a:gd name="T87" fmla="*/ 24 h 24"/>
                <a:gd name="T88" fmla="*/ 24 w 56"/>
                <a:gd name="T89" fmla="*/ 24 h 24"/>
                <a:gd name="T90" fmla="*/ 24 w 56"/>
                <a:gd name="T91" fmla="*/ 24 h 24"/>
                <a:gd name="T92" fmla="*/ 24 w 56"/>
                <a:gd name="T93" fmla="*/ 24 h 24"/>
                <a:gd name="T94" fmla="*/ 16 w 56"/>
                <a:gd name="T95" fmla="*/ 24 h 24"/>
                <a:gd name="T96" fmla="*/ 16 w 56"/>
                <a:gd name="T9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24">
                  <a:moveTo>
                    <a:pt x="16" y="16"/>
                  </a:moveTo>
                  <a:lnTo>
                    <a:pt x="24" y="16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6" y="16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72" name="Freeform 360"/>
            <p:cNvSpPr>
              <a:spLocks/>
            </p:cNvSpPr>
            <p:nvPr/>
          </p:nvSpPr>
          <p:spPr bwMode="auto">
            <a:xfrm>
              <a:off x="2610" y="2143"/>
              <a:ext cx="0" cy="5"/>
            </a:xfrm>
            <a:custGeom>
              <a:avLst/>
              <a:gdLst>
                <a:gd name="T0" fmla="*/ 0 h 8"/>
                <a:gd name="T1" fmla="*/ 0 h 8"/>
                <a:gd name="T2" fmla="*/ 0 h 8"/>
                <a:gd name="T3" fmla="*/ 8 h 8"/>
                <a:gd name="T4" fmla="*/ 8 h 8"/>
                <a:gd name="T5" fmla="*/ 8 h 8"/>
                <a:gd name="T6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73" name="Freeform 361"/>
            <p:cNvSpPr>
              <a:spLocks/>
            </p:cNvSpPr>
            <p:nvPr/>
          </p:nvSpPr>
          <p:spPr bwMode="auto">
            <a:xfrm>
              <a:off x="2581" y="2132"/>
              <a:ext cx="34" cy="16"/>
            </a:xfrm>
            <a:custGeom>
              <a:avLst/>
              <a:gdLst>
                <a:gd name="T0" fmla="*/ 16 w 48"/>
                <a:gd name="T1" fmla="*/ 8 h 24"/>
                <a:gd name="T2" fmla="*/ 8 w 48"/>
                <a:gd name="T3" fmla="*/ 16 h 24"/>
                <a:gd name="T4" fmla="*/ 8 w 48"/>
                <a:gd name="T5" fmla="*/ 8 h 24"/>
                <a:gd name="T6" fmla="*/ 8 w 48"/>
                <a:gd name="T7" fmla="*/ 8 h 24"/>
                <a:gd name="T8" fmla="*/ 16 w 48"/>
                <a:gd name="T9" fmla="*/ 16 h 24"/>
                <a:gd name="T10" fmla="*/ 8 w 48"/>
                <a:gd name="T11" fmla="*/ 16 h 24"/>
                <a:gd name="T12" fmla="*/ 8 w 48"/>
                <a:gd name="T13" fmla="*/ 16 h 24"/>
                <a:gd name="T14" fmla="*/ 24 w 48"/>
                <a:gd name="T15" fmla="*/ 16 h 24"/>
                <a:gd name="T16" fmla="*/ 24 w 48"/>
                <a:gd name="T17" fmla="*/ 16 h 24"/>
                <a:gd name="T18" fmla="*/ 24 w 48"/>
                <a:gd name="T19" fmla="*/ 16 h 24"/>
                <a:gd name="T20" fmla="*/ 32 w 48"/>
                <a:gd name="T21" fmla="*/ 8 h 24"/>
                <a:gd name="T22" fmla="*/ 32 w 48"/>
                <a:gd name="T23" fmla="*/ 8 h 24"/>
                <a:gd name="T24" fmla="*/ 32 w 48"/>
                <a:gd name="T25" fmla="*/ 8 h 24"/>
                <a:gd name="T26" fmla="*/ 48 w 48"/>
                <a:gd name="T27" fmla="*/ 0 h 24"/>
                <a:gd name="T28" fmla="*/ 48 w 48"/>
                <a:gd name="T29" fmla="*/ 8 h 24"/>
                <a:gd name="T30" fmla="*/ 48 w 48"/>
                <a:gd name="T31" fmla="*/ 8 h 24"/>
                <a:gd name="T32" fmla="*/ 40 w 48"/>
                <a:gd name="T33" fmla="*/ 8 h 24"/>
                <a:gd name="T34" fmla="*/ 40 w 48"/>
                <a:gd name="T35" fmla="*/ 8 h 24"/>
                <a:gd name="T36" fmla="*/ 40 w 48"/>
                <a:gd name="T37" fmla="*/ 8 h 24"/>
                <a:gd name="T38" fmla="*/ 24 w 48"/>
                <a:gd name="T39" fmla="*/ 8 h 24"/>
                <a:gd name="T40" fmla="*/ 24 w 48"/>
                <a:gd name="T41" fmla="*/ 8 h 24"/>
                <a:gd name="T42" fmla="*/ 24 w 48"/>
                <a:gd name="T43" fmla="*/ 8 h 24"/>
                <a:gd name="T44" fmla="*/ 8 w 48"/>
                <a:gd name="T45" fmla="*/ 8 h 24"/>
                <a:gd name="T46" fmla="*/ 8 w 48"/>
                <a:gd name="T47" fmla="*/ 8 h 24"/>
                <a:gd name="T48" fmla="*/ 8 w 48"/>
                <a:gd name="T49" fmla="*/ 0 h 24"/>
                <a:gd name="T50" fmla="*/ 8 w 48"/>
                <a:gd name="T51" fmla="*/ 0 h 24"/>
                <a:gd name="T52" fmla="*/ 24 w 48"/>
                <a:gd name="T53" fmla="*/ 0 h 24"/>
                <a:gd name="T54" fmla="*/ 24 w 48"/>
                <a:gd name="T55" fmla="*/ 0 h 24"/>
                <a:gd name="T56" fmla="*/ 24 w 48"/>
                <a:gd name="T57" fmla="*/ 0 h 24"/>
                <a:gd name="T58" fmla="*/ 40 w 48"/>
                <a:gd name="T59" fmla="*/ 0 h 24"/>
                <a:gd name="T60" fmla="*/ 40 w 48"/>
                <a:gd name="T61" fmla="*/ 0 h 24"/>
                <a:gd name="T62" fmla="*/ 40 w 48"/>
                <a:gd name="T63" fmla="*/ 0 h 24"/>
                <a:gd name="T64" fmla="*/ 48 w 48"/>
                <a:gd name="T65" fmla="*/ 0 h 24"/>
                <a:gd name="T66" fmla="*/ 48 w 48"/>
                <a:gd name="T67" fmla="*/ 0 h 24"/>
                <a:gd name="T68" fmla="*/ 48 w 48"/>
                <a:gd name="T69" fmla="*/ 8 h 24"/>
                <a:gd name="T70" fmla="*/ 32 w 48"/>
                <a:gd name="T71" fmla="*/ 16 h 24"/>
                <a:gd name="T72" fmla="*/ 32 w 48"/>
                <a:gd name="T73" fmla="*/ 16 h 24"/>
                <a:gd name="T74" fmla="*/ 40 w 48"/>
                <a:gd name="T75" fmla="*/ 16 h 24"/>
                <a:gd name="T76" fmla="*/ 32 w 48"/>
                <a:gd name="T77" fmla="*/ 24 h 24"/>
                <a:gd name="T78" fmla="*/ 32 w 48"/>
                <a:gd name="T79" fmla="*/ 24 h 24"/>
                <a:gd name="T80" fmla="*/ 24 w 48"/>
                <a:gd name="T81" fmla="*/ 24 h 24"/>
                <a:gd name="T82" fmla="*/ 8 w 48"/>
                <a:gd name="T83" fmla="*/ 24 h 24"/>
                <a:gd name="T84" fmla="*/ 8 w 48"/>
                <a:gd name="T85" fmla="*/ 24 h 24"/>
                <a:gd name="T86" fmla="*/ 8 w 48"/>
                <a:gd name="T87" fmla="*/ 24 h 24"/>
                <a:gd name="T88" fmla="*/ 0 w 48"/>
                <a:gd name="T89" fmla="*/ 16 h 24"/>
                <a:gd name="T90" fmla="*/ 0 w 48"/>
                <a:gd name="T91" fmla="*/ 16 h 24"/>
                <a:gd name="T92" fmla="*/ 0 w 48"/>
                <a:gd name="T93" fmla="*/ 8 h 24"/>
                <a:gd name="T94" fmla="*/ 8 w 48"/>
                <a:gd name="T95" fmla="*/ 0 h 24"/>
                <a:gd name="T96" fmla="*/ 16 w 48"/>
                <a:gd name="T9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" h="24">
                  <a:moveTo>
                    <a:pt x="16" y="8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8" y="0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74" name="Freeform 362"/>
            <p:cNvSpPr>
              <a:spLocks/>
            </p:cNvSpPr>
            <p:nvPr/>
          </p:nvSpPr>
          <p:spPr bwMode="auto">
            <a:xfrm>
              <a:off x="2587" y="2132"/>
              <a:ext cx="5" cy="5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8 h 8"/>
                <a:gd name="T4" fmla="*/ 8 w 8"/>
                <a:gd name="T5" fmla="*/ 8 h 8"/>
                <a:gd name="T6" fmla="*/ 0 w 8"/>
                <a:gd name="T7" fmla="*/ 0 h 8"/>
                <a:gd name="T8" fmla="*/ 0 w 8"/>
                <a:gd name="T9" fmla="*/ 0 h 8"/>
                <a:gd name="T10" fmla="*/ 0 w 8"/>
                <a:gd name="T11" fmla="*/ 0 h 8"/>
                <a:gd name="T12" fmla="*/ 0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75" name="Freeform 363"/>
            <p:cNvSpPr>
              <a:spLocks/>
            </p:cNvSpPr>
            <p:nvPr/>
          </p:nvSpPr>
          <p:spPr bwMode="auto">
            <a:xfrm>
              <a:off x="2700" y="2038"/>
              <a:ext cx="11" cy="12"/>
            </a:xfrm>
            <a:custGeom>
              <a:avLst/>
              <a:gdLst>
                <a:gd name="T0" fmla="*/ 16 w 16"/>
                <a:gd name="T1" fmla="*/ 0 h 16"/>
                <a:gd name="T2" fmla="*/ 16 w 16"/>
                <a:gd name="T3" fmla="*/ 0 h 16"/>
                <a:gd name="T4" fmla="*/ 8 w 16"/>
                <a:gd name="T5" fmla="*/ 8 h 16"/>
                <a:gd name="T6" fmla="*/ 0 w 16"/>
                <a:gd name="T7" fmla="*/ 8 h 16"/>
                <a:gd name="T8" fmla="*/ 0 w 16"/>
                <a:gd name="T9" fmla="*/ 8 h 16"/>
                <a:gd name="T10" fmla="*/ 0 w 16"/>
                <a:gd name="T11" fmla="*/ 8 h 16"/>
                <a:gd name="T12" fmla="*/ 0 w 16"/>
                <a:gd name="T13" fmla="*/ 8 h 16"/>
                <a:gd name="T14" fmla="*/ 0 w 16"/>
                <a:gd name="T15" fmla="*/ 8 h 16"/>
                <a:gd name="T16" fmla="*/ 0 w 16"/>
                <a:gd name="T17" fmla="*/ 8 h 16"/>
                <a:gd name="T18" fmla="*/ 0 w 16"/>
                <a:gd name="T19" fmla="*/ 8 h 16"/>
                <a:gd name="T20" fmla="*/ 8 w 16"/>
                <a:gd name="T21" fmla="*/ 0 h 16"/>
                <a:gd name="T22" fmla="*/ 8 w 16"/>
                <a:gd name="T23" fmla="*/ 8 h 16"/>
                <a:gd name="T24" fmla="*/ 8 w 16"/>
                <a:gd name="T25" fmla="*/ 8 h 16"/>
                <a:gd name="T26" fmla="*/ 8 w 16"/>
                <a:gd name="T27" fmla="*/ 8 h 16"/>
                <a:gd name="T28" fmla="*/ 8 w 16"/>
                <a:gd name="T29" fmla="*/ 8 h 16"/>
                <a:gd name="T30" fmla="*/ 8 w 16"/>
                <a:gd name="T31" fmla="*/ 8 h 16"/>
                <a:gd name="T32" fmla="*/ 8 w 16"/>
                <a:gd name="T33" fmla="*/ 8 h 16"/>
                <a:gd name="T34" fmla="*/ 8 w 16"/>
                <a:gd name="T35" fmla="*/ 8 h 16"/>
                <a:gd name="T36" fmla="*/ 8 w 16"/>
                <a:gd name="T37" fmla="*/ 8 h 16"/>
                <a:gd name="T38" fmla="*/ 8 w 16"/>
                <a:gd name="T39" fmla="*/ 8 h 16"/>
                <a:gd name="T40" fmla="*/ 8 w 16"/>
                <a:gd name="T41" fmla="*/ 8 h 16"/>
                <a:gd name="T42" fmla="*/ 8 w 16"/>
                <a:gd name="T43" fmla="*/ 8 h 16"/>
                <a:gd name="T44" fmla="*/ 0 w 16"/>
                <a:gd name="T45" fmla="*/ 8 h 16"/>
                <a:gd name="T46" fmla="*/ 8 w 16"/>
                <a:gd name="T47" fmla="*/ 8 h 16"/>
                <a:gd name="T48" fmla="*/ 8 w 16"/>
                <a:gd name="T49" fmla="*/ 8 h 16"/>
                <a:gd name="T50" fmla="*/ 8 w 16"/>
                <a:gd name="T51" fmla="*/ 8 h 16"/>
                <a:gd name="T52" fmla="*/ 8 w 16"/>
                <a:gd name="T53" fmla="*/ 8 h 16"/>
                <a:gd name="T54" fmla="*/ 8 w 16"/>
                <a:gd name="T55" fmla="*/ 16 h 16"/>
                <a:gd name="T56" fmla="*/ 8 w 16"/>
                <a:gd name="T57" fmla="*/ 16 h 16"/>
                <a:gd name="T58" fmla="*/ 8 w 16"/>
                <a:gd name="T59" fmla="*/ 16 h 16"/>
                <a:gd name="T60" fmla="*/ 8 w 16"/>
                <a:gd name="T61" fmla="*/ 16 h 16"/>
                <a:gd name="T62" fmla="*/ 0 w 16"/>
                <a:gd name="T63" fmla="*/ 16 h 16"/>
                <a:gd name="T64" fmla="*/ 0 w 16"/>
                <a:gd name="T65" fmla="*/ 8 h 16"/>
                <a:gd name="T66" fmla="*/ 0 w 16"/>
                <a:gd name="T67" fmla="*/ 8 h 16"/>
                <a:gd name="T68" fmla="*/ 0 w 16"/>
                <a:gd name="T69" fmla="*/ 8 h 16"/>
                <a:gd name="T70" fmla="*/ 0 w 16"/>
                <a:gd name="T71" fmla="*/ 8 h 16"/>
                <a:gd name="T72" fmla="*/ 0 w 16"/>
                <a:gd name="T73" fmla="*/ 8 h 16"/>
                <a:gd name="T74" fmla="*/ 0 w 16"/>
                <a:gd name="T75" fmla="*/ 8 h 16"/>
                <a:gd name="T76" fmla="*/ 0 w 16"/>
                <a:gd name="T77" fmla="*/ 8 h 16"/>
                <a:gd name="T78" fmla="*/ 0 w 16"/>
                <a:gd name="T79" fmla="*/ 8 h 16"/>
                <a:gd name="T80" fmla="*/ 0 w 16"/>
                <a:gd name="T81" fmla="*/ 8 h 16"/>
                <a:gd name="T82" fmla="*/ 0 w 16"/>
                <a:gd name="T83" fmla="*/ 8 h 16"/>
                <a:gd name="T84" fmla="*/ 0 w 16"/>
                <a:gd name="T85" fmla="*/ 8 h 16"/>
                <a:gd name="T86" fmla="*/ 0 w 16"/>
                <a:gd name="T87" fmla="*/ 0 h 16"/>
                <a:gd name="T88" fmla="*/ 0 w 16"/>
                <a:gd name="T89" fmla="*/ 0 h 16"/>
                <a:gd name="T90" fmla="*/ 0 w 16"/>
                <a:gd name="T91" fmla="*/ 0 h 16"/>
                <a:gd name="T92" fmla="*/ 0 w 16"/>
                <a:gd name="T93" fmla="*/ 0 h 16"/>
                <a:gd name="T94" fmla="*/ 0 w 16"/>
                <a:gd name="T95" fmla="*/ 0 h 16"/>
                <a:gd name="T96" fmla="*/ 0 w 16"/>
                <a:gd name="T97" fmla="*/ 0 h 16"/>
                <a:gd name="T98" fmla="*/ 0 w 16"/>
                <a:gd name="T99" fmla="*/ 0 h 16"/>
                <a:gd name="T100" fmla="*/ 8 w 16"/>
                <a:gd name="T101" fmla="*/ 0 h 16"/>
                <a:gd name="T102" fmla="*/ 8 w 16"/>
                <a:gd name="T103" fmla="*/ 0 h 16"/>
                <a:gd name="T104" fmla="*/ 8 w 16"/>
                <a:gd name="T105" fmla="*/ 0 h 16"/>
                <a:gd name="T106" fmla="*/ 8 w 16"/>
                <a:gd name="T10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76" name="Freeform 364"/>
            <p:cNvSpPr>
              <a:spLocks/>
            </p:cNvSpPr>
            <p:nvPr/>
          </p:nvSpPr>
          <p:spPr bwMode="auto">
            <a:xfrm>
              <a:off x="2706" y="2044"/>
              <a:ext cx="0" cy="6"/>
            </a:xfrm>
            <a:custGeom>
              <a:avLst/>
              <a:gdLst>
                <a:gd name="T0" fmla="*/ 0 h 8"/>
                <a:gd name="T1" fmla="*/ 0 h 8"/>
                <a:gd name="T2" fmla="*/ 0 h 8"/>
                <a:gd name="T3" fmla="*/ 8 h 8"/>
                <a:gd name="T4" fmla="*/ 8 h 8"/>
                <a:gd name="T5" fmla="*/ 8 h 8"/>
                <a:gd name="T6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77" name="Freeform 365"/>
            <p:cNvSpPr>
              <a:spLocks/>
            </p:cNvSpPr>
            <p:nvPr/>
          </p:nvSpPr>
          <p:spPr bwMode="auto">
            <a:xfrm>
              <a:off x="2706" y="2044"/>
              <a:ext cx="5" cy="0"/>
            </a:xfrm>
            <a:custGeom>
              <a:avLst/>
              <a:gdLst>
                <a:gd name="T0" fmla="*/ 8 w 8"/>
                <a:gd name="T1" fmla="*/ 0 w 8"/>
                <a:gd name="T2" fmla="*/ 0 w 8"/>
                <a:gd name="T3" fmla="*/ 0 w 8"/>
                <a:gd name="T4" fmla="*/ 8 w 8"/>
                <a:gd name="T5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8">
                  <a:moveTo>
                    <a:pt x="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78" name="Freeform 366"/>
            <p:cNvSpPr>
              <a:spLocks/>
            </p:cNvSpPr>
            <p:nvPr/>
          </p:nvSpPr>
          <p:spPr bwMode="auto">
            <a:xfrm>
              <a:off x="2700" y="2038"/>
              <a:ext cx="6" cy="6"/>
            </a:xfrm>
            <a:custGeom>
              <a:avLst/>
              <a:gdLst>
                <a:gd name="T0" fmla="*/ 8 w 8"/>
                <a:gd name="T1" fmla="*/ 0 h 8"/>
                <a:gd name="T2" fmla="*/ 8 w 8"/>
                <a:gd name="T3" fmla="*/ 0 h 8"/>
                <a:gd name="T4" fmla="*/ 8 w 8"/>
                <a:gd name="T5" fmla="*/ 0 h 8"/>
                <a:gd name="T6" fmla="*/ 8 w 8"/>
                <a:gd name="T7" fmla="*/ 0 h 8"/>
                <a:gd name="T8" fmla="*/ 8 w 8"/>
                <a:gd name="T9" fmla="*/ 0 h 8"/>
                <a:gd name="T10" fmla="*/ 0 w 8"/>
                <a:gd name="T11" fmla="*/ 0 h 8"/>
                <a:gd name="T12" fmla="*/ 0 w 8"/>
                <a:gd name="T13" fmla="*/ 0 h 8"/>
                <a:gd name="T14" fmla="*/ 8 w 8"/>
                <a:gd name="T15" fmla="*/ 0 h 8"/>
                <a:gd name="T16" fmla="*/ 8 w 8"/>
                <a:gd name="T17" fmla="*/ 0 h 8"/>
                <a:gd name="T18" fmla="*/ 8 w 8"/>
                <a:gd name="T19" fmla="*/ 0 h 8"/>
                <a:gd name="T20" fmla="*/ 8 w 8"/>
                <a:gd name="T21" fmla="*/ 0 h 8"/>
                <a:gd name="T22" fmla="*/ 8 w 8"/>
                <a:gd name="T23" fmla="*/ 0 h 8"/>
                <a:gd name="T24" fmla="*/ 8 w 8"/>
                <a:gd name="T25" fmla="*/ 0 h 8"/>
                <a:gd name="T26" fmla="*/ 8 w 8"/>
                <a:gd name="T27" fmla="*/ 0 h 8"/>
                <a:gd name="T28" fmla="*/ 8 w 8"/>
                <a:gd name="T29" fmla="*/ 0 h 8"/>
                <a:gd name="T30" fmla="*/ 8 w 8"/>
                <a:gd name="T31" fmla="*/ 0 h 8"/>
                <a:gd name="T32" fmla="*/ 8 w 8"/>
                <a:gd name="T33" fmla="*/ 0 h 8"/>
                <a:gd name="T34" fmla="*/ 8 w 8"/>
                <a:gd name="T35" fmla="*/ 0 h 8"/>
                <a:gd name="T36" fmla="*/ 8 w 8"/>
                <a:gd name="T37" fmla="*/ 0 h 8"/>
                <a:gd name="T38" fmla="*/ 8 w 8"/>
                <a:gd name="T39" fmla="*/ 0 h 8"/>
                <a:gd name="T40" fmla="*/ 8 w 8"/>
                <a:gd name="T41" fmla="*/ 8 h 8"/>
                <a:gd name="T42" fmla="*/ 8 w 8"/>
                <a:gd name="T43" fmla="*/ 8 h 8"/>
                <a:gd name="T44" fmla="*/ 0 w 8"/>
                <a:gd name="T45" fmla="*/ 8 h 8"/>
                <a:gd name="T46" fmla="*/ 0 w 8"/>
                <a:gd name="T47" fmla="*/ 8 h 8"/>
                <a:gd name="T48" fmla="*/ 0 w 8"/>
                <a:gd name="T49" fmla="*/ 0 h 8"/>
                <a:gd name="T50" fmla="*/ 0 w 8"/>
                <a:gd name="T51" fmla="*/ 0 h 8"/>
                <a:gd name="T52" fmla="*/ 8 w 8"/>
                <a:gd name="T53" fmla="*/ 0 h 8"/>
                <a:gd name="T54" fmla="*/ 8 w 8"/>
                <a:gd name="T55" fmla="*/ 0 h 8"/>
                <a:gd name="T56" fmla="*/ 8 w 8"/>
                <a:gd name="T57" fmla="*/ 8 h 8"/>
                <a:gd name="T58" fmla="*/ 8 w 8"/>
                <a:gd name="T59" fmla="*/ 8 h 8"/>
                <a:gd name="T60" fmla="*/ 8 w 8"/>
                <a:gd name="T61" fmla="*/ 8 h 8"/>
                <a:gd name="T62" fmla="*/ 8 w 8"/>
                <a:gd name="T63" fmla="*/ 8 h 8"/>
                <a:gd name="T64" fmla="*/ 8 w 8"/>
                <a:gd name="T65" fmla="*/ 8 h 8"/>
                <a:gd name="T66" fmla="*/ 8 w 8"/>
                <a:gd name="T67" fmla="*/ 8 h 8"/>
                <a:gd name="T68" fmla="*/ 8 w 8"/>
                <a:gd name="T69" fmla="*/ 8 h 8"/>
                <a:gd name="T70" fmla="*/ 8 w 8"/>
                <a:gd name="T71" fmla="*/ 8 h 8"/>
                <a:gd name="T72" fmla="*/ 8 w 8"/>
                <a:gd name="T73" fmla="*/ 8 h 8"/>
                <a:gd name="T74" fmla="*/ 8 w 8"/>
                <a:gd name="T75" fmla="*/ 8 h 8"/>
                <a:gd name="T76" fmla="*/ 8 w 8"/>
                <a:gd name="T77" fmla="*/ 8 h 8"/>
                <a:gd name="T78" fmla="*/ 8 w 8"/>
                <a:gd name="T79" fmla="*/ 8 h 8"/>
                <a:gd name="T80" fmla="*/ 8 w 8"/>
                <a:gd name="T81" fmla="*/ 8 h 8"/>
                <a:gd name="T82" fmla="*/ 0 w 8"/>
                <a:gd name="T83" fmla="*/ 8 h 8"/>
                <a:gd name="T84" fmla="*/ 0 w 8"/>
                <a:gd name="T85" fmla="*/ 8 h 8"/>
                <a:gd name="T86" fmla="*/ 0 w 8"/>
                <a:gd name="T87" fmla="*/ 0 h 8"/>
                <a:gd name="T88" fmla="*/ 0 w 8"/>
                <a:gd name="T89" fmla="*/ 0 h 8"/>
                <a:gd name="T90" fmla="*/ 0 w 8"/>
                <a:gd name="T91" fmla="*/ 0 h 8"/>
                <a:gd name="T92" fmla="*/ 0 w 8"/>
                <a:gd name="T93" fmla="*/ 0 h 8"/>
                <a:gd name="T94" fmla="*/ 0 w 8"/>
                <a:gd name="T95" fmla="*/ 0 h 8"/>
                <a:gd name="T96" fmla="*/ 8 w 8"/>
                <a:gd name="T9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79" name="Freeform 367"/>
            <p:cNvSpPr>
              <a:spLocks/>
            </p:cNvSpPr>
            <p:nvPr/>
          </p:nvSpPr>
          <p:spPr bwMode="auto">
            <a:xfrm>
              <a:off x="2700" y="2038"/>
              <a:ext cx="1" cy="6"/>
            </a:xfrm>
            <a:custGeom>
              <a:avLst/>
              <a:gdLst>
                <a:gd name="T0" fmla="*/ 8 h 8"/>
                <a:gd name="T1" fmla="*/ 8 h 8"/>
                <a:gd name="T2" fmla="*/ 8 h 8"/>
                <a:gd name="T3" fmla="*/ 0 h 8"/>
                <a:gd name="T4" fmla="*/ 0 h 8"/>
                <a:gd name="T5" fmla="*/ 0 h 8"/>
                <a:gd name="T6" fmla="*/ 8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80" name="Rectangle 368"/>
            <p:cNvSpPr>
              <a:spLocks noChangeArrowheads="1"/>
            </p:cNvSpPr>
            <p:nvPr/>
          </p:nvSpPr>
          <p:spPr bwMode="auto">
            <a:xfrm>
              <a:off x="2779" y="2264"/>
              <a:ext cx="5" cy="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81" name="Freeform 369"/>
            <p:cNvSpPr>
              <a:spLocks/>
            </p:cNvSpPr>
            <p:nvPr/>
          </p:nvSpPr>
          <p:spPr bwMode="auto">
            <a:xfrm>
              <a:off x="2491" y="2192"/>
              <a:ext cx="293" cy="82"/>
            </a:xfrm>
            <a:custGeom>
              <a:avLst/>
              <a:gdLst>
                <a:gd name="T0" fmla="*/ 416 w 416"/>
                <a:gd name="T1" fmla="*/ 104 h 119"/>
                <a:gd name="T2" fmla="*/ 416 w 416"/>
                <a:gd name="T3" fmla="*/ 112 h 119"/>
                <a:gd name="T4" fmla="*/ 416 w 416"/>
                <a:gd name="T5" fmla="*/ 119 h 119"/>
                <a:gd name="T6" fmla="*/ 408 w 416"/>
                <a:gd name="T7" fmla="*/ 119 h 119"/>
                <a:gd name="T8" fmla="*/ 0 w 416"/>
                <a:gd name="T9" fmla="*/ 8 h 119"/>
                <a:gd name="T10" fmla="*/ 0 w 416"/>
                <a:gd name="T11" fmla="*/ 8 h 119"/>
                <a:gd name="T12" fmla="*/ 0 w 416"/>
                <a:gd name="T13" fmla="*/ 0 h 119"/>
                <a:gd name="T14" fmla="*/ 0 w 416"/>
                <a:gd name="T15" fmla="*/ 0 h 119"/>
                <a:gd name="T16" fmla="*/ 408 w 416"/>
                <a:gd name="T17" fmla="*/ 112 h 119"/>
                <a:gd name="T18" fmla="*/ 408 w 416"/>
                <a:gd name="T19" fmla="*/ 119 h 119"/>
                <a:gd name="T20" fmla="*/ 408 w 416"/>
                <a:gd name="T21" fmla="*/ 112 h 119"/>
                <a:gd name="T22" fmla="*/ 408 w 416"/>
                <a:gd name="T23" fmla="*/ 104 h 119"/>
                <a:gd name="T24" fmla="*/ 416 w 416"/>
                <a:gd name="T25" fmla="*/ 10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6" h="119">
                  <a:moveTo>
                    <a:pt x="416" y="104"/>
                  </a:moveTo>
                  <a:lnTo>
                    <a:pt x="416" y="112"/>
                  </a:lnTo>
                  <a:lnTo>
                    <a:pt x="416" y="119"/>
                  </a:lnTo>
                  <a:lnTo>
                    <a:pt x="408" y="11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8" y="112"/>
                  </a:lnTo>
                  <a:lnTo>
                    <a:pt x="408" y="119"/>
                  </a:lnTo>
                  <a:lnTo>
                    <a:pt x="408" y="112"/>
                  </a:lnTo>
                  <a:lnTo>
                    <a:pt x="408" y="104"/>
                  </a:lnTo>
                  <a:lnTo>
                    <a:pt x="416" y="10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82" name="Rectangle 370"/>
            <p:cNvSpPr>
              <a:spLocks noChangeArrowheads="1"/>
            </p:cNvSpPr>
            <p:nvPr/>
          </p:nvSpPr>
          <p:spPr bwMode="auto">
            <a:xfrm>
              <a:off x="2491" y="2187"/>
              <a:ext cx="6" cy="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83" name="Freeform 371"/>
            <p:cNvSpPr>
              <a:spLocks/>
            </p:cNvSpPr>
            <p:nvPr/>
          </p:nvSpPr>
          <p:spPr bwMode="auto">
            <a:xfrm>
              <a:off x="2491" y="2187"/>
              <a:ext cx="293" cy="82"/>
            </a:xfrm>
            <a:custGeom>
              <a:avLst/>
              <a:gdLst>
                <a:gd name="T0" fmla="*/ 0 w 416"/>
                <a:gd name="T1" fmla="*/ 0 h 120"/>
                <a:gd name="T2" fmla="*/ 8 w 416"/>
                <a:gd name="T3" fmla="*/ 0 h 120"/>
                <a:gd name="T4" fmla="*/ 8 w 416"/>
                <a:gd name="T5" fmla="*/ 0 h 120"/>
                <a:gd name="T6" fmla="*/ 8 w 416"/>
                <a:gd name="T7" fmla="*/ 0 h 120"/>
                <a:gd name="T8" fmla="*/ 416 w 416"/>
                <a:gd name="T9" fmla="*/ 112 h 120"/>
                <a:gd name="T10" fmla="*/ 416 w 416"/>
                <a:gd name="T11" fmla="*/ 120 h 120"/>
                <a:gd name="T12" fmla="*/ 416 w 416"/>
                <a:gd name="T13" fmla="*/ 112 h 120"/>
                <a:gd name="T14" fmla="*/ 416 w 416"/>
                <a:gd name="T15" fmla="*/ 120 h 120"/>
                <a:gd name="T16" fmla="*/ 8 w 416"/>
                <a:gd name="T17" fmla="*/ 8 h 120"/>
                <a:gd name="T18" fmla="*/ 8 w 416"/>
                <a:gd name="T19" fmla="*/ 0 h 120"/>
                <a:gd name="T20" fmla="*/ 8 w 416"/>
                <a:gd name="T21" fmla="*/ 8 h 120"/>
                <a:gd name="T22" fmla="*/ 0 w 416"/>
                <a:gd name="T23" fmla="*/ 8 h 120"/>
                <a:gd name="T24" fmla="*/ 0 w 416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6" h="120">
                  <a:moveTo>
                    <a:pt x="0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16" y="112"/>
                  </a:lnTo>
                  <a:lnTo>
                    <a:pt x="416" y="120"/>
                  </a:lnTo>
                  <a:lnTo>
                    <a:pt x="416" y="112"/>
                  </a:lnTo>
                  <a:lnTo>
                    <a:pt x="416" y="120"/>
                  </a:lnTo>
                  <a:lnTo>
                    <a:pt x="8" y="8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84" name="Freeform 372"/>
            <p:cNvSpPr>
              <a:spLocks/>
            </p:cNvSpPr>
            <p:nvPr/>
          </p:nvSpPr>
          <p:spPr bwMode="auto">
            <a:xfrm>
              <a:off x="2491" y="2192"/>
              <a:ext cx="293" cy="93"/>
            </a:xfrm>
            <a:custGeom>
              <a:avLst/>
              <a:gdLst>
                <a:gd name="T0" fmla="*/ 416 w 416"/>
                <a:gd name="T1" fmla="*/ 112 h 135"/>
                <a:gd name="T2" fmla="*/ 416 w 416"/>
                <a:gd name="T3" fmla="*/ 127 h 135"/>
                <a:gd name="T4" fmla="*/ 416 w 416"/>
                <a:gd name="T5" fmla="*/ 135 h 135"/>
                <a:gd name="T6" fmla="*/ 408 w 416"/>
                <a:gd name="T7" fmla="*/ 135 h 135"/>
                <a:gd name="T8" fmla="*/ 0 w 416"/>
                <a:gd name="T9" fmla="*/ 24 h 135"/>
                <a:gd name="T10" fmla="*/ 0 w 416"/>
                <a:gd name="T11" fmla="*/ 24 h 135"/>
                <a:gd name="T12" fmla="*/ 0 w 416"/>
                <a:gd name="T13" fmla="*/ 16 h 135"/>
                <a:gd name="T14" fmla="*/ 0 w 416"/>
                <a:gd name="T15" fmla="*/ 0 h 135"/>
                <a:gd name="T16" fmla="*/ 0 w 416"/>
                <a:gd name="T17" fmla="*/ 0 h 135"/>
                <a:gd name="T18" fmla="*/ 0 w 416"/>
                <a:gd name="T19" fmla="*/ 0 h 135"/>
                <a:gd name="T20" fmla="*/ 8 w 416"/>
                <a:gd name="T21" fmla="*/ 0 h 135"/>
                <a:gd name="T22" fmla="*/ 8 w 416"/>
                <a:gd name="T23" fmla="*/ 16 h 135"/>
                <a:gd name="T24" fmla="*/ 0 w 416"/>
                <a:gd name="T25" fmla="*/ 16 h 135"/>
                <a:gd name="T26" fmla="*/ 0 w 416"/>
                <a:gd name="T27" fmla="*/ 16 h 135"/>
                <a:gd name="T28" fmla="*/ 408 w 416"/>
                <a:gd name="T29" fmla="*/ 127 h 135"/>
                <a:gd name="T30" fmla="*/ 408 w 416"/>
                <a:gd name="T31" fmla="*/ 135 h 135"/>
                <a:gd name="T32" fmla="*/ 408 w 416"/>
                <a:gd name="T33" fmla="*/ 127 h 135"/>
                <a:gd name="T34" fmla="*/ 408 w 416"/>
                <a:gd name="T35" fmla="*/ 112 h 135"/>
                <a:gd name="T36" fmla="*/ 416 w 416"/>
                <a:gd name="T37" fmla="*/ 1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135">
                  <a:moveTo>
                    <a:pt x="416" y="112"/>
                  </a:moveTo>
                  <a:lnTo>
                    <a:pt x="416" y="127"/>
                  </a:lnTo>
                  <a:lnTo>
                    <a:pt x="416" y="135"/>
                  </a:lnTo>
                  <a:lnTo>
                    <a:pt x="408" y="135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408" y="127"/>
                  </a:lnTo>
                  <a:lnTo>
                    <a:pt x="408" y="135"/>
                  </a:lnTo>
                  <a:lnTo>
                    <a:pt x="408" y="127"/>
                  </a:lnTo>
                  <a:lnTo>
                    <a:pt x="408" y="112"/>
                  </a:lnTo>
                  <a:lnTo>
                    <a:pt x="416" y="11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85" name="Freeform 373"/>
            <p:cNvSpPr>
              <a:spLocks/>
            </p:cNvSpPr>
            <p:nvPr/>
          </p:nvSpPr>
          <p:spPr bwMode="auto">
            <a:xfrm>
              <a:off x="2491" y="2192"/>
              <a:ext cx="293" cy="82"/>
            </a:xfrm>
            <a:custGeom>
              <a:avLst/>
              <a:gdLst>
                <a:gd name="T0" fmla="*/ 0 w 416"/>
                <a:gd name="T1" fmla="*/ 0 h 119"/>
                <a:gd name="T2" fmla="*/ 408 w 416"/>
                <a:gd name="T3" fmla="*/ 112 h 119"/>
                <a:gd name="T4" fmla="*/ 416 w 416"/>
                <a:gd name="T5" fmla="*/ 112 h 119"/>
                <a:gd name="T6" fmla="*/ 416 w 416"/>
                <a:gd name="T7" fmla="*/ 112 h 119"/>
                <a:gd name="T8" fmla="*/ 408 w 416"/>
                <a:gd name="T9" fmla="*/ 119 h 119"/>
                <a:gd name="T10" fmla="*/ 0 w 416"/>
                <a:gd name="T11" fmla="*/ 8 h 119"/>
                <a:gd name="T12" fmla="*/ 0 w 41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6" h="119">
                  <a:moveTo>
                    <a:pt x="0" y="0"/>
                  </a:moveTo>
                  <a:lnTo>
                    <a:pt x="408" y="112"/>
                  </a:lnTo>
                  <a:lnTo>
                    <a:pt x="416" y="112"/>
                  </a:lnTo>
                  <a:lnTo>
                    <a:pt x="416" y="112"/>
                  </a:lnTo>
                  <a:lnTo>
                    <a:pt x="408" y="119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86" name="Freeform 374"/>
            <p:cNvSpPr>
              <a:spLocks/>
            </p:cNvSpPr>
            <p:nvPr/>
          </p:nvSpPr>
          <p:spPr bwMode="auto">
            <a:xfrm>
              <a:off x="2491" y="2209"/>
              <a:ext cx="293" cy="82"/>
            </a:xfrm>
            <a:custGeom>
              <a:avLst/>
              <a:gdLst>
                <a:gd name="T0" fmla="*/ 0 w 416"/>
                <a:gd name="T1" fmla="*/ 0 h 119"/>
                <a:gd name="T2" fmla="*/ 0 w 416"/>
                <a:gd name="T3" fmla="*/ 8 h 119"/>
                <a:gd name="T4" fmla="*/ 408 w 416"/>
                <a:gd name="T5" fmla="*/ 119 h 119"/>
                <a:gd name="T6" fmla="*/ 416 w 416"/>
                <a:gd name="T7" fmla="*/ 119 h 119"/>
                <a:gd name="T8" fmla="*/ 416 w 416"/>
                <a:gd name="T9" fmla="*/ 119 h 119"/>
                <a:gd name="T10" fmla="*/ 408 w 416"/>
                <a:gd name="T11" fmla="*/ 111 h 119"/>
                <a:gd name="T12" fmla="*/ 0 w 41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6" h="119">
                  <a:moveTo>
                    <a:pt x="0" y="0"/>
                  </a:moveTo>
                  <a:lnTo>
                    <a:pt x="0" y="8"/>
                  </a:lnTo>
                  <a:lnTo>
                    <a:pt x="408" y="119"/>
                  </a:lnTo>
                  <a:lnTo>
                    <a:pt x="416" y="119"/>
                  </a:lnTo>
                  <a:lnTo>
                    <a:pt x="416" y="119"/>
                  </a:lnTo>
                  <a:lnTo>
                    <a:pt x="408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87" name="Freeform 375"/>
            <p:cNvSpPr>
              <a:spLocks/>
            </p:cNvSpPr>
            <p:nvPr/>
          </p:nvSpPr>
          <p:spPr bwMode="auto">
            <a:xfrm>
              <a:off x="2925" y="2159"/>
              <a:ext cx="7" cy="6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8 w 8"/>
                <a:gd name="T5" fmla="*/ 8 h 8"/>
                <a:gd name="T6" fmla="*/ 8 w 8"/>
                <a:gd name="T7" fmla="*/ 8 h 8"/>
                <a:gd name="T8" fmla="*/ 0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88" name="Freeform 376"/>
            <p:cNvSpPr>
              <a:spLocks/>
            </p:cNvSpPr>
            <p:nvPr/>
          </p:nvSpPr>
          <p:spPr bwMode="auto">
            <a:xfrm>
              <a:off x="2779" y="2159"/>
              <a:ext cx="153" cy="132"/>
            </a:xfrm>
            <a:custGeom>
              <a:avLst/>
              <a:gdLst>
                <a:gd name="T0" fmla="*/ 0 w 216"/>
                <a:gd name="T1" fmla="*/ 183 h 191"/>
                <a:gd name="T2" fmla="*/ 8 w 216"/>
                <a:gd name="T3" fmla="*/ 191 h 191"/>
                <a:gd name="T4" fmla="*/ 216 w 216"/>
                <a:gd name="T5" fmla="*/ 8 h 191"/>
                <a:gd name="T6" fmla="*/ 208 w 216"/>
                <a:gd name="T7" fmla="*/ 0 h 191"/>
                <a:gd name="T8" fmla="*/ 0 w 216"/>
                <a:gd name="T9" fmla="*/ 18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91">
                  <a:moveTo>
                    <a:pt x="0" y="183"/>
                  </a:moveTo>
                  <a:lnTo>
                    <a:pt x="8" y="191"/>
                  </a:lnTo>
                  <a:lnTo>
                    <a:pt x="216" y="8"/>
                  </a:lnTo>
                  <a:lnTo>
                    <a:pt x="208" y="0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89" name="Freeform 377"/>
            <p:cNvSpPr>
              <a:spLocks/>
            </p:cNvSpPr>
            <p:nvPr/>
          </p:nvSpPr>
          <p:spPr bwMode="auto">
            <a:xfrm>
              <a:off x="2836" y="2214"/>
              <a:ext cx="5" cy="6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8 w 8"/>
                <a:gd name="T5" fmla="*/ 8 h 8"/>
                <a:gd name="T6" fmla="*/ 8 w 8"/>
                <a:gd name="T7" fmla="*/ 8 h 8"/>
                <a:gd name="T8" fmla="*/ 0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90" name="Freeform 378"/>
            <p:cNvSpPr>
              <a:spLocks/>
            </p:cNvSpPr>
            <p:nvPr/>
          </p:nvSpPr>
          <p:spPr bwMode="auto">
            <a:xfrm>
              <a:off x="2925" y="2143"/>
              <a:ext cx="7" cy="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8 w 8"/>
                <a:gd name="T5" fmla="*/ 8 h 8"/>
                <a:gd name="T6" fmla="*/ 8 w 8"/>
                <a:gd name="T7" fmla="*/ 8 h 8"/>
                <a:gd name="T8" fmla="*/ 0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91" name="Freeform 379"/>
            <p:cNvSpPr>
              <a:spLocks/>
            </p:cNvSpPr>
            <p:nvPr/>
          </p:nvSpPr>
          <p:spPr bwMode="auto">
            <a:xfrm>
              <a:off x="2836" y="2143"/>
              <a:ext cx="96" cy="77"/>
            </a:xfrm>
            <a:custGeom>
              <a:avLst/>
              <a:gdLst>
                <a:gd name="T0" fmla="*/ 0 w 136"/>
                <a:gd name="T1" fmla="*/ 104 h 112"/>
                <a:gd name="T2" fmla="*/ 8 w 136"/>
                <a:gd name="T3" fmla="*/ 112 h 112"/>
                <a:gd name="T4" fmla="*/ 136 w 136"/>
                <a:gd name="T5" fmla="*/ 8 h 112"/>
                <a:gd name="T6" fmla="*/ 128 w 136"/>
                <a:gd name="T7" fmla="*/ 0 h 112"/>
                <a:gd name="T8" fmla="*/ 0 w 136"/>
                <a:gd name="T9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12">
                  <a:moveTo>
                    <a:pt x="0" y="104"/>
                  </a:moveTo>
                  <a:lnTo>
                    <a:pt x="8" y="112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92" name="Freeform 380"/>
            <p:cNvSpPr>
              <a:spLocks/>
            </p:cNvSpPr>
            <p:nvPr/>
          </p:nvSpPr>
          <p:spPr bwMode="auto">
            <a:xfrm>
              <a:off x="2791" y="2088"/>
              <a:ext cx="5" cy="5"/>
            </a:xfrm>
            <a:custGeom>
              <a:avLst/>
              <a:gdLst>
                <a:gd name="T0" fmla="*/ 8 w 8"/>
                <a:gd name="T1" fmla="*/ 0 h 8"/>
                <a:gd name="T2" fmla="*/ 8 w 8"/>
                <a:gd name="T3" fmla="*/ 8 h 8"/>
                <a:gd name="T4" fmla="*/ 0 w 8"/>
                <a:gd name="T5" fmla="*/ 8 h 8"/>
                <a:gd name="T6" fmla="*/ 0 w 8"/>
                <a:gd name="T7" fmla="*/ 8 h 8"/>
                <a:gd name="T8" fmla="*/ 0 w 8"/>
                <a:gd name="T9" fmla="*/ 0 h 8"/>
                <a:gd name="T10" fmla="*/ 8 w 8"/>
                <a:gd name="T11" fmla="*/ 0 h 8"/>
                <a:gd name="T12" fmla="*/ 0 w 8"/>
                <a:gd name="T13" fmla="*/ 0 h 8"/>
                <a:gd name="T14" fmla="*/ 8 w 8"/>
                <a:gd name="T15" fmla="*/ 0 h 8"/>
                <a:gd name="T16" fmla="*/ 8 w 8"/>
                <a:gd name="T17" fmla="*/ 8 h 8"/>
                <a:gd name="T18" fmla="*/ 8 w 8"/>
                <a:gd name="T19" fmla="*/ 8 h 8"/>
                <a:gd name="T20" fmla="*/ 0 w 8"/>
                <a:gd name="T21" fmla="*/ 8 h 8"/>
                <a:gd name="T22" fmla="*/ 0 w 8"/>
                <a:gd name="T23" fmla="*/ 0 h 8"/>
                <a:gd name="T24" fmla="*/ 8 w 8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93" name="Freeform 381"/>
            <p:cNvSpPr>
              <a:spLocks/>
            </p:cNvSpPr>
            <p:nvPr/>
          </p:nvSpPr>
          <p:spPr bwMode="auto">
            <a:xfrm>
              <a:off x="2796" y="2088"/>
              <a:ext cx="5" cy="5"/>
            </a:xfrm>
            <a:custGeom>
              <a:avLst/>
              <a:gdLst>
                <a:gd name="T0" fmla="*/ 8 w 8"/>
                <a:gd name="T1" fmla="*/ 0 h 8"/>
                <a:gd name="T2" fmla="*/ 8 w 8"/>
                <a:gd name="T3" fmla="*/ 8 h 8"/>
                <a:gd name="T4" fmla="*/ 0 w 8"/>
                <a:gd name="T5" fmla="*/ 8 h 8"/>
                <a:gd name="T6" fmla="*/ 0 w 8"/>
                <a:gd name="T7" fmla="*/ 8 h 8"/>
                <a:gd name="T8" fmla="*/ 0 w 8"/>
                <a:gd name="T9" fmla="*/ 0 h 8"/>
                <a:gd name="T10" fmla="*/ 8 w 8"/>
                <a:gd name="T11" fmla="*/ 0 h 8"/>
                <a:gd name="T12" fmla="*/ 0 w 8"/>
                <a:gd name="T13" fmla="*/ 0 h 8"/>
                <a:gd name="T14" fmla="*/ 8 w 8"/>
                <a:gd name="T15" fmla="*/ 0 h 8"/>
                <a:gd name="T16" fmla="*/ 8 w 8"/>
                <a:gd name="T17" fmla="*/ 8 h 8"/>
                <a:gd name="T18" fmla="*/ 8 w 8"/>
                <a:gd name="T19" fmla="*/ 8 h 8"/>
                <a:gd name="T20" fmla="*/ 0 w 8"/>
                <a:gd name="T21" fmla="*/ 8 h 8"/>
                <a:gd name="T22" fmla="*/ 0 w 8"/>
                <a:gd name="T23" fmla="*/ 0 h 8"/>
                <a:gd name="T24" fmla="*/ 8 w 8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94" name="Freeform 382"/>
            <p:cNvSpPr>
              <a:spLocks/>
            </p:cNvSpPr>
            <p:nvPr/>
          </p:nvSpPr>
          <p:spPr bwMode="auto">
            <a:xfrm>
              <a:off x="2796" y="2088"/>
              <a:ext cx="5" cy="5"/>
            </a:xfrm>
            <a:custGeom>
              <a:avLst/>
              <a:gdLst>
                <a:gd name="T0" fmla="*/ 8 w 8"/>
                <a:gd name="T1" fmla="*/ 0 h 8"/>
                <a:gd name="T2" fmla="*/ 8 w 8"/>
                <a:gd name="T3" fmla="*/ 8 h 8"/>
                <a:gd name="T4" fmla="*/ 0 w 8"/>
                <a:gd name="T5" fmla="*/ 8 h 8"/>
                <a:gd name="T6" fmla="*/ 0 w 8"/>
                <a:gd name="T7" fmla="*/ 8 h 8"/>
                <a:gd name="T8" fmla="*/ 0 w 8"/>
                <a:gd name="T9" fmla="*/ 0 h 8"/>
                <a:gd name="T10" fmla="*/ 8 w 8"/>
                <a:gd name="T11" fmla="*/ 0 h 8"/>
                <a:gd name="T12" fmla="*/ 0 w 8"/>
                <a:gd name="T13" fmla="*/ 0 h 8"/>
                <a:gd name="T14" fmla="*/ 8 w 8"/>
                <a:gd name="T15" fmla="*/ 0 h 8"/>
                <a:gd name="T16" fmla="*/ 8 w 8"/>
                <a:gd name="T17" fmla="*/ 8 h 8"/>
                <a:gd name="T18" fmla="*/ 8 w 8"/>
                <a:gd name="T19" fmla="*/ 8 h 8"/>
                <a:gd name="T20" fmla="*/ 0 w 8"/>
                <a:gd name="T21" fmla="*/ 8 h 8"/>
                <a:gd name="T22" fmla="*/ 0 w 8"/>
                <a:gd name="T23" fmla="*/ 0 h 8"/>
                <a:gd name="T24" fmla="*/ 8 w 8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95" name="Rectangle 383"/>
            <p:cNvSpPr>
              <a:spLocks noChangeArrowheads="1"/>
            </p:cNvSpPr>
            <p:nvPr/>
          </p:nvSpPr>
          <p:spPr bwMode="auto">
            <a:xfrm>
              <a:off x="2796" y="2088"/>
              <a:ext cx="5" cy="1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96" name="Rectangle 384"/>
            <p:cNvSpPr>
              <a:spLocks noChangeArrowheads="1"/>
            </p:cNvSpPr>
            <p:nvPr/>
          </p:nvSpPr>
          <p:spPr bwMode="auto">
            <a:xfrm>
              <a:off x="2796" y="2093"/>
              <a:ext cx="11" cy="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97" name="Rectangle 385"/>
            <p:cNvSpPr>
              <a:spLocks noChangeArrowheads="1"/>
            </p:cNvSpPr>
            <p:nvPr/>
          </p:nvSpPr>
          <p:spPr bwMode="auto">
            <a:xfrm>
              <a:off x="2801" y="2088"/>
              <a:ext cx="6" cy="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98" name="Rectangle 386"/>
            <p:cNvSpPr>
              <a:spLocks noChangeArrowheads="1"/>
            </p:cNvSpPr>
            <p:nvPr/>
          </p:nvSpPr>
          <p:spPr bwMode="auto">
            <a:xfrm>
              <a:off x="2796" y="2088"/>
              <a:ext cx="5" cy="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99" name="Freeform 387"/>
            <p:cNvSpPr>
              <a:spLocks/>
            </p:cNvSpPr>
            <p:nvPr/>
          </p:nvSpPr>
          <p:spPr bwMode="auto">
            <a:xfrm>
              <a:off x="2801" y="2088"/>
              <a:ext cx="6" cy="5"/>
            </a:xfrm>
            <a:custGeom>
              <a:avLst/>
              <a:gdLst>
                <a:gd name="T0" fmla="*/ 8 w 8"/>
                <a:gd name="T1" fmla="*/ 0 h 8"/>
                <a:gd name="T2" fmla="*/ 8 w 8"/>
                <a:gd name="T3" fmla="*/ 8 h 8"/>
                <a:gd name="T4" fmla="*/ 0 w 8"/>
                <a:gd name="T5" fmla="*/ 8 h 8"/>
                <a:gd name="T6" fmla="*/ 0 w 8"/>
                <a:gd name="T7" fmla="*/ 8 h 8"/>
                <a:gd name="T8" fmla="*/ 0 w 8"/>
                <a:gd name="T9" fmla="*/ 0 h 8"/>
                <a:gd name="T10" fmla="*/ 8 w 8"/>
                <a:gd name="T11" fmla="*/ 0 h 8"/>
                <a:gd name="T12" fmla="*/ 0 w 8"/>
                <a:gd name="T13" fmla="*/ 0 h 8"/>
                <a:gd name="T14" fmla="*/ 8 w 8"/>
                <a:gd name="T15" fmla="*/ 0 h 8"/>
                <a:gd name="T16" fmla="*/ 8 w 8"/>
                <a:gd name="T17" fmla="*/ 8 h 8"/>
                <a:gd name="T18" fmla="*/ 8 w 8"/>
                <a:gd name="T19" fmla="*/ 8 h 8"/>
                <a:gd name="T20" fmla="*/ 0 w 8"/>
                <a:gd name="T21" fmla="*/ 8 h 8"/>
                <a:gd name="T22" fmla="*/ 0 w 8"/>
                <a:gd name="T23" fmla="*/ 0 h 8"/>
                <a:gd name="T24" fmla="*/ 8 w 8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00" name="Freeform 388"/>
            <p:cNvSpPr>
              <a:spLocks/>
            </p:cNvSpPr>
            <p:nvPr/>
          </p:nvSpPr>
          <p:spPr bwMode="auto">
            <a:xfrm>
              <a:off x="2801" y="2088"/>
              <a:ext cx="18" cy="17"/>
            </a:xfrm>
            <a:custGeom>
              <a:avLst/>
              <a:gdLst>
                <a:gd name="T0" fmla="*/ 8 w 24"/>
                <a:gd name="T1" fmla="*/ 0 h 24"/>
                <a:gd name="T2" fmla="*/ 8 w 24"/>
                <a:gd name="T3" fmla="*/ 8 h 24"/>
                <a:gd name="T4" fmla="*/ 8 w 24"/>
                <a:gd name="T5" fmla="*/ 16 h 24"/>
                <a:gd name="T6" fmla="*/ 0 w 24"/>
                <a:gd name="T7" fmla="*/ 8 h 24"/>
                <a:gd name="T8" fmla="*/ 8 w 24"/>
                <a:gd name="T9" fmla="*/ 0 h 24"/>
                <a:gd name="T10" fmla="*/ 8 w 24"/>
                <a:gd name="T11" fmla="*/ 0 h 24"/>
                <a:gd name="T12" fmla="*/ 24 w 24"/>
                <a:gd name="T13" fmla="*/ 0 h 24"/>
                <a:gd name="T14" fmla="*/ 16 w 24"/>
                <a:gd name="T15" fmla="*/ 8 h 24"/>
                <a:gd name="T16" fmla="*/ 8 w 24"/>
                <a:gd name="T17" fmla="*/ 16 h 24"/>
                <a:gd name="T18" fmla="*/ 0 w 24"/>
                <a:gd name="T19" fmla="*/ 24 h 24"/>
                <a:gd name="T20" fmla="*/ 0 w 24"/>
                <a:gd name="T21" fmla="*/ 8 h 24"/>
                <a:gd name="T22" fmla="*/ 0 w 24"/>
                <a:gd name="T23" fmla="*/ 0 h 24"/>
                <a:gd name="T24" fmla="*/ 8 w 24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4">
                  <a:moveTo>
                    <a:pt x="8" y="0"/>
                  </a:moveTo>
                  <a:lnTo>
                    <a:pt x="8" y="8"/>
                  </a:lnTo>
                  <a:lnTo>
                    <a:pt x="8" y="16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01" name="Rectangle 389"/>
            <p:cNvSpPr>
              <a:spLocks noChangeArrowheads="1"/>
            </p:cNvSpPr>
            <p:nvPr/>
          </p:nvSpPr>
          <p:spPr bwMode="auto">
            <a:xfrm>
              <a:off x="2801" y="2088"/>
              <a:ext cx="6" cy="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02" name="Freeform 390"/>
            <p:cNvSpPr>
              <a:spLocks/>
            </p:cNvSpPr>
            <p:nvPr/>
          </p:nvSpPr>
          <p:spPr bwMode="auto">
            <a:xfrm>
              <a:off x="2807" y="2088"/>
              <a:ext cx="6" cy="5"/>
            </a:xfrm>
            <a:custGeom>
              <a:avLst/>
              <a:gdLst>
                <a:gd name="T0" fmla="*/ 8 w 8"/>
                <a:gd name="T1" fmla="*/ 0 h 8"/>
                <a:gd name="T2" fmla="*/ 8 w 8"/>
                <a:gd name="T3" fmla="*/ 8 h 8"/>
                <a:gd name="T4" fmla="*/ 0 w 8"/>
                <a:gd name="T5" fmla="*/ 8 h 8"/>
                <a:gd name="T6" fmla="*/ 0 w 8"/>
                <a:gd name="T7" fmla="*/ 8 h 8"/>
                <a:gd name="T8" fmla="*/ 0 w 8"/>
                <a:gd name="T9" fmla="*/ 0 h 8"/>
                <a:gd name="T10" fmla="*/ 8 w 8"/>
                <a:gd name="T11" fmla="*/ 0 h 8"/>
                <a:gd name="T12" fmla="*/ 0 w 8"/>
                <a:gd name="T13" fmla="*/ 0 h 8"/>
                <a:gd name="T14" fmla="*/ 8 w 8"/>
                <a:gd name="T15" fmla="*/ 0 h 8"/>
                <a:gd name="T16" fmla="*/ 8 w 8"/>
                <a:gd name="T17" fmla="*/ 8 h 8"/>
                <a:gd name="T18" fmla="*/ 8 w 8"/>
                <a:gd name="T19" fmla="*/ 8 h 8"/>
                <a:gd name="T20" fmla="*/ 0 w 8"/>
                <a:gd name="T21" fmla="*/ 8 h 8"/>
                <a:gd name="T22" fmla="*/ 0 w 8"/>
                <a:gd name="T23" fmla="*/ 0 h 8"/>
                <a:gd name="T24" fmla="*/ 8 w 8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03" name="Freeform 391"/>
            <p:cNvSpPr>
              <a:spLocks/>
            </p:cNvSpPr>
            <p:nvPr/>
          </p:nvSpPr>
          <p:spPr bwMode="auto">
            <a:xfrm>
              <a:off x="2807" y="2088"/>
              <a:ext cx="6" cy="5"/>
            </a:xfrm>
            <a:custGeom>
              <a:avLst/>
              <a:gdLst>
                <a:gd name="T0" fmla="*/ 8 w 8"/>
                <a:gd name="T1" fmla="*/ 0 h 8"/>
                <a:gd name="T2" fmla="*/ 8 w 8"/>
                <a:gd name="T3" fmla="*/ 8 h 8"/>
                <a:gd name="T4" fmla="*/ 0 w 8"/>
                <a:gd name="T5" fmla="*/ 8 h 8"/>
                <a:gd name="T6" fmla="*/ 0 w 8"/>
                <a:gd name="T7" fmla="*/ 8 h 8"/>
                <a:gd name="T8" fmla="*/ 0 w 8"/>
                <a:gd name="T9" fmla="*/ 0 h 8"/>
                <a:gd name="T10" fmla="*/ 8 w 8"/>
                <a:gd name="T11" fmla="*/ 0 h 8"/>
                <a:gd name="T12" fmla="*/ 0 w 8"/>
                <a:gd name="T13" fmla="*/ 0 h 8"/>
                <a:gd name="T14" fmla="*/ 8 w 8"/>
                <a:gd name="T15" fmla="*/ 0 h 8"/>
                <a:gd name="T16" fmla="*/ 8 w 8"/>
                <a:gd name="T17" fmla="*/ 8 h 8"/>
                <a:gd name="T18" fmla="*/ 8 w 8"/>
                <a:gd name="T19" fmla="*/ 8 h 8"/>
                <a:gd name="T20" fmla="*/ 0 w 8"/>
                <a:gd name="T21" fmla="*/ 8 h 8"/>
                <a:gd name="T22" fmla="*/ 0 w 8"/>
                <a:gd name="T23" fmla="*/ 0 h 8"/>
                <a:gd name="T24" fmla="*/ 8 w 8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04" name="Freeform 392"/>
            <p:cNvSpPr>
              <a:spLocks/>
            </p:cNvSpPr>
            <p:nvPr/>
          </p:nvSpPr>
          <p:spPr bwMode="auto">
            <a:xfrm>
              <a:off x="2801" y="2088"/>
              <a:ext cx="18" cy="11"/>
            </a:xfrm>
            <a:custGeom>
              <a:avLst/>
              <a:gdLst>
                <a:gd name="T0" fmla="*/ 24 w 24"/>
                <a:gd name="T1" fmla="*/ 8 h 16"/>
                <a:gd name="T2" fmla="*/ 16 w 24"/>
                <a:gd name="T3" fmla="*/ 16 h 16"/>
                <a:gd name="T4" fmla="*/ 8 w 24"/>
                <a:gd name="T5" fmla="*/ 16 h 16"/>
                <a:gd name="T6" fmla="*/ 0 w 24"/>
                <a:gd name="T7" fmla="*/ 16 h 16"/>
                <a:gd name="T8" fmla="*/ 8 w 24"/>
                <a:gd name="T9" fmla="*/ 8 h 16"/>
                <a:gd name="T10" fmla="*/ 16 w 24"/>
                <a:gd name="T11" fmla="*/ 0 h 16"/>
                <a:gd name="T12" fmla="*/ 24 w 24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24" y="8"/>
                  </a:moveTo>
                  <a:lnTo>
                    <a:pt x="16" y="16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05" name="Rectangle 393"/>
            <p:cNvSpPr>
              <a:spLocks noChangeArrowheads="1"/>
            </p:cNvSpPr>
            <p:nvPr/>
          </p:nvSpPr>
          <p:spPr bwMode="auto">
            <a:xfrm>
              <a:off x="2807" y="2093"/>
              <a:ext cx="12" cy="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06" name="Freeform 394"/>
            <p:cNvSpPr>
              <a:spLocks/>
            </p:cNvSpPr>
            <p:nvPr/>
          </p:nvSpPr>
          <p:spPr bwMode="auto">
            <a:xfrm>
              <a:off x="2813" y="2082"/>
              <a:ext cx="6" cy="11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8 h 16"/>
                <a:gd name="T4" fmla="*/ 0 w 8"/>
                <a:gd name="T5" fmla="*/ 8 h 16"/>
                <a:gd name="T6" fmla="*/ 8 w 8"/>
                <a:gd name="T7" fmla="*/ 0 h 16"/>
                <a:gd name="T8" fmla="*/ 8 w 8"/>
                <a:gd name="T9" fmla="*/ 8 h 16"/>
                <a:gd name="T10" fmla="*/ 8 w 8"/>
                <a:gd name="T11" fmla="*/ 16 h 16"/>
                <a:gd name="T12" fmla="*/ 0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07" name="Rectangle 395"/>
            <p:cNvSpPr>
              <a:spLocks noChangeArrowheads="1"/>
            </p:cNvSpPr>
            <p:nvPr/>
          </p:nvSpPr>
          <p:spPr bwMode="auto">
            <a:xfrm>
              <a:off x="2943" y="2110"/>
              <a:ext cx="17" cy="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08" name="Freeform 396"/>
            <p:cNvSpPr>
              <a:spLocks/>
            </p:cNvSpPr>
            <p:nvPr/>
          </p:nvSpPr>
          <p:spPr bwMode="auto">
            <a:xfrm>
              <a:off x="2943" y="2110"/>
              <a:ext cx="17" cy="16"/>
            </a:xfrm>
            <a:custGeom>
              <a:avLst/>
              <a:gdLst>
                <a:gd name="T0" fmla="*/ 24 w 24"/>
                <a:gd name="T1" fmla="*/ 0 h 24"/>
                <a:gd name="T2" fmla="*/ 24 w 24"/>
                <a:gd name="T3" fmla="*/ 8 h 24"/>
                <a:gd name="T4" fmla="*/ 24 w 24"/>
                <a:gd name="T5" fmla="*/ 24 h 24"/>
                <a:gd name="T6" fmla="*/ 16 w 24"/>
                <a:gd name="T7" fmla="*/ 16 h 24"/>
                <a:gd name="T8" fmla="*/ 0 w 24"/>
                <a:gd name="T9" fmla="*/ 8 h 24"/>
                <a:gd name="T10" fmla="*/ 0 w 24"/>
                <a:gd name="T11" fmla="*/ 0 h 24"/>
                <a:gd name="T12" fmla="*/ 0 w 24"/>
                <a:gd name="T13" fmla="*/ 8 h 24"/>
                <a:gd name="T14" fmla="*/ 0 w 24"/>
                <a:gd name="T15" fmla="*/ 0 h 24"/>
                <a:gd name="T16" fmla="*/ 16 w 24"/>
                <a:gd name="T17" fmla="*/ 8 h 24"/>
                <a:gd name="T18" fmla="*/ 16 w 24"/>
                <a:gd name="T19" fmla="*/ 16 h 24"/>
                <a:gd name="T20" fmla="*/ 16 w 24"/>
                <a:gd name="T21" fmla="*/ 8 h 24"/>
                <a:gd name="T22" fmla="*/ 16 w 24"/>
                <a:gd name="T23" fmla="*/ 0 h 24"/>
                <a:gd name="T24" fmla="*/ 24 w 24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lnTo>
                    <a:pt x="24" y="8"/>
                  </a:lnTo>
                  <a:lnTo>
                    <a:pt x="24" y="24"/>
                  </a:lnTo>
                  <a:lnTo>
                    <a:pt x="16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09" name="Freeform 397"/>
            <p:cNvSpPr>
              <a:spLocks/>
            </p:cNvSpPr>
            <p:nvPr/>
          </p:nvSpPr>
          <p:spPr bwMode="auto">
            <a:xfrm>
              <a:off x="2954" y="2116"/>
              <a:ext cx="6" cy="5"/>
            </a:xfrm>
            <a:custGeom>
              <a:avLst/>
              <a:gdLst>
                <a:gd name="T0" fmla="*/ 8 w 8"/>
                <a:gd name="T1" fmla="*/ 0 h 8"/>
                <a:gd name="T2" fmla="*/ 8 w 8"/>
                <a:gd name="T3" fmla="*/ 8 h 8"/>
                <a:gd name="T4" fmla="*/ 0 w 8"/>
                <a:gd name="T5" fmla="*/ 8 h 8"/>
                <a:gd name="T6" fmla="*/ 0 w 8"/>
                <a:gd name="T7" fmla="*/ 8 h 8"/>
                <a:gd name="T8" fmla="*/ 0 w 8"/>
                <a:gd name="T9" fmla="*/ 0 h 8"/>
                <a:gd name="T10" fmla="*/ 8 w 8"/>
                <a:gd name="T11" fmla="*/ 0 h 8"/>
                <a:gd name="T12" fmla="*/ 0 w 8"/>
                <a:gd name="T13" fmla="*/ 0 h 8"/>
                <a:gd name="T14" fmla="*/ 8 w 8"/>
                <a:gd name="T15" fmla="*/ 0 h 8"/>
                <a:gd name="T16" fmla="*/ 8 w 8"/>
                <a:gd name="T17" fmla="*/ 8 h 8"/>
                <a:gd name="T18" fmla="*/ 8 w 8"/>
                <a:gd name="T19" fmla="*/ 8 h 8"/>
                <a:gd name="T20" fmla="*/ 0 w 8"/>
                <a:gd name="T21" fmla="*/ 8 h 8"/>
                <a:gd name="T22" fmla="*/ 0 w 8"/>
                <a:gd name="T23" fmla="*/ 0 h 8"/>
                <a:gd name="T24" fmla="*/ 8 w 8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10" name="Freeform 398"/>
            <p:cNvSpPr>
              <a:spLocks/>
            </p:cNvSpPr>
            <p:nvPr/>
          </p:nvSpPr>
          <p:spPr bwMode="auto">
            <a:xfrm>
              <a:off x="2847" y="2153"/>
              <a:ext cx="73" cy="84"/>
            </a:xfrm>
            <a:custGeom>
              <a:avLst/>
              <a:gdLst>
                <a:gd name="T0" fmla="*/ 96 w 104"/>
                <a:gd name="T1" fmla="*/ 24 h 120"/>
                <a:gd name="T2" fmla="*/ 96 w 104"/>
                <a:gd name="T3" fmla="*/ 8 h 120"/>
                <a:gd name="T4" fmla="*/ 96 w 104"/>
                <a:gd name="T5" fmla="*/ 8 h 120"/>
                <a:gd name="T6" fmla="*/ 104 w 104"/>
                <a:gd name="T7" fmla="*/ 16 h 120"/>
                <a:gd name="T8" fmla="*/ 80 w 104"/>
                <a:gd name="T9" fmla="*/ 40 h 120"/>
                <a:gd name="T10" fmla="*/ 80 w 104"/>
                <a:gd name="T11" fmla="*/ 40 h 120"/>
                <a:gd name="T12" fmla="*/ 80 w 104"/>
                <a:gd name="T13" fmla="*/ 40 h 120"/>
                <a:gd name="T14" fmla="*/ 40 w 104"/>
                <a:gd name="T15" fmla="*/ 72 h 120"/>
                <a:gd name="T16" fmla="*/ 32 w 104"/>
                <a:gd name="T17" fmla="*/ 64 h 120"/>
                <a:gd name="T18" fmla="*/ 40 w 104"/>
                <a:gd name="T19" fmla="*/ 72 h 120"/>
                <a:gd name="T20" fmla="*/ 8 w 104"/>
                <a:gd name="T21" fmla="*/ 104 h 120"/>
                <a:gd name="T22" fmla="*/ 0 w 104"/>
                <a:gd name="T23" fmla="*/ 96 h 120"/>
                <a:gd name="T24" fmla="*/ 8 w 104"/>
                <a:gd name="T25" fmla="*/ 96 h 120"/>
                <a:gd name="T26" fmla="*/ 8 w 104"/>
                <a:gd name="T27" fmla="*/ 104 h 120"/>
                <a:gd name="T28" fmla="*/ 8 w 104"/>
                <a:gd name="T29" fmla="*/ 112 h 120"/>
                <a:gd name="T30" fmla="*/ 0 w 104"/>
                <a:gd name="T31" fmla="*/ 104 h 120"/>
                <a:gd name="T32" fmla="*/ 96 w 104"/>
                <a:gd name="T33" fmla="*/ 24 h 120"/>
                <a:gd name="T34" fmla="*/ 104 w 104"/>
                <a:gd name="T35" fmla="*/ 24 h 120"/>
                <a:gd name="T36" fmla="*/ 104 w 104"/>
                <a:gd name="T37" fmla="*/ 32 h 120"/>
                <a:gd name="T38" fmla="*/ 104 w 104"/>
                <a:gd name="T39" fmla="*/ 32 h 120"/>
                <a:gd name="T40" fmla="*/ 8 w 104"/>
                <a:gd name="T41" fmla="*/ 112 h 120"/>
                <a:gd name="T42" fmla="*/ 0 w 104"/>
                <a:gd name="T43" fmla="*/ 120 h 120"/>
                <a:gd name="T44" fmla="*/ 0 w 104"/>
                <a:gd name="T45" fmla="*/ 104 h 120"/>
                <a:gd name="T46" fmla="*/ 0 w 104"/>
                <a:gd name="T47" fmla="*/ 96 h 120"/>
                <a:gd name="T48" fmla="*/ 0 w 104"/>
                <a:gd name="T49" fmla="*/ 96 h 120"/>
                <a:gd name="T50" fmla="*/ 0 w 104"/>
                <a:gd name="T51" fmla="*/ 96 h 120"/>
                <a:gd name="T52" fmla="*/ 32 w 104"/>
                <a:gd name="T53" fmla="*/ 64 h 120"/>
                <a:gd name="T54" fmla="*/ 32 w 104"/>
                <a:gd name="T55" fmla="*/ 64 h 120"/>
                <a:gd name="T56" fmla="*/ 32 w 104"/>
                <a:gd name="T57" fmla="*/ 64 h 120"/>
                <a:gd name="T58" fmla="*/ 72 w 104"/>
                <a:gd name="T59" fmla="*/ 32 h 120"/>
                <a:gd name="T60" fmla="*/ 80 w 104"/>
                <a:gd name="T61" fmla="*/ 40 h 120"/>
                <a:gd name="T62" fmla="*/ 72 w 104"/>
                <a:gd name="T63" fmla="*/ 32 h 120"/>
                <a:gd name="T64" fmla="*/ 96 w 104"/>
                <a:gd name="T65" fmla="*/ 8 h 120"/>
                <a:gd name="T66" fmla="*/ 104 w 104"/>
                <a:gd name="T67" fmla="*/ 0 h 120"/>
                <a:gd name="T68" fmla="*/ 104 w 104"/>
                <a:gd name="T69" fmla="*/ 8 h 120"/>
                <a:gd name="T70" fmla="*/ 104 w 104"/>
                <a:gd name="T71" fmla="*/ 24 h 120"/>
                <a:gd name="T72" fmla="*/ 96 w 104"/>
                <a:gd name="T73" fmla="*/ 2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4" h="120">
                  <a:moveTo>
                    <a:pt x="96" y="24"/>
                  </a:moveTo>
                  <a:lnTo>
                    <a:pt x="96" y="8"/>
                  </a:lnTo>
                  <a:lnTo>
                    <a:pt x="96" y="8"/>
                  </a:lnTo>
                  <a:lnTo>
                    <a:pt x="104" y="16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40" y="72"/>
                  </a:lnTo>
                  <a:lnTo>
                    <a:pt x="32" y="64"/>
                  </a:lnTo>
                  <a:lnTo>
                    <a:pt x="40" y="72"/>
                  </a:lnTo>
                  <a:lnTo>
                    <a:pt x="8" y="104"/>
                  </a:lnTo>
                  <a:lnTo>
                    <a:pt x="0" y="96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8" y="112"/>
                  </a:lnTo>
                  <a:lnTo>
                    <a:pt x="0" y="104"/>
                  </a:lnTo>
                  <a:lnTo>
                    <a:pt x="96" y="24"/>
                  </a:lnTo>
                  <a:lnTo>
                    <a:pt x="104" y="24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72" y="32"/>
                  </a:lnTo>
                  <a:lnTo>
                    <a:pt x="80" y="40"/>
                  </a:lnTo>
                  <a:lnTo>
                    <a:pt x="72" y="32"/>
                  </a:lnTo>
                  <a:lnTo>
                    <a:pt x="96" y="8"/>
                  </a:lnTo>
                  <a:lnTo>
                    <a:pt x="104" y="0"/>
                  </a:lnTo>
                  <a:lnTo>
                    <a:pt x="104" y="8"/>
                  </a:lnTo>
                  <a:lnTo>
                    <a:pt x="104" y="24"/>
                  </a:lnTo>
                  <a:lnTo>
                    <a:pt x="96" y="2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11" name="Freeform 399"/>
            <p:cNvSpPr>
              <a:spLocks/>
            </p:cNvSpPr>
            <p:nvPr/>
          </p:nvSpPr>
          <p:spPr bwMode="auto">
            <a:xfrm>
              <a:off x="2734" y="1879"/>
              <a:ext cx="271" cy="32"/>
            </a:xfrm>
            <a:custGeom>
              <a:avLst/>
              <a:gdLst>
                <a:gd name="T0" fmla="*/ 8 w 384"/>
                <a:gd name="T1" fmla="*/ 0 h 48"/>
                <a:gd name="T2" fmla="*/ 8 w 384"/>
                <a:gd name="T3" fmla="*/ 8 h 48"/>
                <a:gd name="T4" fmla="*/ 0 w 384"/>
                <a:gd name="T5" fmla="*/ 16 h 48"/>
                <a:gd name="T6" fmla="*/ 8 w 384"/>
                <a:gd name="T7" fmla="*/ 8 h 48"/>
                <a:gd name="T8" fmla="*/ 24 w 384"/>
                <a:gd name="T9" fmla="*/ 24 h 48"/>
                <a:gd name="T10" fmla="*/ 16 w 384"/>
                <a:gd name="T11" fmla="*/ 32 h 48"/>
                <a:gd name="T12" fmla="*/ 16 w 384"/>
                <a:gd name="T13" fmla="*/ 24 h 48"/>
                <a:gd name="T14" fmla="*/ 360 w 384"/>
                <a:gd name="T15" fmla="*/ 40 h 48"/>
                <a:gd name="T16" fmla="*/ 368 w 384"/>
                <a:gd name="T17" fmla="*/ 48 h 48"/>
                <a:gd name="T18" fmla="*/ 360 w 384"/>
                <a:gd name="T19" fmla="*/ 40 h 48"/>
                <a:gd name="T20" fmla="*/ 368 w 384"/>
                <a:gd name="T21" fmla="*/ 32 h 48"/>
                <a:gd name="T22" fmla="*/ 376 w 384"/>
                <a:gd name="T23" fmla="*/ 32 h 48"/>
                <a:gd name="T24" fmla="*/ 368 w 384"/>
                <a:gd name="T25" fmla="*/ 32 h 48"/>
                <a:gd name="T26" fmla="*/ 368 w 384"/>
                <a:gd name="T27" fmla="*/ 16 h 48"/>
                <a:gd name="T28" fmla="*/ 368 w 384"/>
                <a:gd name="T29" fmla="*/ 16 h 48"/>
                <a:gd name="T30" fmla="*/ 368 w 384"/>
                <a:gd name="T31" fmla="*/ 16 h 48"/>
                <a:gd name="T32" fmla="*/ 376 w 384"/>
                <a:gd name="T33" fmla="*/ 8 h 48"/>
                <a:gd name="T34" fmla="*/ 376 w 384"/>
                <a:gd name="T35" fmla="*/ 8 h 48"/>
                <a:gd name="T36" fmla="*/ 376 w 384"/>
                <a:gd name="T37" fmla="*/ 8 h 48"/>
                <a:gd name="T38" fmla="*/ 384 w 384"/>
                <a:gd name="T39" fmla="*/ 16 h 48"/>
                <a:gd name="T40" fmla="*/ 376 w 384"/>
                <a:gd name="T41" fmla="*/ 24 h 48"/>
                <a:gd name="T42" fmla="*/ 368 w 384"/>
                <a:gd name="T43" fmla="*/ 16 h 48"/>
                <a:gd name="T44" fmla="*/ 376 w 384"/>
                <a:gd name="T45" fmla="*/ 16 h 48"/>
                <a:gd name="T46" fmla="*/ 376 w 384"/>
                <a:gd name="T47" fmla="*/ 32 h 48"/>
                <a:gd name="T48" fmla="*/ 376 w 384"/>
                <a:gd name="T49" fmla="*/ 40 h 48"/>
                <a:gd name="T50" fmla="*/ 376 w 384"/>
                <a:gd name="T51" fmla="*/ 40 h 48"/>
                <a:gd name="T52" fmla="*/ 368 w 384"/>
                <a:gd name="T53" fmla="*/ 48 h 48"/>
                <a:gd name="T54" fmla="*/ 368 w 384"/>
                <a:gd name="T55" fmla="*/ 48 h 48"/>
                <a:gd name="T56" fmla="*/ 360 w 384"/>
                <a:gd name="T57" fmla="*/ 48 h 48"/>
                <a:gd name="T58" fmla="*/ 16 w 384"/>
                <a:gd name="T59" fmla="*/ 32 h 48"/>
                <a:gd name="T60" fmla="*/ 16 w 384"/>
                <a:gd name="T61" fmla="*/ 32 h 48"/>
                <a:gd name="T62" fmla="*/ 16 w 384"/>
                <a:gd name="T63" fmla="*/ 32 h 48"/>
                <a:gd name="T64" fmla="*/ 0 w 384"/>
                <a:gd name="T65" fmla="*/ 16 h 48"/>
                <a:gd name="T66" fmla="*/ 0 w 384"/>
                <a:gd name="T67" fmla="*/ 16 h 48"/>
                <a:gd name="T68" fmla="*/ 0 w 384"/>
                <a:gd name="T69" fmla="*/ 8 h 48"/>
                <a:gd name="T70" fmla="*/ 0 w 384"/>
                <a:gd name="T71" fmla="*/ 0 h 48"/>
                <a:gd name="T72" fmla="*/ 8 w 384"/>
                <a:gd name="T7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4" h="48">
                  <a:moveTo>
                    <a:pt x="8" y="0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8" y="8"/>
                  </a:lnTo>
                  <a:lnTo>
                    <a:pt x="24" y="24"/>
                  </a:lnTo>
                  <a:lnTo>
                    <a:pt x="16" y="32"/>
                  </a:lnTo>
                  <a:lnTo>
                    <a:pt x="16" y="24"/>
                  </a:lnTo>
                  <a:lnTo>
                    <a:pt x="360" y="40"/>
                  </a:lnTo>
                  <a:lnTo>
                    <a:pt x="368" y="48"/>
                  </a:lnTo>
                  <a:lnTo>
                    <a:pt x="360" y="40"/>
                  </a:lnTo>
                  <a:lnTo>
                    <a:pt x="368" y="32"/>
                  </a:lnTo>
                  <a:lnTo>
                    <a:pt x="376" y="32"/>
                  </a:lnTo>
                  <a:lnTo>
                    <a:pt x="368" y="32"/>
                  </a:lnTo>
                  <a:lnTo>
                    <a:pt x="368" y="16"/>
                  </a:lnTo>
                  <a:lnTo>
                    <a:pt x="368" y="16"/>
                  </a:lnTo>
                  <a:lnTo>
                    <a:pt x="368" y="16"/>
                  </a:lnTo>
                  <a:lnTo>
                    <a:pt x="376" y="8"/>
                  </a:lnTo>
                  <a:lnTo>
                    <a:pt x="376" y="8"/>
                  </a:lnTo>
                  <a:lnTo>
                    <a:pt x="376" y="8"/>
                  </a:lnTo>
                  <a:lnTo>
                    <a:pt x="384" y="16"/>
                  </a:lnTo>
                  <a:lnTo>
                    <a:pt x="376" y="24"/>
                  </a:lnTo>
                  <a:lnTo>
                    <a:pt x="368" y="16"/>
                  </a:lnTo>
                  <a:lnTo>
                    <a:pt x="376" y="16"/>
                  </a:lnTo>
                  <a:lnTo>
                    <a:pt x="376" y="32"/>
                  </a:lnTo>
                  <a:lnTo>
                    <a:pt x="376" y="40"/>
                  </a:lnTo>
                  <a:lnTo>
                    <a:pt x="376" y="40"/>
                  </a:lnTo>
                  <a:lnTo>
                    <a:pt x="368" y="48"/>
                  </a:lnTo>
                  <a:lnTo>
                    <a:pt x="368" y="48"/>
                  </a:lnTo>
                  <a:lnTo>
                    <a:pt x="360" y="48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12" name="Freeform 400"/>
            <p:cNvSpPr>
              <a:spLocks/>
            </p:cNvSpPr>
            <p:nvPr/>
          </p:nvSpPr>
          <p:spPr bwMode="auto">
            <a:xfrm>
              <a:off x="2734" y="1879"/>
              <a:ext cx="266" cy="11"/>
            </a:xfrm>
            <a:custGeom>
              <a:avLst/>
              <a:gdLst>
                <a:gd name="T0" fmla="*/ 376 w 376"/>
                <a:gd name="T1" fmla="*/ 16 h 16"/>
                <a:gd name="T2" fmla="*/ 0 w 376"/>
                <a:gd name="T3" fmla="*/ 8 h 16"/>
                <a:gd name="T4" fmla="*/ 0 w 376"/>
                <a:gd name="T5" fmla="*/ 0 h 16"/>
                <a:gd name="T6" fmla="*/ 0 w 376"/>
                <a:gd name="T7" fmla="*/ 0 h 16"/>
                <a:gd name="T8" fmla="*/ 0 w 376"/>
                <a:gd name="T9" fmla="*/ 0 h 16"/>
                <a:gd name="T10" fmla="*/ 376 w 376"/>
                <a:gd name="T11" fmla="*/ 8 h 16"/>
                <a:gd name="T12" fmla="*/ 376 w 37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6">
                  <a:moveTo>
                    <a:pt x="376" y="1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76" y="8"/>
                  </a:lnTo>
                  <a:lnTo>
                    <a:pt x="376" y="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13" name="Freeform 401"/>
            <p:cNvSpPr>
              <a:spLocks/>
            </p:cNvSpPr>
            <p:nvPr/>
          </p:nvSpPr>
          <p:spPr bwMode="auto">
            <a:xfrm>
              <a:off x="2734" y="1884"/>
              <a:ext cx="266" cy="27"/>
            </a:xfrm>
            <a:custGeom>
              <a:avLst/>
              <a:gdLst>
                <a:gd name="T0" fmla="*/ 0 w 376"/>
                <a:gd name="T1" fmla="*/ 0 h 40"/>
                <a:gd name="T2" fmla="*/ 368 w 376"/>
                <a:gd name="T3" fmla="*/ 16 h 40"/>
                <a:gd name="T4" fmla="*/ 376 w 376"/>
                <a:gd name="T5" fmla="*/ 16 h 40"/>
                <a:gd name="T6" fmla="*/ 376 w 376"/>
                <a:gd name="T7" fmla="*/ 16 h 40"/>
                <a:gd name="T8" fmla="*/ 376 w 376"/>
                <a:gd name="T9" fmla="*/ 24 h 40"/>
                <a:gd name="T10" fmla="*/ 376 w 376"/>
                <a:gd name="T11" fmla="*/ 32 h 40"/>
                <a:gd name="T12" fmla="*/ 376 w 376"/>
                <a:gd name="T13" fmla="*/ 32 h 40"/>
                <a:gd name="T14" fmla="*/ 368 w 376"/>
                <a:gd name="T15" fmla="*/ 40 h 40"/>
                <a:gd name="T16" fmla="*/ 360 w 376"/>
                <a:gd name="T17" fmla="*/ 40 h 40"/>
                <a:gd name="T18" fmla="*/ 360 w 376"/>
                <a:gd name="T19" fmla="*/ 40 h 40"/>
                <a:gd name="T20" fmla="*/ 16 w 376"/>
                <a:gd name="T21" fmla="*/ 24 h 40"/>
                <a:gd name="T22" fmla="*/ 16 w 376"/>
                <a:gd name="T23" fmla="*/ 24 h 40"/>
                <a:gd name="T24" fmla="*/ 16 w 376"/>
                <a:gd name="T25" fmla="*/ 24 h 40"/>
                <a:gd name="T26" fmla="*/ 0 w 376"/>
                <a:gd name="T27" fmla="*/ 8 h 40"/>
                <a:gd name="T28" fmla="*/ 0 w 376"/>
                <a:gd name="T29" fmla="*/ 0 h 40"/>
                <a:gd name="T30" fmla="*/ 0 w 376"/>
                <a:gd name="T31" fmla="*/ 0 h 40"/>
                <a:gd name="T32" fmla="*/ 8 w 376"/>
                <a:gd name="T33" fmla="*/ 0 h 40"/>
                <a:gd name="T34" fmla="*/ 24 w 376"/>
                <a:gd name="T35" fmla="*/ 16 h 40"/>
                <a:gd name="T36" fmla="*/ 16 w 376"/>
                <a:gd name="T37" fmla="*/ 24 h 40"/>
                <a:gd name="T38" fmla="*/ 16 w 376"/>
                <a:gd name="T39" fmla="*/ 16 h 40"/>
                <a:gd name="T40" fmla="*/ 360 w 376"/>
                <a:gd name="T41" fmla="*/ 32 h 40"/>
                <a:gd name="T42" fmla="*/ 360 w 376"/>
                <a:gd name="T43" fmla="*/ 40 h 40"/>
                <a:gd name="T44" fmla="*/ 360 w 376"/>
                <a:gd name="T45" fmla="*/ 32 h 40"/>
                <a:gd name="T46" fmla="*/ 368 w 376"/>
                <a:gd name="T47" fmla="*/ 24 h 40"/>
                <a:gd name="T48" fmla="*/ 376 w 376"/>
                <a:gd name="T49" fmla="*/ 32 h 40"/>
                <a:gd name="T50" fmla="*/ 368 w 376"/>
                <a:gd name="T51" fmla="*/ 24 h 40"/>
                <a:gd name="T52" fmla="*/ 368 w 376"/>
                <a:gd name="T53" fmla="*/ 16 h 40"/>
                <a:gd name="T54" fmla="*/ 376 w 376"/>
                <a:gd name="T55" fmla="*/ 16 h 40"/>
                <a:gd name="T56" fmla="*/ 368 w 376"/>
                <a:gd name="T57" fmla="*/ 24 h 40"/>
                <a:gd name="T58" fmla="*/ 0 w 376"/>
                <a:gd name="T59" fmla="*/ 8 h 40"/>
                <a:gd name="T60" fmla="*/ 0 w 376"/>
                <a:gd name="T6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6" h="40">
                  <a:moveTo>
                    <a:pt x="0" y="0"/>
                  </a:moveTo>
                  <a:lnTo>
                    <a:pt x="368" y="16"/>
                  </a:lnTo>
                  <a:lnTo>
                    <a:pt x="376" y="16"/>
                  </a:lnTo>
                  <a:lnTo>
                    <a:pt x="376" y="16"/>
                  </a:lnTo>
                  <a:lnTo>
                    <a:pt x="376" y="24"/>
                  </a:lnTo>
                  <a:lnTo>
                    <a:pt x="376" y="32"/>
                  </a:lnTo>
                  <a:lnTo>
                    <a:pt x="376" y="32"/>
                  </a:lnTo>
                  <a:lnTo>
                    <a:pt x="368" y="40"/>
                  </a:lnTo>
                  <a:lnTo>
                    <a:pt x="360" y="40"/>
                  </a:lnTo>
                  <a:lnTo>
                    <a:pt x="360" y="40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60" y="32"/>
                  </a:lnTo>
                  <a:lnTo>
                    <a:pt x="360" y="40"/>
                  </a:lnTo>
                  <a:lnTo>
                    <a:pt x="360" y="32"/>
                  </a:lnTo>
                  <a:lnTo>
                    <a:pt x="368" y="24"/>
                  </a:lnTo>
                  <a:lnTo>
                    <a:pt x="376" y="32"/>
                  </a:lnTo>
                  <a:lnTo>
                    <a:pt x="368" y="24"/>
                  </a:lnTo>
                  <a:lnTo>
                    <a:pt x="368" y="16"/>
                  </a:lnTo>
                  <a:lnTo>
                    <a:pt x="376" y="16"/>
                  </a:lnTo>
                  <a:lnTo>
                    <a:pt x="368" y="24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14" name="Freeform 402"/>
            <p:cNvSpPr>
              <a:spLocks/>
            </p:cNvSpPr>
            <p:nvPr/>
          </p:nvSpPr>
          <p:spPr bwMode="auto">
            <a:xfrm>
              <a:off x="2836" y="1879"/>
              <a:ext cx="51" cy="27"/>
            </a:xfrm>
            <a:custGeom>
              <a:avLst/>
              <a:gdLst>
                <a:gd name="T0" fmla="*/ 8 w 72"/>
                <a:gd name="T1" fmla="*/ 24 h 40"/>
                <a:gd name="T2" fmla="*/ 64 w 72"/>
                <a:gd name="T3" fmla="*/ 32 h 40"/>
                <a:gd name="T4" fmla="*/ 72 w 72"/>
                <a:gd name="T5" fmla="*/ 32 h 40"/>
                <a:gd name="T6" fmla="*/ 64 w 72"/>
                <a:gd name="T7" fmla="*/ 32 h 40"/>
                <a:gd name="T8" fmla="*/ 64 w 72"/>
                <a:gd name="T9" fmla="*/ 8 h 40"/>
                <a:gd name="T10" fmla="*/ 64 w 72"/>
                <a:gd name="T11" fmla="*/ 8 h 40"/>
                <a:gd name="T12" fmla="*/ 64 w 72"/>
                <a:gd name="T13" fmla="*/ 16 h 40"/>
                <a:gd name="T14" fmla="*/ 8 w 72"/>
                <a:gd name="T15" fmla="*/ 8 h 40"/>
                <a:gd name="T16" fmla="*/ 8 w 72"/>
                <a:gd name="T17" fmla="*/ 0 h 40"/>
                <a:gd name="T18" fmla="*/ 16 w 72"/>
                <a:gd name="T19" fmla="*/ 8 h 40"/>
                <a:gd name="T20" fmla="*/ 8 w 72"/>
                <a:gd name="T21" fmla="*/ 16 h 40"/>
                <a:gd name="T22" fmla="*/ 0 w 72"/>
                <a:gd name="T23" fmla="*/ 8 h 40"/>
                <a:gd name="T24" fmla="*/ 0 w 72"/>
                <a:gd name="T25" fmla="*/ 8 h 40"/>
                <a:gd name="T26" fmla="*/ 0 w 72"/>
                <a:gd name="T27" fmla="*/ 8 h 40"/>
                <a:gd name="T28" fmla="*/ 8 w 72"/>
                <a:gd name="T29" fmla="*/ 0 h 40"/>
                <a:gd name="T30" fmla="*/ 8 w 72"/>
                <a:gd name="T31" fmla="*/ 0 h 40"/>
                <a:gd name="T32" fmla="*/ 8 w 72"/>
                <a:gd name="T33" fmla="*/ 0 h 40"/>
                <a:gd name="T34" fmla="*/ 64 w 72"/>
                <a:gd name="T35" fmla="*/ 8 h 40"/>
                <a:gd name="T36" fmla="*/ 72 w 72"/>
                <a:gd name="T37" fmla="*/ 8 h 40"/>
                <a:gd name="T38" fmla="*/ 72 w 72"/>
                <a:gd name="T39" fmla="*/ 8 h 40"/>
                <a:gd name="T40" fmla="*/ 72 w 72"/>
                <a:gd name="T41" fmla="*/ 32 h 40"/>
                <a:gd name="T42" fmla="*/ 72 w 72"/>
                <a:gd name="T43" fmla="*/ 40 h 40"/>
                <a:gd name="T44" fmla="*/ 64 w 72"/>
                <a:gd name="T45" fmla="*/ 40 h 40"/>
                <a:gd name="T46" fmla="*/ 8 w 72"/>
                <a:gd name="T47" fmla="*/ 32 h 40"/>
                <a:gd name="T48" fmla="*/ 8 w 72"/>
                <a:gd name="T49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40">
                  <a:moveTo>
                    <a:pt x="8" y="24"/>
                  </a:moveTo>
                  <a:lnTo>
                    <a:pt x="64" y="32"/>
                  </a:lnTo>
                  <a:lnTo>
                    <a:pt x="72" y="32"/>
                  </a:lnTo>
                  <a:lnTo>
                    <a:pt x="64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16"/>
                  </a:lnTo>
                  <a:lnTo>
                    <a:pt x="8" y="8"/>
                  </a:lnTo>
                  <a:lnTo>
                    <a:pt x="8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4" y="8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32"/>
                  </a:lnTo>
                  <a:lnTo>
                    <a:pt x="72" y="40"/>
                  </a:lnTo>
                  <a:lnTo>
                    <a:pt x="64" y="40"/>
                  </a:lnTo>
                  <a:lnTo>
                    <a:pt x="8" y="32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15" name="Rectangle 403"/>
            <p:cNvSpPr>
              <a:spLocks noChangeArrowheads="1"/>
            </p:cNvSpPr>
            <p:nvPr/>
          </p:nvSpPr>
          <p:spPr bwMode="auto">
            <a:xfrm>
              <a:off x="2836" y="1884"/>
              <a:ext cx="5" cy="1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16" name="Freeform 404"/>
            <p:cNvSpPr>
              <a:spLocks/>
            </p:cNvSpPr>
            <p:nvPr/>
          </p:nvSpPr>
          <p:spPr bwMode="auto">
            <a:xfrm>
              <a:off x="2836" y="1895"/>
              <a:ext cx="5" cy="6"/>
            </a:xfrm>
            <a:custGeom>
              <a:avLst/>
              <a:gdLst>
                <a:gd name="T0" fmla="*/ 0 w 8"/>
                <a:gd name="T1" fmla="*/ 0 h 8"/>
                <a:gd name="T2" fmla="*/ 8 w 8"/>
                <a:gd name="T3" fmla="*/ 0 h 8"/>
                <a:gd name="T4" fmla="*/ 8 w 8"/>
                <a:gd name="T5" fmla="*/ 0 h 8"/>
                <a:gd name="T6" fmla="*/ 8 w 8"/>
                <a:gd name="T7" fmla="*/ 0 h 8"/>
                <a:gd name="T8" fmla="*/ 8 w 8"/>
                <a:gd name="T9" fmla="*/ 8 h 8"/>
                <a:gd name="T10" fmla="*/ 0 w 8"/>
                <a:gd name="T11" fmla="*/ 8 h 8"/>
                <a:gd name="T12" fmla="*/ 0 w 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17" name="Freeform 405"/>
            <p:cNvSpPr>
              <a:spLocks/>
            </p:cNvSpPr>
            <p:nvPr/>
          </p:nvSpPr>
          <p:spPr bwMode="auto">
            <a:xfrm>
              <a:off x="2852" y="1879"/>
              <a:ext cx="40" cy="16"/>
            </a:xfrm>
            <a:custGeom>
              <a:avLst/>
              <a:gdLst>
                <a:gd name="T0" fmla="*/ 0 w 56"/>
                <a:gd name="T1" fmla="*/ 0 h 24"/>
                <a:gd name="T2" fmla="*/ 32 w 56"/>
                <a:gd name="T3" fmla="*/ 8 h 24"/>
                <a:gd name="T4" fmla="*/ 40 w 56"/>
                <a:gd name="T5" fmla="*/ 8 h 24"/>
                <a:gd name="T6" fmla="*/ 32 w 56"/>
                <a:gd name="T7" fmla="*/ 16 h 24"/>
                <a:gd name="T8" fmla="*/ 24 w 56"/>
                <a:gd name="T9" fmla="*/ 8 h 24"/>
                <a:gd name="T10" fmla="*/ 24 w 56"/>
                <a:gd name="T11" fmla="*/ 0 h 24"/>
                <a:gd name="T12" fmla="*/ 24 w 56"/>
                <a:gd name="T13" fmla="*/ 8 h 24"/>
                <a:gd name="T14" fmla="*/ 0 w 56"/>
                <a:gd name="T15" fmla="*/ 8 h 24"/>
                <a:gd name="T16" fmla="*/ 0 w 56"/>
                <a:gd name="T17" fmla="*/ 0 h 24"/>
                <a:gd name="T18" fmla="*/ 0 w 56"/>
                <a:gd name="T19" fmla="*/ 8 h 24"/>
                <a:gd name="T20" fmla="*/ 0 w 56"/>
                <a:gd name="T21" fmla="*/ 0 h 24"/>
                <a:gd name="T22" fmla="*/ 24 w 56"/>
                <a:gd name="T23" fmla="*/ 0 h 24"/>
                <a:gd name="T24" fmla="*/ 32 w 56"/>
                <a:gd name="T25" fmla="*/ 0 h 24"/>
                <a:gd name="T26" fmla="*/ 32 w 56"/>
                <a:gd name="T27" fmla="*/ 0 h 24"/>
                <a:gd name="T28" fmla="*/ 40 w 56"/>
                <a:gd name="T29" fmla="*/ 8 h 24"/>
                <a:gd name="T30" fmla="*/ 56 w 56"/>
                <a:gd name="T31" fmla="*/ 24 h 24"/>
                <a:gd name="T32" fmla="*/ 32 w 56"/>
                <a:gd name="T33" fmla="*/ 16 h 24"/>
                <a:gd name="T34" fmla="*/ 0 w 56"/>
                <a:gd name="T35" fmla="*/ 8 h 24"/>
                <a:gd name="T36" fmla="*/ 0 w 56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24">
                  <a:moveTo>
                    <a:pt x="0" y="0"/>
                  </a:moveTo>
                  <a:lnTo>
                    <a:pt x="32" y="8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56" y="24"/>
                  </a:lnTo>
                  <a:lnTo>
                    <a:pt x="32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18" name="Freeform 406"/>
            <p:cNvSpPr>
              <a:spLocks/>
            </p:cNvSpPr>
            <p:nvPr/>
          </p:nvSpPr>
          <p:spPr bwMode="auto">
            <a:xfrm>
              <a:off x="2852" y="1884"/>
              <a:ext cx="23" cy="11"/>
            </a:xfrm>
            <a:custGeom>
              <a:avLst/>
              <a:gdLst>
                <a:gd name="T0" fmla="*/ 0 w 32"/>
                <a:gd name="T1" fmla="*/ 0 h 16"/>
                <a:gd name="T2" fmla="*/ 24 w 32"/>
                <a:gd name="T3" fmla="*/ 8 h 16"/>
                <a:gd name="T4" fmla="*/ 32 w 32"/>
                <a:gd name="T5" fmla="*/ 8 h 16"/>
                <a:gd name="T6" fmla="*/ 32 w 32"/>
                <a:gd name="T7" fmla="*/ 16 h 16"/>
                <a:gd name="T8" fmla="*/ 24 w 32"/>
                <a:gd name="T9" fmla="*/ 16 h 16"/>
                <a:gd name="T10" fmla="*/ 0 w 32"/>
                <a:gd name="T11" fmla="*/ 8 h 16"/>
                <a:gd name="T12" fmla="*/ 0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24" y="8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19" name="Rectangle 407"/>
            <p:cNvSpPr>
              <a:spLocks noChangeArrowheads="1"/>
            </p:cNvSpPr>
            <p:nvPr/>
          </p:nvSpPr>
          <p:spPr bwMode="auto">
            <a:xfrm>
              <a:off x="2869" y="1884"/>
              <a:ext cx="6" cy="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20" name="Freeform 408"/>
            <p:cNvSpPr>
              <a:spLocks/>
            </p:cNvSpPr>
            <p:nvPr/>
          </p:nvSpPr>
          <p:spPr bwMode="auto">
            <a:xfrm>
              <a:off x="2858" y="1879"/>
              <a:ext cx="11" cy="11"/>
            </a:xfrm>
            <a:custGeom>
              <a:avLst/>
              <a:gdLst>
                <a:gd name="T0" fmla="*/ 16 w 16"/>
                <a:gd name="T1" fmla="*/ 16 h 16"/>
                <a:gd name="T2" fmla="*/ 8 w 16"/>
                <a:gd name="T3" fmla="*/ 16 h 16"/>
                <a:gd name="T4" fmla="*/ 8 w 16"/>
                <a:gd name="T5" fmla="*/ 16 h 16"/>
                <a:gd name="T6" fmla="*/ 8 w 16"/>
                <a:gd name="T7" fmla="*/ 16 h 16"/>
                <a:gd name="T8" fmla="*/ 0 w 16"/>
                <a:gd name="T9" fmla="*/ 8 h 16"/>
                <a:gd name="T10" fmla="*/ 0 w 16"/>
                <a:gd name="T11" fmla="*/ 0 h 16"/>
                <a:gd name="T12" fmla="*/ 8 w 16"/>
                <a:gd name="T13" fmla="*/ 0 h 16"/>
                <a:gd name="T14" fmla="*/ 8 w 16"/>
                <a:gd name="T15" fmla="*/ 0 h 16"/>
                <a:gd name="T16" fmla="*/ 16 w 16"/>
                <a:gd name="T17" fmla="*/ 8 h 16"/>
                <a:gd name="T18" fmla="*/ 8 w 16"/>
                <a:gd name="T19" fmla="*/ 16 h 16"/>
                <a:gd name="T20" fmla="*/ 8 w 16"/>
                <a:gd name="T21" fmla="*/ 8 h 16"/>
                <a:gd name="T22" fmla="*/ 16 w 16"/>
                <a:gd name="T23" fmla="*/ 8 h 16"/>
                <a:gd name="T24" fmla="*/ 16 w 16"/>
                <a:gd name="T2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21" name="Rectangle 409"/>
            <p:cNvSpPr>
              <a:spLocks noChangeArrowheads="1"/>
            </p:cNvSpPr>
            <p:nvPr/>
          </p:nvSpPr>
          <p:spPr bwMode="auto">
            <a:xfrm>
              <a:off x="2847" y="1879"/>
              <a:ext cx="11" cy="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22" name="Rectangle 410"/>
            <p:cNvSpPr>
              <a:spLocks noChangeArrowheads="1"/>
            </p:cNvSpPr>
            <p:nvPr/>
          </p:nvSpPr>
          <p:spPr bwMode="auto">
            <a:xfrm>
              <a:off x="2847" y="1879"/>
              <a:ext cx="5" cy="1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23" name="Freeform 411"/>
            <p:cNvSpPr>
              <a:spLocks/>
            </p:cNvSpPr>
            <p:nvPr/>
          </p:nvSpPr>
          <p:spPr bwMode="auto">
            <a:xfrm>
              <a:off x="2847" y="1884"/>
              <a:ext cx="5" cy="6"/>
            </a:xfrm>
            <a:custGeom>
              <a:avLst/>
              <a:gdLst>
                <a:gd name="T0" fmla="*/ 0 w 8"/>
                <a:gd name="T1" fmla="*/ 0 h 8"/>
                <a:gd name="T2" fmla="*/ 8 w 8"/>
                <a:gd name="T3" fmla="*/ 0 h 8"/>
                <a:gd name="T4" fmla="*/ 8 w 8"/>
                <a:gd name="T5" fmla="*/ 0 h 8"/>
                <a:gd name="T6" fmla="*/ 8 w 8"/>
                <a:gd name="T7" fmla="*/ 0 h 8"/>
                <a:gd name="T8" fmla="*/ 8 w 8"/>
                <a:gd name="T9" fmla="*/ 8 h 8"/>
                <a:gd name="T10" fmla="*/ 0 w 8"/>
                <a:gd name="T11" fmla="*/ 8 h 8"/>
                <a:gd name="T12" fmla="*/ 0 w 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24" name="Freeform 412"/>
            <p:cNvSpPr>
              <a:spLocks/>
            </p:cNvSpPr>
            <p:nvPr/>
          </p:nvSpPr>
          <p:spPr bwMode="auto">
            <a:xfrm>
              <a:off x="2892" y="1884"/>
              <a:ext cx="96" cy="11"/>
            </a:xfrm>
            <a:custGeom>
              <a:avLst/>
              <a:gdLst>
                <a:gd name="T0" fmla="*/ 0 w 136"/>
                <a:gd name="T1" fmla="*/ 0 h 16"/>
                <a:gd name="T2" fmla="*/ 136 w 136"/>
                <a:gd name="T3" fmla="*/ 8 h 16"/>
                <a:gd name="T4" fmla="*/ 136 w 136"/>
                <a:gd name="T5" fmla="*/ 16 h 16"/>
                <a:gd name="T6" fmla="*/ 136 w 136"/>
                <a:gd name="T7" fmla="*/ 8 h 16"/>
                <a:gd name="T8" fmla="*/ 136 w 136"/>
                <a:gd name="T9" fmla="*/ 16 h 16"/>
                <a:gd name="T10" fmla="*/ 0 w 136"/>
                <a:gd name="T11" fmla="*/ 8 h 16"/>
                <a:gd name="T12" fmla="*/ 0 w 13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6">
                  <a:moveTo>
                    <a:pt x="0" y="0"/>
                  </a:moveTo>
                  <a:lnTo>
                    <a:pt x="136" y="8"/>
                  </a:lnTo>
                  <a:lnTo>
                    <a:pt x="136" y="16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25" name="Rectangle 413"/>
            <p:cNvSpPr>
              <a:spLocks noChangeArrowheads="1"/>
            </p:cNvSpPr>
            <p:nvPr/>
          </p:nvSpPr>
          <p:spPr bwMode="auto">
            <a:xfrm>
              <a:off x="2892" y="1890"/>
              <a:ext cx="96" cy="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26" name="Freeform 414"/>
            <p:cNvSpPr>
              <a:spLocks/>
            </p:cNvSpPr>
            <p:nvPr/>
          </p:nvSpPr>
          <p:spPr bwMode="auto">
            <a:xfrm>
              <a:off x="2892" y="1884"/>
              <a:ext cx="5" cy="6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0 w 8"/>
                <a:gd name="T5" fmla="*/ 0 h 8"/>
                <a:gd name="T6" fmla="*/ 0 w 8"/>
                <a:gd name="T7" fmla="*/ 0 h 8"/>
                <a:gd name="T8" fmla="*/ 8 w 8"/>
                <a:gd name="T9" fmla="*/ 0 h 8"/>
                <a:gd name="T10" fmla="*/ 8 w 8"/>
                <a:gd name="T11" fmla="*/ 8 h 8"/>
                <a:gd name="T12" fmla="*/ 0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27" name="Freeform 415"/>
            <p:cNvSpPr>
              <a:spLocks/>
            </p:cNvSpPr>
            <p:nvPr/>
          </p:nvSpPr>
          <p:spPr bwMode="auto">
            <a:xfrm>
              <a:off x="2745" y="1879"/>
              <a:ext cx="85" cy="11"/>
            </a:xfrm>
            <a:custGeom>
              <a:avLst/>
              <a:gdLst>
                <a:gd name="T0" fmla="*/ 0 w 120"/>
                <a:gd name="T1" fmla="*/ 0 h 16"/>
                <a:gd name="T2" fmla="*/ 120 w 120"/>
                <a:gd name="T3" fmla="*/ 8 h 16"/>
                <a:gd name="T4" fmla="*/ 120 w 120"/>
                <a:gd name="T5" fmla="*/ 16 h 16"/>
                <a:gd name="T6" fmla="*/ 120 w 120"/>
                <a:gd name="T7" fmla="*/ 8 h 16"/>
                <a:gd name="T8" fmla="*/ 120 w 120"/>
                <a:gd name="T9" fmla="*/ 16 h 16"/>
                <a:gd name="T10" fmla="*/ 0 w 120"/>
                <a:gd name="T11" fmla="*/ 8 h 16"/>
                <a:gd name="T12" fmla="*/ 0 w 12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6">
                  <a:moveTo>
                    <a:pt x="0" y="0"/>
                  </a:moveTo>
                  <a:lnTo>
                    <a:pt x="120" y="8"/>
                  </a:lnTo>
                  <a:lnTo>
                    <a:pt x="120" y="16"/>
                  </a:lnTo>
                  <a:lnTo>
                    <a:pt x="120" y="8"/>
                  </a:lnTo>
                  <a:lnTo>
                    <a:pt x="12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28" name="Rectangle 416"/>
            <p:cNvSpPr>
              <a:spLocks noChangeArrowheads="1"/>
            </p:cNvSpPr>
            <p:nvPr/>
          </p:nvSpPr>
          <p:spPr bwMode="auto">
            <a:xfrm>
              <a:off x="2739" y="1884"/>
              <a:ext cx="91" cy="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29" name="Rectangle 417"/>
            <p:cNvSpPr>
              <a:spLocks noChangeArrowheads="1"/>
            </p:cNvSpPr>
            <p:nvPr/>
          </p:nvSpPr>
          <p:spPr bwMode="auto">
            <a:xfrm>
              <a:off x="2739" y="1879"/>
              <a:ext cx="6" cy="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30" name="Freeform 418"/>
            <p:cNvSpPr>
              <a:spLocks/>
            </p:cNvSpPr>
            <p:nvPr/>
          </p:nvSpPr>
          <p:spPr bwMode="auto">
            <a:xfrm>
              <a:off x="2739" y="1879"/>
              <a:ext cx="6" cy="5"/>
            </a:xfrm>
            <a:custGeom>
              <a:avLst/>
              <a:gdLst>
                <a:gd name="T0" fmla="*/ 0 w 8"/>
                <a:gd name="T1" fmla="*/ 0 h 8"/>
                <a:gd name="T2" fmla="*/ 8 w 8"/>
                <a:gd name="T3" fmla="*/ 0 h 8"/>
                <a:gd name="T4" fmla="*/ 8 w 8"/>
                <a:gd name="T5" fmla="*/ 0 h 8"/>
                <a:gd name="T6" fmla="*/ 8 w 8"/>
                <a:gd name="T7" fmla="*/ 0 h 8"/>
                <a:gd name="T8" fmla="*/ 8 w 8"/>
                <a:gd name="T9" fmla="*/ 8 h 8"/>
                <a:gd name="T10" fmla="*/ 0 w 8"/>
                <a:gd name="T11" fmla="*/ 8 h 8"/>
                <a:gd name="T12" fmla="*/ 0 w 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31" name="Freeform 419"/>
            <p:cNvSpPr>
              <a:spLocks/>
            </p:cNvSpPr>
            <p:nvPr/>
          </p:nvSpPr>
          <p:spPr bwMode="auto">
            <a:xfrm>
              <a:off x="2564" y="2153"/>
              <a:ext cx="6" cy="6"/>
            </a:xfrm>
            <a:custGeom>
              <a:avLst/>
              <a:gdLst>
                <a:gd name="T0" fmla="*/ 8 w 8"/>
                <a:gd name="T1" fmla="*/ 8 h 8"/>
                <a:gd name="T2" fmla="*/ 8 w 8"/>
                <a:gd name="T3" fmla="*/ 8 h 8"/>
                <a:gd name="T4" fmla="*/ 0 w 8"/>
                <a:gd name="T5" fmla="*/ 0 h 8"/>
                <a:gd name="T6" fmla="*/ 0 w 8"/>
                <a:gd name="T7" fmla="*/ 0 h 8"/>
                <a:gd name="T8" fmla="*/ 8 w 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8"/>
                  </a:move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32" name="Freeform 420"/>
            <p:cNvSpPr>
              <a:spLocks/>
            </p:cNvSpPr>
            <p:nvPr/>
          </p:nvSpPr>
          <p:spPr bwMode="auto">
            <a:xfrm>
              <a:off x="2502" y="2153"/>
              <a:ext cx="68" cy="45"/>
            </a:xfrm>
            <a:custGeom>
              <a:avLst/>
              <a:gdLst>
                <a:gd name="T0" fmla="*/ 96 w 96"/>
                <a:gd name="T1" fmla="*/ 8 h 64"/>
                <a:gd name="T2" fmla="*/ 16 w 96"/>
                <a:gd name="T3" fmla="*/ 56 h 64"/>
                <a:gd name="T4" fmla="*/ 8 w 96"/>
                <a:gd name="T5" fmla="*/ 48 h 64"/>
                <a:gd name="T6" fmla="*/ 16 w 96"/>
                <a:gd name="T7" fmla="*/ 56 h 64"/>
                <a:gd name="T8" fmla="*/ 8 w 96"/>
                <a:gd name="T9" fmla="*/ 64 h 64"/>
                <a:gd name="T10" fmla="*/ 0 w 96"/>
                <a:gd name="T11" fmla="*/ 56 h 64"/>
                <a:gd name="T12" fmla="*/ 8 w 96"/>
                <a:gd name="T13" fmla="*/ 56 h 64"/>
                <a:gd name="T14" fmla="*/ 8 w 96"/>
                <a:gd name="T15" fmla="*/ 64 h 64"/>
                <a:gd name="T16" fmla="*/ 0 w 96"/>
                <a:gd name="T17" fmla="*/ 64 h 64"/>
                <a:gd name="T18" fmla="*/ 0 w 96"/>
                <a:gd name="T19" fmla="*/ 64 h 64"/>
                <a:gd name="T20" fmla="*/ 0 w 96"/>
                <a:gd name="T21" fmla="*/ 64 h 64"/>
                <a:gd name="T22" fmla="*/ 0 w 96"/>
                <a:gd name="T23" fmla="*/ 56 h 64"/>
                <a:gd name="T24" fmla="*/ 0 w 96"/>
                <a:gd name="T25" fmla="*/ 56 h 64"/>
                <a:gd name="T26" fmla="*/ 0 w 96"/>
                <a:gd name="T27" fmla="*/ 56 h 64"/>
                <a:gd name="T28" fmla="*/ 8 w 96"/>
                <a:gd name="T29" fmla="*/ 48 h 64"/>
                <a:gd name="T30" fmla="*/ 8 w 96"/>
                <a:gd name="T31" fmla="*/ 48 h 64"/>
                <a:gd name="T32" fmla="*/ 8 w 96"/>
                <a:gd name="T33" fmla="*/ 48 h 64"/>
                <a:gd name="T34" fmla="*/ 88 w 96"/>
                <a:gd name="T35" fmla="*/ 0 h 64"/>
                <a:gd name="T36" fmla="*/ 96 w 96"/>
                <a:gd name="T37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64">
                  <a:moveTo>
                    <a:pt x="96" y="8"/>
                  </a:moveTo>
                  <a:lnTo>
                    <a:pt x="16" y="56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8" y="64"/>
                  </a:lnTo>
                  <a:lnTo>
                    <a:pt x="0" y="56"/>
                  </a:lnTo>
                  <a:lnTo>
                    <a:pt x="8" y="56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8" y="0"/>
                  </a:lnTo>
                  <a:lnTo>
                    <a:pt x="96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33" name="Rectangle 421"/>
            <p:cNvSpPr>
              <a:spLocks noChangeArrowheads="1"/>
            </p:cNvSpPr>
            <p:nvPr/>
          </p:nvSpPr>
          <p:spPr bwMode="auto">
            <a:xfrm>
              <a:off x="2502" y="2198"/>
              <a:ext cx="5" cy="2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34" name="Freeform 422"/>
            <p:cNvSpPr>
              <a:spLocks/>
            </p:cNvSpPr>
            <p:nvPr/>
          </p:nvSpPr>
          <p:spPr bwMode="auto">
            <a:xfrm>
              <a:off x="2626" y="2220"/>
              <a:ext cx="29" cy="11"/>
            </a:xfrm>
            <a:custGeom>
              <a:avLst/>
              <a:gdLst>
                <a:gd name="T0" fmla="*/ 8 w 40"/>
                <a:gd name="T1" fmla="*/ 0 h 16"/>
                <a:gd name="T2" fmla="*/ 8 w 40"/>
                <a:gd name="T3" fmla="*/ 0 h 16"/>
                <a:gd name="T4" fmla="*/ 0 w 40"/>
                <a:gd name="T5" fmla="*/ 8 h 16"/>
                <a:gd name="T6" fmla="*/ 0 w 40"/>
                <a:gd name="T7" fmla="*/ 0 h 16"/>
                <a:gd name="T8" fmla="*/ 16 w 40"/>
                <a:gd name="T9" fmla="*/ 8 h 16"/>
                <a:gd name="T10" fmla="*/ 24 w 40"/>
                <a:gd name="T11" fmla="*/ 16 h 16"/>
                <a:gd name="T12" fmla="*/ 16 w 40"/>
                <a:gd name="T13" fmla="*/ 8 h 16"/>
                <a:gd name="T14" fmla="*/ 24 w 40"/>
                <a:gd name="T15" fmla="*/ 0 h 16"/>
                <a:gd name="T16" fmla="*/ 24 w 40"/>
                <a:gd name="T17" fmla="*/ 0 h 16"/>
                <a:gd name="T18" fmla="*/ 40 w 40"/>
                <a:gd name="T19" fmla="*/ 0 h 16"/>
                <a:gd name="T20" fmla="*/ 32 w 40"/>
                <a:gd name="T21" fmla="*/ 8 h 16"/>
                <a:gd name="T22" fmla="*/ 24 w 40"/>
                <a:gd name="T23" fmla="*/ 16 h 16"/>
                <a:gd name="T24" fmla="*/ 24 w 40"/>
                <a:gd name="T25" fmla="*/ 16 h 16"/>
                <a:gd name="T26" fmla="*/ 16 w 40"/>
                <a:gd name="T27" fmla="*/ 16 h 16"/>
                <a:gd name="T28" fmla="*/ 0 w 40"/>
                <a:gd name="T29" fmla="*/ 8 h 16"/>
                <a:gd name="T30" fmla="*/ 0 w 40"/>
                <a:gd name="T31" fmla="*/ 8 h 16"/>
                <a:gd name="T32" fmla="*/ 0 w 40"/>
                <a:gd name="T33" fmla="*/ 0 h 16"/>
                <a:gd name="T34" fmla="*/ 0 w 40"/>
                <a:gd name="T35" fmla="*/ 0 h 16"/>
                <a:gd name="T36" fmla="*/ 8 w 40"/>
                <a:gd name="T3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16">
                  <a:moveTo>
                    <a:pt x="8" y="0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0"/>
                  </a:lnTo>
                  <a:lnTo>
                    <a:pt x="16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32" y="8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35" name="Freeform 423"/>
            <p:cNvSpPr>
              <a:spLocks/>
            </p:cNvSpPr>
            <p:nvPr/>
          </p:nvSpPr>
          <p:spPr bwMode="auto">
            <a:xfrm>
              <a:off x="2626" y="2220"/>
              <a:ext cx="17" cy="6"/>
            </a:xfrm>
            <a:custGeom>
              <a:avLst/>
              <a:gdLst>
                <a:gd name="T0" fmla="*/ 24 w 24"/>
                <a:gd name="T1" fmla="*/ 8 h 8"/>
                <a:gd name="T2" fmla="*/ 0 w 24"/>
                <a:gd name="T3" fmla="*/ 8 h 8"/>
                <a:gd name="T4" fmla="*/ 0 w 24"/>
                <a:gd name="T5" fmla="*/ 0 h 8"/>
                <a:gd name="T6" fmla="*/ 0 w 24"/>
                <a:gd name="T7" fmla="*/ 0 h 8"/>
                <a:gd name="T8" fmla="*/ 0 w 24"/>
                <a:gd name="T9" fmla="*/ 0 h 8"/>
                <a:gd name="T10" fmla="*/ 24 w 24"/>
                <a:gd name="T11" fmla="*/ 0 h 8"/>
                <a:gd name="T12" fmla="*/ 24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4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36" name="Rectangle 424"/>
            <p:cNvSpPr>
              <a:spLocks noChangeArrowheads="1"/>
            </p:cNvSpPr>
            <p:nvPr/>
          </p:nvSpPr>
          <p:spPr bwMode="auto">
            <a:xfrm>
              <a:off x="2773" y="1825"/>
              <a:ext cx="6" cy="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37" name="Freeform 425"/>
            <p:cNvSpPr>
              <a:spLocks/>
            </p:cNvSpPr>
            <p:nvPr/>
          </p:nvSpPr>
          <p:spPr bwMode="auto">
            <a:xfrm>
              <a:off x="2756" y="1808"/>
              <a:ext cx="35" cy="17"/>
            </a:xfrm>
            <a:custGeom>
              <a:avLst/>
              <a:gdLst>
                <a:gd name="T0" fmla="*/ 0 w 48"/>
                <a:gd name="T1" fmla="*/ 0 h 24"/>
                <a:gd name="T2" fmla="*/ 48 w 48"/>
                <a:gd name="T3" fmla="*/ 0 h 24"/>
                <a:gd name="T4" fmla="*/ 24 w 48"/>
                <a:gd name="T5" fmla="*/ 24 h 24"/>
                <a:gd name="T6" fmla="*/ 0 w 4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48" y="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38" name="Freeform 426"/>
            <p:cNvSpPr>
              <a:spLocks/>
            </p:cNvSpPr>
            <p:nvPr/>
          </p:nvSpPr>
          <p:spPr bwMode="auto">
            <a:xfrm>
              <a:off x="2756" y="1808"/>
              <a:ext cx="45" cy="28"/>
            </a:xfrm>
            <a:custGeom>
              <a:avLst/>
              <a:gdLst>
                <a:gd name="T0" fmla="*/ 0 w 64"/>
                <a:gd name="T1" fmla="*/ 0 h 40"/>
                <a:gd name="T2" fmla="*/ 48 w 64"/>
                <a:gd name="T3" fmla="*/ 0 h 40"/>
                <a:gd name="T4" fmla="*/ 64 w 64"/>
                <a:gd name="T5" fmla="*/ 0 h 40"/>
                <a:gd name="T6" fmla="*/ 56 w 64"/>
                <a:gd name="T7" fmla="*/ 8 h 40"/>
                <a:gd name="T8" fmla="*/ 32 w 64"/>
                <a:gd name="T9" fmla="*/ 32 h 40"/>
                <a:gd name="T10" fmla="*/ 32 w 64"/>
                <a:gd name="T11" fmla="*/ 40 h 40"/>
                <a:gd name="T12" fmla="*/ 24 w 64"/>
                <a:gd name="T13" fmla="*/ 32 h 40"/>
                <a:gd name="T14" fmla="*/ 24 w 64"/>
                <a:gd name="T15" fmla="*/ 24 h 40"/>
                <a:gd name="T16" fmla="*/ 48 w 64"/>
                <a:gd name="T17" fmla="*/ 0 h 40"/>
                <a:gd name="T18" fmla="*/ 56 w 64"/>
                <a:gd name="T19" fmla="*/ 8 h 40"/>
                <a:gd name="T20" fmla="*/ 48 w 64"/>
                <a:gd name="T21" fmla="*/ 8 h 40"/>
                <a:gd name="T22" fmla="*/ 0 w 64"/>
                <a:gd name="T23" fmla="*/ 8 h 40"/>
                <a:gd name="T24" fmla="*/ 0 w 64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lnTo>
                    <a:pt x="48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48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39" name="Freeform 427"/>
            <p:cNvSpPr>
              <a:spLocks/>
            </p:cNvSpPr>
            <p:nvPr/>
          </p:nvSpPr>
          <p:spPr bwMode="auto">
            <a:xfrm>
              <a:off x="2751" y="1808"/>
              <a:ext cx="28" cy="22"/>
            </a:xfrm>
            <a:custGeom>
              <a:avLst/>
              <a:gdLst>
                <a:gd name="T0" fmla="*/ 32 w 40"/>
                <a:gd name="T1" fmla="*/ 32 h 32"/>
                <a:gd name="T2" fmla="*/ 8 w 40"/>
                <a:gd name="T3" fmla="*/ 8 h 32"/>
                <a:gd name="T4" fmla="*/ 0 w 40"/>
                <a:gd name="T5" fmla="*/ 0 h 32"/>
                <a:gd name="T6" fmla="*/ 8 w 40"/>
                <a:gd name="T7" fmla="*/ 0 h 32"/>
                <a:gd name="T8" fmla="*/ 16 w 40"/>
                <a:gd name="T9" fmla="*/ 0 h 32"/>
                <a:gd name="T10" fmla="*/ 40 w 40"/>
                <a:gd name="T11" fmla="*/ 24 h 32"/>
                <a:gd name="T12" fmla="*/ 32 w 40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2">
                  <a:moveTo>
                    <a:pt x="32" y="32"/>
                  </a:moveTo>
                  <a:lnTo>
                    <a:pt x="8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40" y="24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940" name="Oval 428"/>
          <p:cNvSpPr>
            <a:spLocks noChangeArrowheads="1"/>
          </p:cNvSpPr>
          <p:nvPr/>
        </p:nvSpPr>
        <p:spPr bwMode="auto">
          <a:xfrm>
            <a:off x="2209800" y="2174875"/>
            <a:ext cx="1751013" cy="11477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941" name="Oval 429"/>
          <p:cNvSpPr>
            <a:spLocks noChangeArrowheads="1"/>
          </p:cNvSpPr>
          <p:nvPr/>
        </p:nvSpPr>
        <p:spPr bwMode="auto">
          <a:xfrm>
            <a:off x="5199063" y="2317750"/>
            <a:ext cx="1433512" cy="11493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942" name="Oval 430"/>
          <p:cNvSpPr>
            <a:spLocks noChangeArrowheads="1"/>
          </p:cNvSpPr>
          <p:nvPr/>
        </p:nvSpPr>
        <p:spPr bwMode="auto">
          <a:xfrm>
            <a:off x="3830638" y="1371600"/>
            <a:ext cx="1879600" cy="10731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943" name="Text Box 431"/>
          <p:cNvSpPr txBox="1">
            <a:spLocks noChangeArrowheads="1"/>
          </p:cNvSpPr>
          <p:nvPr/>
        </p:nvSpPr>
        <p:spPr bwMode="auto">
          <a:xfrm>
            <a:off x="5864225" y="3021013"/>
            <a:ext cx="149225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Cluster-head</a:t>
            </a:r>
          </a:p>
        </p:txBody>
      </p:sp>
      <p:sp>
        <p:nvSpPr>
          <p:cNvPr id="64620" name="Freeform 108"/>
          <p:cNvSpPr>
            <a:spLocks/>
          </p:cNvSpPr>
          <p:nvPr/>
        </p:nvSpPr>
        <p:spPr bwMode="auto">
          <a:xfrm>
            <a:off x="4594225" y="2790825"/>
            <a:ext cx="1268413" cy="122238"/>
          </a:xfrm>
          <a:custGeom>
            <a:avLst/>
            <a:gdLst>
              <a:gd name="T0" fmla="*/ 416 w 944"/>
              <a:gd name="T1" fmla="*/ 0 h 111"/>
              <a:gd name="T2" fmla="*/ 424 w 944"/>
              <a:gd name="T3" fmla="*/ 40 h 111"/>
              <a:gd name="T4" fmla="*/ 432 w 944"/>
              <a:gd name="T5" fmla="*/ 64 h 111"/>
              <a:gd name="T6" fmla="*/ 0 w 944"/>
              <a:gd name="T7" fmla="*/ 72 h 111"/>
              <a:gd name="T8" fmla="*/ 528 w 944"/>
              <a:gd name="T9" fmla="*/ 111 h 111"/>
              <a:gd name="T10" fmla="*/ 512 w 944"/>
              <a:gd name="T11" fmla="*/ 48 h 111"/>
              <a:gd name="T12" fmla="*/ 944 w 944"/>
              <a:gd name="T13" fmla="*/ 32 h 111"/>
              <a:gd name="T14" fmla="*/ 416 w 944"/>
              <a:gd name="T15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4" h="111">
                <a:moveTo>
                  <a:pt x="416" y="0"/>
                </a:moveTo>
                <a:lnTo>
                  <a:pt x="424" y="40"/>
                </a:lnTo>
                <a:lnTo>
                  <a:pt x="432" y="64"/>
                </a:lnTo>
                <a:lnTo>
                  <a:pt x="0" y="72"/>
                </a:lnTo>
                <a:lnTo>
                  <a:pt x="528" y="111"/>
                </a:lnTo>
                <a:lnTo>
                  <a:pt x="512" y="48"/>
                </a:lnTo>
                <a:lnTo>
                  <a:pt x="944" y="32"/>
                </a:lnTo>
                <a:lnTo>
                  <a:pt x="416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945" name="Freeform 433"/>
          <p:cNvSpPr>
            <a:spLocks/>
          </p:cNvSpPr>
          <p:nvPr/>
        </p:nvSpPr>
        <p:spPr bwMode="auto">
          <a:xfrm rot="6577343">
            <a:off x="4283076" y="2493962"/>
            <a:ext cx="609600" cy="136525"/>
          </a:xfrm>
          <a:custGeom>
            <a:avLst/>
            <a:gdLst>
              <a:gd name="T0" fmla="*/ 480 w 1032"/>
              <a:gd name="T1" fmla="*/ 72 h 328"/>
              <a:gd name="T2" fmla="*/ 472 w 1032"/>
              <a:gd name="T3" fmla="*/ 128 h 328"/>
              <a:gd name="T4" fmla="*/ 464 w 1032"/>
              <a:gd name="T5" fmla="*/ 152 h 328"/>
              <a:gd name="T6" fmla="*/ 0 w 1032"/>
              <a:gd name="T7" fmla="*/ 0 h 328"/>
              <a:gd name="T8" fmla="*/ 552 w 1032"/>
              <a:gd name="T9" fmla="*/ 256 h 328"/>
              <a:gd name="T10" fmla="*/ 560 w 1032"/>
              <a:gd name="T11" fmla="*/ 168 h 328"/>
              <a:gd name="T12" fmla="*/ 1032 w 1032"/>
              <a:gd name="T13" fmla="*/ 328 h 328"/>
              <a:gd name="T14" fmla="*/ 480 w 1032"/>
              <a:gd name="T15" fmla="*/ 72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328">
                <a:moveTo>
                  <a:pt x="480" y="72"/>
                </a:moveTo>
                <a:lnTo>
                  <a:pt x="472" y="128"/>
                </a:lnTo>
                <a:lnTo>
                  <a:pt x="464" y="152"/>
                </a:lnTo>
                <a:lnTo>
                  <a:pt x="0" y="0"/>
                </a:lnTo>
                <a:lnTo>
                  <a:pt x="552" y="256"/>
                </a:lnTo>
                <a:lnTo>
                  <a:pt x="560" y="168"/>
                </a:lnTo>
                <a:lnTo>
                  <a:pt x="1032" y="328"/>
                </a:lnTo>
                <a:lnTo>
                  <a:pt x="480" y="7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947" name="Freeform 435"/>
          <p:cNvSpPr>
            <a:spLocks/>
          </p:cNvSpPr>
          <p:nvPr/>
        </p:nvSpPr>
        <p:spPr bwMode="auto">
          <a:xfrm rot="-4168610">
            <a:off x="3255169" y="2534444"/>
            <a:ext cx="160337" cy="396875"/>
          </a:xfrm>
          <a:custGeom>
            <a:avLst/>
            <a:gdLst>
              <a:gd name="T0" fmla="*/ 40 w 160"/>
              <a:gd name="T1" fmla="*/ 216 h 407"/>
              <a:gd name="T2" fmla="*/ 64 w 160"/>
              <a:gd name="T3" fmla="*/ 224 h 407"/>
              <a:gd name="T4" fmla="*/ 80 w 160"/>
              <a:gd name="T5" fmla="*/ 224 h 407"/>
              <a:gd name="T6" fmla="*/ 0 w 160"/>
              <a:gd name="T7" fmla="*/ 407 h 407"/>
              <a:gd name="T8" fmla="*/ 120 w 160"/>
              <a:gd name="T9" fmla="*/ 192 h 407"/>
              <a:gd name="T10" fmla="*/ 80 w 160"/>
              <a:gd name="T11" fmla="*/ 192 h 407"/>
              <a:gd name="T12" fmla="*/ 160 w 160"/>
              <a:gd name="T13" fmla="*/ 0 h 407"/>
              <a:gd name="T14" fmla="*/ 40 w 160"/>
              <a:gd name="T15" fmla="*/ 216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0" h="407">
                <a:moveTo>
                  <a:pt x="40" y="216"/>
                </a:moveTo>
                <a:lnTo>
                  <a:pt x="64" y="224"/>
                </a:lnTo>
                <a:lnTo>
                  <a:pt x="80" y="224"/>
                </a:lnTo>
                <a:lnTo>
                  <a:pt x="0" y="407"/>
                </a:lnTo>
                <a:lnTo>
                  <a:pt x="120" y="192"/>
                </a:lnTo>
                <a:lnTo>
                  <a:pt x="80" y="192"/>
                </a:lnTo>
                <a:lnTo>
                  <a:pt x="160" y="0"/>
                </a:lnTo>
                <a:lnTo>
                  <a:pt x="40" y="216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LEACH Operation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7513" y="2362200"/>
            <a:ext cx="8345487" cy="4191000"/>
          </a:xfrm>
        </p:spPr>
        <p:txBody>
          <a:bodyPr/>
          <a:lstStyle/>
          <a:p>
            <a:r>
              <a:rPr lang="en-US" sz="2400" dirty="0" smtClean="0"/>
              <a:t>Randomized cluster formation</a:t>
            </a:r>
          </a:p>
          <a:p>
            <a:pPr lvl="1"/>
            <a:r>
              <a:rPr lang="en-US" sz="2000" b="0" dirty="0" smtClean="0"/>
              <a:t>Each node decides to become cluster-head with some probability</a:t>
            </a:r>
          </a:p>
          <a:p>
            <a:pPr lvl="1"/>
            <a:r>
              <a:rPr lang="en-US" sz="2000" b="0" dirty="0" smtClean="0"/>
              <a:t>Picked so the expected number of cluster-heads is </a:t>
            </a:r>
            <a:r>
              <a:rPr lang="en-US" sz="2000" b="0" i="1" dirty="0" smtClean="0"/>
              <a:t>k</a:t>
            </a:r>
            <a:endParaRPr lang="en-US" sz="2000" b="0" dirty="0" smtClean="0"/>
          </a:p>
          <a:p>
            <a:pPr lvl="1"/>
            <a:r>
              <a:rPr lang="en-US" sz="2000" b="0" i="1" dirty="0" smtClean="0"/>
              <a:t>k</a:t>
            </a:r>
            <a:r>
              <a:rPr lang="en-US" sz="2000" b="0" dirty="0" smtClean="0"/>
              <a:t> is a system parameter (and there’s a way to pick a good </a:t>
            </a:r>
            <a:r>
              <a:rPr lang="en-US" sz="2000" b="0" i="1" dirty="0" smtClean="0"/>
              <a:t>k</a:t>
            </a:r>
            <a:r>
              <a:rPr lang="en-US" sz="2000" b="0" dirty="0" smtClean="0"/>
              <a:t>)</a:t>
            </a:r>
            <a:endParaRPr lang="en-US" sz="2000" b="0" i="1" dirty="0"/>
          </a:p>
          <a:p>
            <a:r>
              <a:rPr lang="en-US" sz="2400" dirty="0" smtClean="0"/>
              <a:t>Rotate </a:t>
            </a:r>
            <a:r>
              <a:rPr lang="en-US" sz="2400" dirty="0"/>
              <a:t>cluster-heads </a:t>
            </a:r>
            <a:r>
              <a:rPr lang="en-US" sz="2400" dirty="0" smtClean="0"/>
              <a:t>each </a:t>
            </a:r>
            <a:r>
              <a:rPr lang="en-US" sz="2400" dirty="0" smtClean="0">
                <a:solidFill>
                  <a:srgbClr val="CC0000"/>
                </a:solidFill>
              </a:rPr>
              <a:t>round</a:t>
            </a:r>
            <a:endParaRPr lang="en-US" sz="2400" dirty="0"/>
          </a:p>
          <a:p>
            <a:pPr lvl="1"/>
            <a:r>
              <a:rPr lang="en-US" sz="2000" b="0" dirty="0"/>
              <a:t>Clusters formed during set-up</a:t>
            </a:r>
          </a:p>
          <a:p>
            <a:pPr lvl="1"/>
            <a:r>
              <a:rPr lang="en-US" sz="2000" b="0" dirty="0"/>
              <a:t>Data transfers during steady-state</a:t>
            </a:r>
          </a:p>
          <a:p>
            <a:pPr lvl="1"/>
            <a:r>
              <a:rPr lang="en-US" sz="2000" b="0" dirty="0"/>
              <a:t>Requires nodes to be synchronized</a:t>
            </a:r>
          </a:p>
        </p:txBody>
      </p:sp>
      <p:sp>
        <p:nvSpPr>
          <p:cNvPr id="152580" name="Line 4"/>
          <p:cNvSpPr>
            <a:spLocks noChangeShapeType="1"/>
          </p:cNvSpPr>
          <p:nvPr/>
        </p:nvSpPr>
        <p:spPr bwMode="auto">
          <a:xfrm>
            <a:off x="4572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584" name="Line 8"/>
          <p:cNvSpPr>
            <a:spLocks noChangeShapeType="1"/>
          </p:cNvSpPr>
          <p:nvPr/>
        </p:nvSpPr>
        <p:spPr bwMode="auto">
          <a:xfrm>
            <a:off x="27432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589" name="Text Box 13"/>
          <p:cNvSpPr txBox="1">
            <a:spLocks noChangeArrowheads="1"/>
          </p:cNvSpPr>
          <p:nvPr/>
        </p:nvSpPr>
        <p:spPr bwMode="auto">
          <a:xfrm>
            <a:off x="7975600" y="1833563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152594" name="Line 18"/>
          <p:cNvSpPr>
            <a:spLocks noChangeShapeType="1"/>
          </p:cNvSpPr>
          <p:nvPr/>
        </p:nvSpPr>
        <p:spPr bwMode="auto">
          <a:xfrm>
            <a:off x="457200" y="1973263"/>
            <a:ext cx="746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595" name="Text Box 19"/>
          <p:cNvSpPr txBox="1">
            <a:spLocks noChangeArrowheads="1"/>
          </p:cNvSpPr>
          <p:nvPr/>
        </p:nvSpPr>
        <p:spPr bwMode="auto">
          <a:xfrm>
            <a:off x="7467600" y="1516063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cs typeface="Arial" charset="0"/>
              </a:rPr>
              <a:t>•••</a:t>
            </a:r>
            <a:endParaRPr lang="en-US" sz="2400"/>
          </a:p>
        </p:txBody>
      </p:sp>
      <p:sp>
        <p:nvSpPr>
          <p:cNvPr id="152596" name="Text Box 20"/>
          <p:cNvSpPr txBox="1">
            <a:spLocks noChangeArrowheads="1"/>
          </p:cNvSpPr>
          <p:nvPr/>
        </p:nvSpPr>
        <p:spPr bwMode="auto">
          <a:xfrm>
            <a:off x="152400" y="1941513"/>
            <a:ext cx="847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START</a:t>
            </a:r>
          </a:p>
        </p:txBody>
      </p:sp>
      <p:sp>
        <p:nvSpPr>
          <p:cNvPr id="152603" name="Rectangle 27"/>
          <p:cNvSpPr>
            <a:spLocks noChangeArrowheads="1"/>
          </p:cNvSpPr>
          <p:nvPr/>
        </p:nvSpPr>
        <p:spPr bwMode="auto">
          <a:xfrm>
            <a:off x="457200" y="1592263"/>
            <a:ext cx="1524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4" name="Rectangle 28"/>
          <p:cNvSpPr>
            <a:spLocks noChangeArrowheads="1"/>
          </p:cNvSpPr>
          <p:nvPr/>
        </p:nvSpPr>
        <p:spPr bwMode="auto">
          <a:xfrm>
            <a:off x="609600" y="1592263"/>
            <a:ext cx="2209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5" name="Line 29"/>
          <p:cNvSpPr>
            <a:spLocks noChangeShapeType="1"/>
          </p:cNvSpPr>
          <p:nvPr/>
        </p:nvSpPr>
        <p:spPr bwMode="auto">
          <a:xfrm>
            <a:off x="28194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06" name="Line 30"/>
          <p:cNvSpPr>
            <a:spLocks noChangeShapeType="1"/>
          </p:cNvSpPr>
          <p:nvPr/>
        </p:nvSpPr>
        <p:spPr bwMode="auto">
          <a:xfrm>
            <a:off x="50292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07" name="Rectangle 31"/>
          <p:cNvSpPr>
            <a:spLocks noChangeArrowheads="1"/>
          </p:cNvSpPr>
          <p:nvPr/>
        </p:nvSpPr>
        <p:spPr bwMode="auto">
          <a:xfrm>
            <a:off x="2819400" y="1592263"/>
            <a:ext cx="1524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08" name="Rectangle 32"/>
          <p:cNvSpPr>
            <a:spLocks noChangeArrowheads="1"/>
          </p:cNvSpPr>
          <p:nvPr/>
        </p:nvSpPr>
        <p:spPr bwMode="auto">
          <a:xfrm>
            <a:off x="2971800" y="1592263"/>
            <a:ext cx="2133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13" name="Line 37"/>
          <p:cNvSpPr>
            <a:spLocks noChangeShapeType="1"/>
          </p:cNvSpPr>
          <p:nvPr/>
        </p:nvSpPr>
        <p:spPr bwMode="auto">
          <a:xfrm>
            <a:off x="9144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14" name="Line 38"/>
          <p:cNvSpPr>
            <a:spLocks noChangeShapeType="1"/>
          </p:cNvSpPr>
          <p:nvPr/>
        </p:nvSpPr>
        <p:spPr bwMode="auto">
          <a:xfrm>
            <a:off x="12954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15" name="Line 39"/>
          <p:cNvSpPr>
            <a:spLocks noChangeShapeType="1"/>
          </p:cNvSpPr>
          <p:nvPr/>
        </p:nvSpPr>
        <p:spPr bwMode="auto">
          <a:xfrm>
            <a:off x="16764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16" name="Line 40"/>
          <p:cNvSpPr>
            <a:spLocks noChangeShapeType="1"/>
          </p:cNvSpPr>
          <p:nvPr/>
        </p:nvSpPr>
        <p:spPr bwMode="auto">
          <a:xfrm>
            <a:off x="20574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17" name="Line 41"/>
          <p:cNvSpPr>
            <a:spLocks noChangeShapeType="1"/>
          </p:cNvSpPr>
          <p:nvPr/>
        </p:nvSpPr>
        <p:spPr bwMode="auto">
          <a:xfrm>
            <a:off x="24384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18" name="Line 42"/>
          <p:cNvSpPr>
            <a:spLocks noChangeShapeType="1"/>
          </p:cNvSpPr>
          <p:nvPr/>
        </p:nvSpPr>
        <p:spPr bwMode="auto">
          <a:xfrm>
            <a:off x="32766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19" name="Line 43"/>
          <p:cNvSpPr>
            <a:spLocks noChangeShapeType="1"/>
          </p:cNvSpPr>
          <p:nvPr/>
        </p:nvSpPr>
        <p:spPr bwMode="auto">
          <a:xfrm>
            <a:off x="36576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20" name="Line 44"/>
          <p:cNvSpPr>
            <a:spLocks noChangeShapeType="1"/>
          </p:cNvSpPr>
          <p:nvPr/>
        </p:nvSpPr>
        <p:spPr bwMode="auto">
          <a:xfrm>
            <a:off x="40386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21" name="Line 45"/>
          <p:cNvSpPr>
            <a:spLocks noChangeShapeType="1"/>
          </p:cNvSpPr>
          <p:nvPr/>
        </p:nvSpPr>
        <p:spPr bwMode="auto">
          <a:xfrm>
            <a:off x="44196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22" name="Line 46"/>
          <p:cNvSpPr>
            <a:spLocks noChangeShapeType="1"/>
          </p:cNvSpPr>
          <p:nvPr/>
        </p:nvSpPr>
        <p:spPr bwMode="auto">
          <a:xfrm>
            <a:off x="48006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24" name="Line 48"/>
          <p:cNvSpPr>
            <a:spLocks noChangeShapeType="1"/>
          </p:cNvSpPr>
          <p:nvPr/>
        </p:nvSpPr>
        <p:spPr bwMode="auto">
          <a:xfrm>
            <a:off x="51054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25" name="Line 49"/>
          <p:cNvSpPr>
            <a:spLocks noChangeShapeType="1"/>
          </p:cNvSpPr>
          <p:nvPr/>
        </p:nvSpPr>
        <p:spPr bwMode="auto">
          <a:xfrm>
            <a:off x="73152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26" name="Rectangle 50"/>
          <p:cNvSpPr>
            <a:spLocks noChangeArrowheads="1"/>
          </p:cNvSpPr>
          <p:nvPr/>
        </p:nvSpPr>
        <p:spPr bwMode="auto">
          <a:xfrm>
            <a:off x="5105400" y="1592263"/>
            <a:ext cx="1524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7" name="Rectangle 51"/>
          <p:cNvSpPr>
            <a:spLocks noChangeArrowheads="1"/>
          </p:cNvSpPr>
          <p:nvPr/>
        </p:nvSpPr>
        <p:spPr bwMode="auto">
          <a:xfrm>
            <a:off x="5257800" y="1592263"/>
            <a:ext cx="2133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28" name="Line 52"/>
          <p:cNvSpPr>
            <a:spLocks noChangeShapeType="1"/>
          </p:cNvSpPr>
          <p:nvPr/>
        </p:nvSpPr>
        <p:spPr bwMode="auto">
          <a:xfrm>
            <a:off x="55626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29" name="Line 53"/>
          <p:cNvSpPr>
            <a:spLocks noChangeShapeType="1"/>
          </p:cNvSpPr>
          <p:nvPr/>
        </p:nvSpPr>
        <p:spPr bwMode="auto">
          <a:xfrm>
            <a:off x="59436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30" name="Line 54"/>
          <p:cNvSpPr>
            <a:spLocks noChangeShapeType="1"/>
          </p:cNvSpPr>
          <p:nvPr/>
        </p:nvSpPr>
        <p:spPr bwMode="auto">
          <a:xfrm>
            <a:off x="63246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31" name="Line 55"/>
          <p:cNvSpPr>
            <a:spLocks noChangeShapeType="1"/>
          </p:cNvSpPr>
          <p:nvPr/>
        </p:nvSpPr>
        <p:spPr bwMode="auto">
          <a:xfrm>
            <a:off x="67056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32" name="Line 56"/>
          <p:cNvSpPr>
            <a:spLocks noChangeShapeType="1"/>
          </p:cNvSpPr>
          <p:nvPr/>
        </p:nvSpPr>
        <p:spPr bwMode="auto">
          <a:xfrm>
            <a:off x="7086600" y="15922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33" name="Text Box 57"/>
          <p:cNvSpPr txBox="1">
            <a:spLocks noChangeArrowheads="1"/>
          </p:cNvSpPr>
          <p:nvPr/>
        </p:nvSpPr>
        <p:spPr bwMode="auto">
          <a:xfrm>
            <a:off x="2286000" y="1941513"/>
            <a:ext cx="847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START</a:t>
            </a:r>
          </a:p>
        </p:txBody>
      </p:sp>
      <p:sp>
        <p:nvSpPr>
          <p:cNvPr id="152634" name="Text Box 58"/>
          <p:cNvSpPr txBox="1">
            <a:spLocks noChangeArrowheads="1"/>
          </p:cNvSpPr>
          <p:nvPr/>
        </p:nvSpPr>
        <p:spPr bwMode="auto">
          <a:xfrm>
            <a:off x="4724400" y="1941513"/>
            <a:ext cx="847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START</a:t>
            </a:r>
          </a:p>
        </p:txBody>
      </p:sp>
      <p:sp>
        <p:nvSpPr>
          <p:cNvPr id="152635" name="Line 59"/>
          <p:cNvSpPr>
            <a:spLocks noChangeShapeType="1"/>
          </p:cNvSpPr>
          <p:nvPr/>
        </p:nvSpPr>
        <p:spPr bwMode="auto">
          <a:xfrm>
            <a:off x="457200" y="14589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36" name="Text Box 60"/>
          <p:cNvSpPr txBox="1">
            <a:spLocks noChangeArrowheads="1"/>
          </p:cNvSpPr>
          <p:nvPr/>
        </p:nvSpPr>
        <p:spPr bwMode="auto">
          <a:xfrm>
            <a:off x="152400" y="1143000"/>
            <a:ext cx="782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Set-up</a:t>
            </a:r>
          </a:p>
        </p:txBody>
      </p:sp>
      <p:sp>
        <p:nvSpPr>
          <p:cNvPr id="152637" name="Line 61"/>
          <p:cNvSpPr>
            <a:spLocks noChangeShapeType="1"/>
          </p:cNvSpPr>
          <p:nvPr/>
        </p:nvSpPr>
        <p:spPr bwMode="auto">
          <a:xfrm>
            <a:off x="3276600" y="145891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38" name="Text Box 62"/>
          <p:cNvSpPr txBox="1">
            <a:spLocks noChangeArrowheads="1"/>
          </p:cNvSpPr>
          <p:nvPr/>
        </p:nvSpPr>
        <p:spPr bwMode="auto">
          <a:xfrm>
            <a:off x="3087688" y="1143000"/>
            <a:ext cx="771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Frame</a:t>
            </a:r>
          </a:p>
        </p:txBody>
      </p:sp>
      <p:sp>
        <p:nvSpPr>
          <p:cNvPr id="152641" name="Line 65"/>
          <p:cNvSpPr>
            <a:spLocks noChangeShapeType="1"/>
          </p:cNvSpPr>
          <p:nvPr/>
        </p:nvSpPr>
        <p:spPr bwMode="auto">
          <a:xfrm flipV="1">
            <a:off x="5105400" y="1458913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42" name="Text Box 66"/>
          <p:cNvSpPr txBox="1">
            <a:spLocks noChangeArrowheads="1"/>
          </p:cNvSpPr>
          <p:nvPr/>
        </p:nvSpPr>
        <p:spPr bwMode="auto">
          <a:xfrm>
            <a:off x="5943600" y="1143000"/>
            <a:ext cx="781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0000"/>
                </a:solidFill>
              </a:rPr>
              <a:t>Round</a:t>
            </a:r>
          </a:p>
        </p:txBody>
      </p:sp>
      <p:sp>
        <p:nvSpPr>
          <p:cNvPr id="152643" name="Line 67"/>
          <p:cNvSpPr>
            <a:spLocks noChangeShapeType="1"/>
          </p:cNvSpPr>
          <p:nvPr/>
        </p:nvSpPr>
        <p:spPr bwMode="auto">
          <a:xfrm>
            <a:off x="609600" y="14478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44" name="Text Box 68"/>
          <p:cNvSpPr txBox="1">
            <a:spLocks noChangeArrowheads="1"/>
          </p:cNvSpPr>
          <p:nvPr/>
        </p:nvSpPr>
        <p:spPr bwMode="auto">
          <a:xfrm>
            <a:off x="1066800" y="1143000"/>
            <a:ext cx="1325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Steady-state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Cluster Formation</a:t>
            </a:r>
          </a:p>
        </p:txBody>
      </p:sp>
      <p:graphicFrame>
        <p:nvGraphicFramePr>
          <p:cNvPr id="157741" name="Object 45"/>
          <p:cNvGraphicFramePr>
            <a:graphicFrameLocks noChangeAspect="1"/>
          </p:cNvGraphicFramePr>
          <p:nvPr/>
        </p:nvGraphicFramePr>
        <p:xfrm>
          <a:off x="2462213" y="1295400"/>
          <a:ext cx="40544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93" name="Equation" r:id="rId3" imgW="1587240" imgH="431640" progId="Equation.3">
                  <p:embed/>
                </p:oleObj>
              </mc:Choice>
              <mc:Fallback>
                <p:oleObj name="Equation" r:id="rId3" imgW="1587240" imgH="43164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213" y="1295400"/>
                        <a:ext cx="405447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42" name="Text Box 46"/>
          <p:cNvSpPr txBox="1">
            <a:spLocks noChangeArrowheads="1"/>
          </p:cNvSpPr>
          <p:nvPr/>
        </p:nvSpPr>
        <p:spPr bwMode="auto">
          <a:xfrm>
            <a:off x="533400" y="4648200"/>
            <a:ext cx="399573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i="1"/>
              <a:t>r </a:t>
            </a:r>
            <a:r>
              <a:rPr lang="en-US" sz="1800"/>
              <a:t>+1 = current round of operation</a:t>
            </a:r>
          </a:p>
          <a:p>
            <a:r>
              <a:rPr lang="en-US" sz="1800" i="1"/>
              <a:t>k</a:t>
            </a:r>
            <a:r>
              <a:rPr lang="en-US" sz="1800"/>
              <a:t> = system parameter</a:t>
            </a:r>
          </a:p>
          <a:p>
            <a:r>
              <a:rPr lang="en-US" sz="1800"/>
              <a:t>C</a:t>
            </a:r>
            <a:r>
              <a:rPr lang="en-US" sz="1800" baseline="-25000"/>
              <a:t>i</a:t>
            </a:r>
            <a:r>
              <a:rPr lang="en-US" sz="1800"/>
              <a:t>(t) = 1 if node i a CH in last </a:t>
            </a:r>
            <a:r>
              <a:rPr lang="en-US" sz="1800" i="1"/>
              <a:t>r</a:t>
            </a:r>
            <a:r>
              <a:rPr lang="en-US" sz="1800"/>
              <a:t> rounds</a:t>
            </a:r>
          </a:p>
        </p:txBody>
      </p:sp>
      <p:sp>
        <p:nvSpPr>
          <p:cNvPr id="157748" name="Rectangle 52"/>
          <p:cNvSpPr>
            <a:spLocks noGrp="1" noChangeArrowheads="1"/>
          </p:cNvSpPr>
          <p:nvPr>
            <p:ph type="body" idx="1"/>
          </p:nvPr>
        </p:nvSpPr>
        <p:spPr>
          <a:xfrm>
            <a:off x="5029200" y="4495800"/>
            <a:ext cx="3810000" cy="1143000"/>
          </a:xfrm>
          <a:noFill/>
          <a:ln/>
        </p:spPr>
        <p:txBody>
          <a:bodyPr/>
          <a:lstStyle/>
          <a:p>
            <a:pPr marL="0" indent="0">
              <a:buFontTx/>
              <a:buNone/>
            </a:pPr>
            <a:r>
              <a:rPr lang="en-US" sz="1800" b="0">
                <a:cs typeface="Arial" charset="0"/>
              </a:rPr>
              <a:t>• </a:t>
            </a:r>
            <a:r>
              <a:rPr lang="en-US" sz="1800" b="0"/>
              <a:t>Assumes nodes begin with equal energy</a:t>
            </a:r>
          </a:p>
          <a:p>
            <a:pPr marL="0" indent="0">
              <a:buFontTx/>
              <a:buNone/>
            </a:pPr>
            <a:r>
              <a:rPr lang="en-US" sz="1800" b="0">
                <a:cs typeface="Arial" charset="0"/>
              </a:rPr>
              <a:t>• </a:t>
            </a:r>
            <a:r>
              <a:rPr lang="en-US" sz="1800" b="0"/>
              <a:t>Each node CH once in N/k rounds</a:t>
            </a:r>
          </a:p>
        </p:txBody>
      </p:sp>
      <p:sp>
        <p:nvSpPr>
          <p:cNvPr id="157749" name="Text Box 53"/>
          <p:cNvSpPr txBox="1">
            <a:spLocks noChangeArrowheads="1"/>
          </p:cNvSpPr>
          <p:nvPr/>
        </p:nvSpPr>
        <p:spPr bwMode="auto">
          <a:xfrm>
            <a:off x="0" y="5943600"/>
            <a:ext cx="9144000" cy="46166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 dirty="0">
                <a:solidFill>
                  <a:srgbClr val="CC0000"/>
                </a:solidFill>
              </a:rPr>
              <a:t>Autonomous decisions lead to </a:t>
            </a:r>
            <a:r>
              <a:rPr lang="en-US" sz="2400" b="1" dirty="0" smtClean="0">
                <a:solidFill>
                  <a:srgbClr val="CC0000"/>
                </a:solidFill>
              </a:rPr>
              <a:t>desirable emergent </a:t>
            </a:r>
            <a:r>
              <a:rPr lang="en-US" sz="2400" b="1" dirty="0">
                <a:solidFill>
                  <a:srgbClr val="CC0000"/>
                </a:solidFill>
              </a:rPr>
              <a:t>behavior</a:t>
            </a:r>
          </a:p>
        </p:txBody>
      </p:sp>
      <p:graphicFrame>
        <p:nvGraphicFramePr>
          <p:cNvPr id="157743" name="Object 47"/>
          <p:cNvGraphicFramePr>
            <a:graphicFrameLocks noChangeAspect="1"/>
          </p:cNvGraphicFramePr>
          <p:nvPr/>
        </p:nvGraphicFramePr>
        <p:xfrm>
          <a:off x="1360488" y="2590800"/>
          <a:ext cx="4541837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94" name="Equation" r:id="rId5" imgW="1777680" imgH="634680" progId="Equation.3">
                  <p:embed/>
                </p:oleObj>
              </mc:Choice>
              <mc:Fallback>
                <p:oleObj name="Equation" r:id="rId5" imgW="1777680" imgH="63468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2590800"/>
                        <a:ext cx="4541837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46" name="Object 50"/>
          <p:cNvGraphicFramePr>
            <a:graphicFrameLocks noChangeAspect="1"/>
          </p:cNvGraphicFramePr>
          <p:nvPr/>
        </p:nvGraphicFramePr>
        <p:xfrm>
          <a:off x="6024563" y="2895600"/>
          <a:ext cx="14605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95" name="Equation" r:id="rId7" imgW="571320" imgH="215640" progId="Equation.3">
                  <p:embed/>
                </p:oleObj>
              </mc:Choice>
              <mc:Fallback>
                <p:oleObj name="Equation" r:id="rId7" imgW="571320" imgH="21564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2895600"/>
                        <a:ext cx="14605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47" name="Object 51"/>
          <p:cNvGraphicFramePr>
            <a:graphicFrameLocks noChangeAspect="1"/>
          </p:cNvGraphicFramePr>
          <p:nvPr/>
        </p:nvGraphicFramePr>
        <p:xfrm>
          <a:off x="6072188" y="3562350"/>
          <a:ext cx="13620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96" name="Equation" r:id="rId9" imgW="533160" imgH="215640" progId="Equation.3">
                  <p:embed/>
                </p:oleObj>
              </mc:Choice>
              <mc:Fallback>
                <p:oleObj name="Equation" r:id="rId9" imgW="533160" imgH="21564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88" y="3562350"/>
                        <a:ext cx="136207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51" name="Rectangle 55"/>
          <p:cNvSpPr>
            <a:spLocks noChangeArrowheads="1"/>
          </p:cNvSpPr>
          <p:nvPr/>
        </p:nvSpPr>
        <p:spPr bwMode="auto">
          <a:xfrm>
            <a:off x="1371600" y="2590800"/>
            <a:ext cx="61722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Initial Energies</a:t>
            </a:r>
          </a:p>
        </p:txBody>
      </p:sp>
      <p:sp>
        <p:nvSpPr>
          <p:cNvPr id="158726" name="Text Box 6"/>
          <p:cNvSpPr txBox="1">
            <a:spLocks noChangeArrowheads="1"/>
          </p:cNvSpPr>
          <p:nvPr/>
        </p:nvSpPr>
        <p:spPr bwMode="auto">
          <a:xfrm>
            <a:off x="304800" y="2895600"/>
            <a:ext cx="8537575" cy="4667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>
                <a:solidFill>
                  <a:srgbClr val="CC0000"/>
                </a:solidFill>
              </a:rPr>
              <a:t>High-energy nodes CH more often than low-energy nodes</a:t>
            </a:r>
          </a:p>
        </p:txBody>
      </p:sp>
      <p:graphicFrame>
        <p:nvGraphicFramePr>
          <p:cNvPr id="158727" name="Object 7"/>
          <p:cNvGraphicFramePr>
            <a:graphicFrameLocks noChangeAspect="1"/>
          </p:cNvGraphicFramePr>
          <p:nvPr/>
        </p:nvGraphicFramePr>
        <p:xfrm>
          <a:off x="1470025" y="1524000"/>
          <a:ext cx="26289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9" name="Equation" r:id="rId3" imgW="1028520" imgH="431640" progId="Equation.3">
                  <p:embed/>
                </p:oleObj>
              </mc:Choice>
              <mc:Fallback>
                <p:oleObj name="Equation" r:id="rId3" imgW="1028520" imgH="431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25" y="1524000"/>
                        <a:ext cx="2628900" cy="11033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732" name="Text Box 12"/>
          <p:cNvSpPr txBox="1">
            <a:spLocks noChangeArrowheads="1"/>
          </p:cNvSpPr>
          <p:nvPr>
            <p:ph type="body" idx="1"/>
          </p:nvPr>
        </p:nvSpPr>
        <p:spPr>
          <a:xfrm>
            <a:off x="4191000" y="1676400"/>
            <a:ext cx="4419600" cy="762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i="1"/>
              <a:t>E</a:t>
            </a:r>
            <a:r>
              <a:rPr lang="en-US" sz="1800" b="0" i="1" baseline="-25000"/>
              <a:t>i</a:t>
            </a:r>
            <a:r>
              <a:rPr lang="en-US" sz="1800" b="0" i="1"/>
              <a:t>(t) </a:t>
            </a:r>
            <a:r>
              <a:rPr lang="en-US" sz="1800" b="0"/>
              <a:t>= energy of node </a:t>
            </a:r>
            <a:r>
              <a:rPr lang="en-US" sz="1800" b="0" i="1"/>
              <a:t>i</a:t>
            </a:r>
            <a:r>
              <a:rPr lang="en-US" sz="1800" b="0"/>
              <a:t> at time </a:t>
            </a:r>
            <a:r>
              <a:rPr lang="en-US" sz="1800" b="0" i="1"/>
              <a:t>t</a:t>
            </a:r>
            <a:endParaRPr lang="en-US" sz="1800" b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i="1"/>
              <a:t>E</a:t>
            </a:r>
            <a:r>
              <a:rPr lang="en-US" sz="1800" b="0" i="1" baseline="-25000"/>
              <a:t>total</a:t>
            </a:r>
            <a:r>
              <a:rPr lang="en-US" sz="1800" b="0" i="1"/>
              <a:t>(t) </a:t>
            </a:r>
            <a:r>
              <a:rPr lang="en-US" sz="1800" b="0"/>
              <a:t>= total energy in system at time </a:t>
            </a:r>
            <a:r>
              <a:rPr lang="en-US" sz="1800" b="0" i="1"/>
              <a:t>t</a:t>
            </a:r>
            <a:endParaRPr lang="en-US" sz="1800" b="0"/>
          </a:p>
        </p:txBody>
      </p:sp>
      <p:sp>
        <p:nvSpPr>
          <p:cNvPr id="158733" name="Rectangle 13"/>
          <p:cNvSpPr>
            <a:spLocks noChangeArrowheads="1"/>
          </p:cNvSpPr>
          <p:nvPr/>
        </p:nvSpPr>
        <p:spPr bwMode="auto">
          <a:xfrm>
            <a:off x="417513" y="4191000"/>
            <a:ext cx="3697287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742950" lvl="1" indent="-285750"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 u="sng"/>
              <a:t>Cluster-head nodes</a:t>
            </a:r>
            <a:r>
              <a:rPr lang="en-US" sz="2400" b="1"/>
              <a:t> </a:t>
            </a:r>
          </a:p>
          <a:p>
            <a:pPr marL="742950" lvl="1" indent="-285750"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 i="1"/>
              <a:t>E</a:t>
            </a:r>
            <a:r>
              <a:rPr lang="en-US" sz="2400" b="1" i="1" baseline="-25000"/>
              <a:t>i</a:t>
            </a:r>
            <a:r>
              <a:rPr lang="en-US" sz="2400" b="1"/>
              <a:t>(</a:t>
            </a:r>
            <a:r>
              <a:rPr lang="en-US" sz="2400" b="1" i="1"/>
              <a:t>t</a:t>
            </a:r>
            <a:r>
              <a:rPr lang="en-US" sz="2400" b="1"/>
              <a:t>) </a:t>
            </a:r>
            <a:r>
              <a:rPr lang="en-US" sz="2400" b="1">
                <a:sym typeface="Symbol" charset="0"/>
              </a:rPr>
              <a:t></a:t>
            </a:r>
            <a:r>
              <a:rPr lang="en-US" sz="2400" b="1"/>
              <a:t> E</a:t>
            </a:r>
            <a:r>
              <a:rPr lang="en-US" sz="2400" b="1" baseline="-25000"/>
              <a:t>o</a:t>
            </a:r>
            <a:r>
              <a:rPr lang="en-US" sz="2400" b="1" i="1"/>
              <a:t> – X</a:t>
            </a:r>
          </a:p>
          <a:p>
            <a:pPr marL="742950" lvl="1" indent="-285750" algn="ctr">
              <a:spcBef>
                <a:spcPct val="20000"/>
              </a:spcBef>
              <a:buClr>
                <a:schemeClr val="tx1"/>
              </a:buClr>
              <a:buSzPct val="120000"/>
            </a:pPr>
            <a:endParaRPr lang="en-US" sz="2400" b="1" i="1"/>
          </a:p>
          <a:p>
            <a:pPr marL="742950" lvl="1" indent="-285750" algn="ctr">
              <a:spcBef>
                <a:spcPct val="20000"/>
              </a:spcBef>
              <a:buClr>
                <a:schemeClr val="tx1"/>
              </a:buClr>
              <a:buSzPct val="120000"/>
            </a:pPr>
            <a:endParaRPr lang="en-US" sz="2400" b="1" i="1"/>
          </a:p>
          <a:p>
            <a:pPr marL="742950" lvl="1" indent="-285750"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/>
              <a:t>P</a:t>
            </a:r>
            <a:r>
              <a:rPr lang="en-US" sz="2400" b="1" baseline="-25000"/>
              <a:t>i</a:t>
            </a:r>
            <a:r>
              <a:rPr lang="en-US" sz="2400" b="1"/>
              <a:t>(t) </a:t>
            </a:r>
            <a:r>
              <a:rPr lang="en-US" sz="2400" b="1">
                <a:sym typeface="Symbol" charset="0"/>
              </a:rPr>
              <a:t></a:t>
            </a:r>
            <a:r>
              <a:rPr lang="en-US" sz="2400" b="1"/>
              <a:t> </a:t>
            </a:r>
            <a:r>
              <a:rPr lang="en-US" sz="2400" b="1" i="1"/>
              <a:t>0</a:t>
            </a:r>
          </a:p>
        </p:txBody>
      </p:sp>
      <p:sp>
        <p:nvSpPr>
          <p:cNvPr id="158734" name="Rectangle 14"/>
          <p:cNvSpPr>
            <a:spLocks noChangeArrowheads="1"/>
          </p:cNvSpPr>
          <p:nvPr/>
        </p:nvSpPr>
        <p:spPr bwMode="auto">
          <a:xfrm>
            <a:off x="4724400" y="4191000"/>
            <a:ext cx="38862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 u="sng"/>
              <a:t>Non-cluster-head nodes</a:t>
            </a:r>
            <a:endParaRPr lang="en-US" sz="2400" b="1"/>
          </a:p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 i="1"/>
              <a:t>E</a:t>
            </a:r>
            <a:r>
              <a:rPr lang="en-US" sz="2400" b="1" i="1" baseline="-25000"/>
              <a:t>i</a:t>
            </a:r>
            <a:r>
              <a:rPr lang="en-US" sz="2400" b="1"/>
              <a:t>(</a:t>
            </a:r>
            <a:r>
              <a:rPr lang="en-US" sz="2400" b="1" i="1"/>
              <a:t>t</a:t>
            </a:r>
            <a:r>
              <a:rPr lang="en-US" sz="2400" b="1"/>
              <a:t>) </a:t>
            </a:r>
            <a:r>
              <a:rPr lang="en-US" sz="2400" b="1">
                <a:sym typeface="Symbol" charset="0"/>
              </a:rPr>
              <a:t></a:t>
            </a:r>
            <a:r>
              <a:rPr lang="en-US" sz="2400" b="1"/>
              <a:t> E</a:t>
            </a:r>
            <a:r>
              <a:rPr lang="en-US" sz="2400" b="1" baseline="-25000"/>
              <a:t>o</a:t>
            </a:r>
          </a:p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120000"/>
            </a:pPr>
            <a:endParaRPr lang="en-US" sz="2400" b="1" i="1"/>
          </a:p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120000"/>
            </a:pPr>
            <a:endParaRPr lang="en-US" sz="2400" b="1" i="1"/>
          </a:p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/>
              <a:t>P</a:t>
            </a:r>
            <a:r>
              <a:rPr lang="en-US" sz="2400" b="1" baseline="-25000"/>
              <a:t>i</a:t>
            </a:r>
            <a:r>
              <a:rPr lang="en-US" sz="2400" b="1"/>
              <a:t>(t) </a:t>
            </a:r>
            <a:r>
              <a:rPr lang="en-US" sz="2400" b="1">
                <a:sym typeface="Symbol" charset="0"/>
              </a:rPr>
              <a:t></a:t>
            </a:r>
            <a:r>
              <a:rPr lang="en-US" sz="2400" b="1"/>
              <a:t> </a:t>
            </a:r>
            <a:r>
              <a:rPr lang="en-US" sz="2400" b="1" i="1"/>
              <a:t>k/(N-kr)</a:t>
            </a:r>
          </a:p>
        </p:txBody>
      </p:sp>
      <p:sp>
        <p:nvSpPr>
          <p:cNvPr id="158736" name="Rectangle 16"/>
          <p:cNvSpPr>
            <a:spLocks noChangeArrowheads="1"/>
          </p:cNvSpPr>
          <p:nvPr/>
        </p:nvSpPr>
        <p:spPr bwMode="auto">
          <a:xfrm>
            <a:off x="2590800" y="3657600"/>
            <a:ext cx="3429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/>
              <a:t>If nodes begin with </a:t>
            </a:r>
            <a:r>
              <a:rPr lang="en-US" sz="2400" b="1" i="1"/>
              <a:t>E</a:t>
            </a:r>
            <a:r>
              <a:rPr lang="en-US" sz="2400" b="1" i="1" baseline="-25000"/>
              <a:t>o</a:t>
            </a:r>
            <a:endParaRPr lang="en-US" sz="2400" b="1" i="1"/>
          </a:p>
        </p:txBody>
      </p:sp>
      <p:sp>
        <p:nvSpPr>
          <p:cNvPr id="158737" name="Rectangle 17"/>
          <p:cNvSpPr>
            <a:spLocks noChangeArrowheads="1"/>
          </p:cNvSpPr>
          <p:nvPr/>
        </p:nvSpPr>
        <p:spPr bwMode="auto">
          <a:xfrm>
            <a:off x="2514600" y="5257800"/>
            <a:ext cx="4343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2400" b="1" i="1">
                <a:cs typeface="Arial" charset="0"/>
              </a:rPr>
              <a:t>E</a:t>
            </a:r>
            <a:r>
              <a:rPr lang="en-US" sz="2400" b="1" i="1" baseline="-25000">
                <a:cs typeface="Arial" charset="0"/>
              </a:rPr>
              <a:t>total</a:t>
            </a:r>
            <a:r>
              <a:rPr lang="en-US" sz="2400" b="1" i="1">
                <a:cs typeface="Arial" charset="0"/>
              </a:rPr>
              <a:t> </a:t>
            </a:r>
            <a:r>
              <a:rPr lang="en-US" sz="2400" b="1">
                <a:sym typeface="Symbol" charset="0"/>
              </a:rPr>
              <a:t></a:t>
            </a:r>
            <a:r>
              <a:rPr lang="en-US" sz="2400" b="1">
                <a:cs typeface="Arial" charset="0"/>
              </a:rPr>
              <a:t> </a:t>
            </a:r>
            <a:r>
              <a:rPr lang="en-US" sz="2400" b="1" i="1">
                <a:cs typeface="Arial" charset="0"/>
              </a:rPr>
              <a:t>E</a:t>
            </a:r>
            <a:r>
              <a:rPr lang="en-US" sz="2400" b="1" i="1" baseline="-25000">
                <a:cs typeface="Arial" charset="0"/>
              </a:rPr>
              <a:t>o</a:t>
            </a:r>
            <a:r>
              <a:rPr lang="en-US" sz="2400" b="1" i="1">
                <a:cs typeface="Arial" charset="0"/>
              </a:rPr>
              <a:t>(N-kr) + (E</a:t>
            </a:r>
            <a:r>
              <a:rPr lang="en-US" sz="2400" b="1" i="1" baseline="-25000">
                <a:cs typeface="Arial" charset="0"/>
              </a:rPr>
              <a:t>o</a:t>
            </a:r>
            <a:r>
              <a:rPr lang="en-US" sz="2400" b="1" i="1">
                <a:cs typeface="Arial" charset="0"/>
              </a:rPr>
              <a:t>-X)kr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28 at 8.53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81200"/>
            <a:ext cx="4265064" cy="4305300"/>
          </a:xfrm>
          <a:prstGeom prst="rect">
            <a:avLst/>
          </a:prstGeom>
        </p:spPr>
      </p:pic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153400" cy="1143000"/>
          </a:xfrm>
        </p:spPr>
        <p:txBody>
          <a:bodyPr/>
          <a:lstStyle/>
          <a:p>
            <a:r>
              <a:rPr lang="en-US" sz="3200"/>
              <a:t>Distributed Cluster Formation Algorithm</a:t>
            </a:r>
            <a:endParaRPr lang="en-US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3657600" cy="7620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solidFill>
                  <a:srgbClr val="CC0000"/>
                </a:solidFill>
                <a:cs typeface="Arial" charset="0"/>
              </a:rPr>
              <a:t>•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>
                <a:solidFill>
                  <a:srgbClr val="CC0000"/>
                </a:solidFill>
              </a:rPr>
              <a:t>No global control</a:t>
            </a:r>
          </a:p>
          <a:p>
            <a:pPr>
              <a:buFontTx/>
              <a:buNone/>
            </a:pPr>
            <a:r>
              <a:rPr lang="en-US" sz="2400" dirty="0">
                <a:solidFill>
                  <a:srgbClr val="CC0000"/>
                </a:solidFill>
                <a:cs typeface="Arial" charset="0"/>
              </a:rPr>
              <a:t>•</a:t>
            </a:r>
            <a:r>
              <a:rPr lang="en-US" sz="2400" dirty="0">
                <a:solidFill>
                  <a:srgbClr val="CC0000"/>
                </a:solidFill>
              </a:rPr>
              <a:t> Flexible, fault-tolerant</a:t>
            </a:r>
          </a:p>
        </p:txBody>
      </p:sp>
      <p:sp>
        <p:nvSpPr>
          <p:cNvPr id="129037" name="Rectangle 13"/>
          <p:cNvSpPr>
            <a:spLocks noChangeArrowheads="1"/>
          </p:cNvSpPr>
          <p:nvPr/>
        </p:nvSpPr>
        <p:spPr bwMode="auto">
          <a:xfrm>
            <a:off x="5562600" y="1697038"/>
            <a:ext cx="1828800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1800" b="1"/>
              <a:t>Using P</a:t>
            </a:r>
            <a:r>
              <a:rPr lang="en-US" sz="1800" b="1" baseline="-25000"/>
              <a:t>i</a:t>
            </a:r>
            <a:r>
              <a:rPr lang="en-US" sz="1800" b="1"/>
              <a:t>(t)</a:t>
            </a:r>
          </a:p>
        </p:txBody>
      </p:sp>
      <p:cxnSp>
        <p:nvCxnSpPr>
          <p:cNvPr id="129040" name="AutoShape 16"/>
          <p:cNvCxnSpPr>
            <a:cxnSpLocks noChangeShapeType="1"/>
          </p:cNvCxnSpPr>
          <p:nvPr/>
        </p:nvCxnSpPr>
        <p:spPr bwMode="auto">
          <a:xfrm rot="5400000">
            <a:off x="5181600" y="1985963"/>
            <a:ext cx="381000" cy="381000"/>
          </a:xfrm>
          <a:prstGeom prst="curvedConnector3">
            <a:avLst>
              <a:gd name="adj1" fmla="val 4082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9042" name="Rectangle 18"/>
          <p:cNvSpPr>
            <a:spLocks noChangeArrowheads="1"/>
          </p:cNvSpPr>
          <p:nvPr/>
        </p:nvSpPr>
        <p:spPr bwMode="auto">
          <a:xfrm>
            <a:off x="5867400" y="5638800"/>
            <a:ext cx="3124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US" sz="1800" b="1" dirty="0"/>
              <a:t>Choose CH </a:t>
            </a:r>
            <a:r>
              <a:rPr lang="en-US" sz="1800" b="1" dirty="0" smtClean="0"/>
              <a:t>with highest-SNR </a:t>
            </a:r>
            <a:r>
              <a:rPr lang="en-US" sz="1800" b="1" dirty="0"/>
              <a:t>announcement</a:t>
            </a:r>
          </a:p>
        </p:txBody>
      </p:sp>
      <p:cxnSp>
        <p:nvCxnSpPr>
          <p:cNvPr id="129044" name="AutoShape 20"/>
          <p:cNvCxnSpPr>
            <a:cxnSpLocks noChangeShapeType="1"/>
          </p:cNvCxnSpPr>
          <p:nvPr/>
        </p:nvCxnSpPr>
        <p:spPr bwMode="auto">
          <a:xfrm rot="16200000" flipV="1">
            <a:off x="6210300" y="4762500"/>
            <a:ext cx="1143000" cy="4572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9045" name="AutoShape 21"/>
          <p:cNvSpPr>
            <a:spLocks/>
          </p:cNvSpPr>
          <p:nvPr/>
        </p:nvSpPr>
        <p:spPr bwMode="auto">
          <a:xfrm>
            <a:off x="1600200" y="2459038"/>
            <a:ext cx="381000" cy="2819400"/>
          </a:xfrm>
          <a:prstGeom prst="leftBrace">
            <a:avLst>
              <a:gd name="adj1" fmla="val 6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6" name="Text Box 22"/>
          <p:cNvSpPr txBox="1">
            <a:spLocks noChangeArrowheads="1"/>
          </p:cNvSpPr>
          <p:nvPr/>
        </p:nvSpPr>
        <p:spPr bwMode="auto">
          <a:xfrm>
            <a:off x="164233" y="3448050"/>
            <a:ext cx="15955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/>
              <a:t>Cluster-head</a:t>
            </a:r>
            <a:endParaRPr lang="en-US" sz="1800" b="1" dirty="0"/>
          </a:p>
          <a:p>
            <a:pPr algn="ctr"/>
            <a:r>
              <a:rPr lang="en-US" sz="1800" b="1" dirty="0"/>
              <a:t>Nodes</a:t>
            </a:r>
          </a:p>
        </p:txBody>
      </p:sp>
      <p:sp>
        <p:nvSpPr>
          <p:cNvPr id="129048" name="AutoShape 24"/>
          <p:cNvSpPr>
            <a:spLocks/>
          </p:cNvSpPr>
          <p:nvPr/>
        </p:nvSpPr>
        <p:spPr bwMode="auto">
          <a:xfrm flipH="1">
            <a:off x="7162800" y="2459038"/>
            <a:ext cx="381000" cy="2819400"/>
          </a:xfrm>
          <a:prstGeom prst="leftBrace">
            <a:avLst>
              <a:gd name="adj1" fmla="val 6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29049" name="Text Box 25"/>
          <p:cNvSpPr txBox="1">
            <a:spLocks noChangeArrowheads="1"/>
          </p:cNvSpPr>
          <p:nvPr/>
        </p:nvSpPr>
        <p:spPr bwMode="auto">
          <a:xfrm>
            <a:off x="7543800" y="3487738"/>
            <a:ext cx="1035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/>
              <a:t>Non-CH</a:t>
            </a:r>
          </a:p>
          <a:p>
            <a:pPr algn="ctr"/>
            <a:r>
              <a:rPr lang="en-US" sz="1800" b="1"/>
              <a:t>Nodes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5038</TotalTime>
  <Words>961</Words>
  <Application>Microsoft Macintosh PowerPoint</Application>
  <PresentationFormat>On-screen Show (4:3)</PresentationFormat>
  <Paragraphs>255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Times New Roman</vt:lpstr>
      <vt:lpstr>Arial</vt:lpstr>
      <vt:lpstr>Symbol</vt:lpstr>
      <vt:lpstr>Wingdings</vt:lpstr>
      <vt:lpstr>Wingdings 3</vt:lpstr>
      <vt:lpstr>Default Design</vt:lpstr>
      <vt:lpstr>Microsoft Clip Gallery</vt:lpstr>
      <vt:lpstr>Microsoft Equation 3.0</vt:lpstr>
      <vt:lpstr>VISIO 5 Drawing</vt:lpstr>
      <vt:lpstr>LEACH: An Application-Specific Protocol Architecture for Wireless Microsensor Networks</vt:lpstr>
      <vt:lpstr>Sensor Networks</vt:lpstr>
      <vt:lpstr>Context: MIT m-AMPS Project (1999)</vt:lpstr>
      <vt:lpstr>Prior Work</vt:lpstr>
      <vt:lpstr>LEACH</vt:lpstr>
      <vt:lpstr>LEACH Operation</vt:lpstr>
      <vt:lpstr>Distributed Cluster Formation</vt:lpstr>
      <vt:lpstr>Unequal Initial Energies</vt:lpstr>
      <vt:lpstr>Distributed Cluster Formation Algorithm</vt:lpstr>
      <vt:lpstr>Dynamic Clusters</vt:lpstr>
      <vt:lpstr>LEACH Steady-State</vt:lpstr>
      <vt:lpstr>Inter-Cluster Interference</vt:lpstr>
      <vt:lpstr>LEACH Medium Access</vt:lpstr>
      <vt:lpstr>Application-Specific Data Aggregation</vt:lpstr>
      <vt:lpstr>Simulation Parameters</vt:lpstr>
      <vt:lpstr>Optimum Number of Clusters, k</vt:lpstr>
      <vt:lpstr>Centralized Cluster Formation (LEACH-C)</vt:lpstr>
      <vt:lpstr>Simulations: Data Over Time (Assuming no energy constraints)</vt:lpstr>
      <vt:lpstr>Simulations: Data per Energy</vt:lpstr>
      <vt:lpstr>Network Lifetime with Limited Energy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Low-Energy Network Configurations</dc:title>
  <dc:creator>Wendi Heinzelman</dc:creator>
  <cp:lastModifiedBy>Hari Balakrishnan</cp:lastModifiedBy>
  <cp:revision>445</cp:revision>
  <cp:lastPrinted>1999-07-23T16:01:52Z</cp:lastPrinted>
  <dcterms:created xsi:type="dcterms:W3CDTF">1999-02-11T18:07:39Z</dcterms:created>
  <dcterms:modified xsi:type="dcterms:W3CDTF">2016-02-29T03:14:42Z</dcterms:modified>
</cp:coreProperties>
</file>